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4.xml" ContentType="application/vnd.openxmlformats-officedocument.presentationml.notesSlide+xml"/>
  <Override PartName="/ppt/charts/chart10.xml" ContentType="application/vnd.openxmlformats-officedocument.drawingml.chart+xml"/>
  <Override PartName="/ppt/drawings/drawing1.xml" ContentType="application/vnd.openxmlformats-officedocument.drawingml.chartshapes+xml"/>
  <Override PartName="/ppt/notesSlides/notesSlide25.xml" ContentType="application/vnd.openxmlformats-officedocument.presentationml.notesSlide+xml"/>
  <Override PartName="/ppt/charts/chart11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5"/>
    <p:sldMasterId id="2147483712" r:id="rId6"/>
    <p:sldMasterId id="2147483792" r:id="rId7"/>
    <p:sldMasterId id="2147483798" r:id="rId8"/>
    <p:sldMasterId id="2147483812" r:id="rId9"/>
  </p:sldMasterIdLst>
  <p:notesMasterIdLst>
    <p:notesMasterId r:id="rId71"/>
  </p:notesMasterIdLst>
  <p:handoutMasterIdLst>
    <p:handoutMasterId r:id="rId72"/>
  </p:handoutMasterIdLst>
  <p:sldIdLst>
    <p:sldId id="533" r:id="rId10"/>
    <p:sldId id="454" r:id="rId11"/>
    <p:sldId id="323" r:id="rId12"/>
    <p:sldId id="331" r:id="rId13"/>
    <p:sldId id="321" r:id="rId14"/>
    <p:sldId id="352" r:id="rId15"/>
    <p:sldId id="350" r:id="rId16"/>
    <p:sldId id="292" r:id="rId17"/>
    <p:sldId id="320" r:id="rId18"/>
    <p:sldId id="324" r:id="rId19"/>
    <p:sldId id="287" r:id="rId20"/>
    <p:sldId id="288" r:id="rId21"/>
    <p:sldId id="325" r:id="rId22"/>
    <p:sldId id="403" r:id="rId23"/>
    <p:sldId id="322" r:id="rId24"/>
    <p:sldId id="524" r:id="rId25"/>
    <p:sldId id="446" r:id="rId26"/>
    <p:sldId id="447" r:id="rId27"/>
    <p:sldId id="355" r:id="rId28"/>
    <p:sldId id="298" r:id="rId29"/>
    <p:sldId id="327" r:id="rId30"/>
    <p:sldId id="299" r:id="rId31"/>
    <p:sldId id="318" r:id="rId32"/>
    <p:sldId id="539" r:id="rId33"/>
    <p:sldId id="300" r:id="rId34"/>
    <p:sldId id="301" r:id="rId35"/>
    <p:sldId id="302" r:id="rId36"/>
    <p:sldId id="540" r:id="rId37"/>
    <p:sldId id="549" r:id="rId38"/>
    <p:sldId id="404" r:id="rId39"/>
    <p:sldId id="399" r:id="rId40"/>
    <p:sldId id="420" r:id="rId41"/>
    <p:sldId id="422" r:id="rId42"/>
    <p:sldId id="427" r:id="rId43"/>
    <p:sldId id="541" r:id="rId44"/>
    <p:sldId id="442" r:id="rId45"/>
    <p:sldId id="550" r:id="rId46"/>
    <p:sldId id="360" r:id="rId47"/>
    <p:sldId id="543" r:id="rId48"/>
    <p:sldId id="405" r:id="rId49"/>
    <p:sldId id="400" r:id="rId50"/>
    <p:sldId id="409" r:id="rId51"/>
    <p:sldId id="414" r:id="rId52"/>
    <p:sldId id="535" r:id="rId53"/>
    <p:sldId id="544" r:id="rId54"/>
    <p:sldId id="449" r:id="rId55"/>
    <p:sldId id="392" r:id="rId56"/>
    <p:sldId id="548" r:id="rId57"/>
    <p:sldId id="341" r:id="rId58"/>
    <p:sldId id="342" r:id="rId59"/>
    <p:sldId id="529" r:id="rId60"/>
    <p:sldId id="536" r:id="rId61"/>
    <p:sldId id="522" r:id="rId62"/>
    <p:sldId id="545" r:id="rId63"/>
    <p:sldId id="546" r:id="rId64"/>
    <p:sldId id="345" r:id="rId65"/>
    <p:sldId id="517" r:id="rId66"/>
    <p:sldId id="518" r:id="rId67"/>
    <p:sldId id="519" r:id="rId68"/>
    <p:sldId id="328" r:id="rId69"/>
    <p:sldId id="305" r:id="rId70"/>
  </p:sldIdLst>
  <p:sldSz cx="12190413" cy="6859588"/>
  <p:notesSz cx="6669088" cy="9926638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orient="horz" pos="25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0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004F"/>
    <a:srgbClr val="FFF5D5"/>
    <a:srgbClr val="FFD961"/>
    <a:srgbClr val="FF6600"/>
    <a:srgbClr val="FF9933"/>
    <a:srgbClr val="FF095B"/>
    <a:srgbClr val="FF2D73"/>
    <a:srgbClr val="FF8FB4"/>
    <a:srgbClr val="FF4F8A"/>
    <a:srgbClr val="FE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Estilo com Tema 1 - Destaqu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723" autoAdjust="0"/>
    <p:restoredTop sz="96433" autoAdjust="0"/>
  </p:normalViewPr>
  <p:slideViewPr>
    <p:cSldViewPr>
      <p:cViewPr varScale="1">
        <p:scale>
          <a:sx n="58" d="100"/>
          <a:sy n="58" d="100"/>
        </p:scale>
        <p:origin x="192" y="42"/>
      </p:cViewPr>
      <p:guideLst>
        <p:guide pos="3840"/>
        <p:guide orient="horz" pos="25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672" y="-88"/>
      </p:cViewPr>
      <p:guideLst>
        <p:guide orient="horz" pos="3127"/>
        <p:guide pos="210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76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7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77" Type="http://schemas.openxmlformats.org/officeDocument/2006/relationships/tableStyles" Target="tableStyle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2.xml"/><Relationship Id="rId72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E:\Deten&#231;&#245;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E:\Toledo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Toledo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vro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Livro2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v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Livro2" TargetMode="Externa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v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v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Toledo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Toledo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Folha1!$B$36</c:f>
              <c:strCache>
                <c:ptCount val="1"/>
                <c:pt idx="0">
                  <c:v>Dissuasion Commisions: Nº of Process</c:v>
                </c:pt>
              </c:strCache>
            </c:strRef>
          </c:tx>
          <c:spPr>
            <a:ln w="76200" cap="rnd">
              <a:solidFill>
                <a:srgbClr val="FFCC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Folha1!$C$35:$W$35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Folha1!$C$36:$W$36</c:f>
              <c:numCache>
                <c:formatCode>General</c:formatCode>
                <c:ptCount val="21"/>
                <c:pt idx="6">
                  <c:v>5580</c:v>
                </c:pt>
                <c:pt idx="7">
                  <c:v>6100</c:v>
                </c:pt>
                <c:pt idx="8">
                  <c:v>5370</c:v>
                </c:pt>
                <c:pt idx="9">
                  <c:v>6260</c:v>
                </c:pt>
                <c:pt idx="10">
                  <c:v>6216</c:v>
                </c:pt>
                <c:pt idx="11">
                  <c:v>6744</c:v>
                </c:pt>
                <c:pt idx="12">
                  <c:v>6543</c:v>
                </c:pt>
                <c:pt idx="13">
                  <c:v>7549</c:v>
                </c:pt>
                <c:pt idx="14">
                  <c:v>7315</c:v>
                </c:pt>
                <c:pt idx="15">
                  <c:v>8988</c:v>
                </c:pt>
                <c:pt idx="16">
                  <c:v>8573</c:v>
                </c:pt>
                <c:pt idx="17">
                  <c:v>8729</c:v>
                </c:pt>
                <c:pt idx="18">
                  <c:v>9059</c:v>
                </c:pt>
                <c:pt idx="19">
                  <c:v>10380</c:v>
                </c:pt>
                <c:pt idx="20">
                  <c:v>11476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ED8-42DF-99FA-EC426A487D65}"/>
            </c:ext>
          </c:extLst>
        </c:ser>
        <c:ser>
          <c:idx val="1"/>
          <c:order val="1"/>
          <c:tx>
            <c:strRef>
              <c:f>Folha1!$B$37</c:f>
              <c:strCache>
                <c:ptCount val="1"/>
                <c:pt idx="0">
                  <c:v>Dissuasion Commisions: Nº of Citizens presented</c:v>
                </c:pt>
              </c:strCache>
            </c:strRef>
          </c:tx>
          <c:spPr>
            <a:ln w="76200" cap="rnd">
              <a:solidFill>
                <a:srgbClr val="FF0066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Folha1!$C$35:$W$35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Folha1!$C$37:$W$37</c:f>
              <c:numCache>
                <c:formatCode>General</c:formatCode>
                <c:ptCount val="21"/>
                <c:pt idx="6">
                  <c:v>5123</c:v>
                </c:pt>
                <c:pt idx="7">
                  <c:v>5615</c:v>
                </c:pt>
                <c:pt idx="8">
                  <c:v>4998</c:v>
                </c:pt>
                <c:pt idx="9">
                  <c:v>5824</c:v>
                </c:pt>
                <c:pt idx="10">
                  <c:v>5507</c:v>
                </c:pt>
                <c:pt idx="11">
                  <c:v>6268</c:v>
                </c:pt>
                <c:pt idx="12">
                  <c:v>6044</c:v>
                </c:pt>
                <c:pt idx="13">
                  <c:v>7122</c:v>
                </c:pt>
                <c:pt idx="14">
                  <c:v>6826</c:v>
                </c:pt>
                <c:pt idx="15">
                  <c:v>6507</c:v>
                </c:pt>
                <c:pt idx="16">
                  <c:v>7817</c:v>
                </c:pt>
                <c:pt idx="17">
                  <c:v>7900</c:v>
                </c:pt>
                <c:pt idx="18">
                  <c:v>8389</c:v>
                </c:pt>
                <c:pt idx="19">
                  <c:v>9620</c:v>
                </c:pt>
                <c:pt idx="20">
                  <c:v>10835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ED8-42DF-99FA-EC426A487D65}"/>
            </c:ext>
          </c:extLst>
        </c:ser>
        <c:ser>
          <c:idx val="2"/>
          <c:order val="2"/>
          <c:tx>
            <c:strRef>
              <c:f>Folha1!$B$38</c:f>
              <c:strCache>
                <c:ptCount val="1"/>
                <c:pt idx="0">
                  <c:v>Police action - Alleged Offenders  for mere drug use</c:v>
                </c:pt>
              </c:strCache>
            </c:strRef>
          </c:tx>
          <c:spPr>
            <a:ln w="76200" cap="rnd">
              <a:solidFill>
                <a:srgbClr val="FF66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Folha1!$C$35:$W$35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Folha1!$C$38:$W$38</c:f>
              <c:numCache>
                <c:formatCode>General</c:formatCode>
                <c:ptCount val="21"/>
                <c:pt idx="0">
                  <c:v>4912</c:v>
                </c:pt>
                <c:pt idx="1">
                  <c:v>5362</c:v>
                </c:pt>
                <c:pt idx="2">
                  <c:v>6910</c:v>
                </c:pt>
                <c:pt idx="3">
                  <c:v>8030</c:v>
                </c:pt>
                <c:pt idx="4">
                  <c:v>7592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ED8-42DF-99FA-EC426A487D65}"/>
            </c:ext>
          </c:extLst>
        </c:ser>
        <c:ser>
          <c:idx val="3"/>
          <c:order val="3"/>
          <c:tx>
            <c:strRef>
              <c:f>Folha1!$B$39</c:f>
              <c:strCache>
                <c:ptCount val="1"/>
                <c:pt idx="0">
                  <c:v>Convictions for mere drug use</c:v>
                </c:pt>
              </c:strCache>
            </c:strRef>
          </c:tx>
          <c:spPr>
            <a:ln w="76200" cap="rnd">
              <a:solidFill>
                <a:srgbClr val="C00000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Folha1!$C$35:$W$35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Folha1!$C$39:$W$39</c:f>
              <c:numCache>
                <c:formatCode>General</c:formatCode>
                <c:ptCount val="21"/>
                <c:pt idx="0">
                  <c:v>1519</c:v>
                </c:pt>
                <c:pt idx="1">
                  <c:v>2272</c:v>
                </c:pt>
                <c:pt idx="2">
                  <c:v>2480</c:v>
                </c:pt>
                <c:pt idx="3">
                  <c:v>1110</c:v>
                </c:pt>
                <c:pt idx="4">
                  <c:v>1133</c:v>
                </c:pt>
                <c:pt idx="5">
                  <c:v>1129</c:v>
                </c:pt>
                <c:pt idx="6">
                  <c:v>3</c:v>
                </c:pt>
                <c:pt idx="7">
                  <c:v>4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ED8-42DF-99FA-EC426A487D65}"/>
            </c:ext>
          </c:extLst>
        </c:ser>
        <c:ser>
          <c:idx val="4"/>
          <c:order val="4"/>
          <c:tx>
            <c:strRef>
              <c:f>Folha1!$B$40</c:f>
              <c:strCache>
                <c:ptCount val="1"/>
                <c:pt idx="0">
                  <c:v>Emprisionment for mere drug use</c:v>
                </c:pt>
              </c:strCache>
            </c:strRef>
          </c:tx>
          <c:spPr>
            <a:ln w="76200" cap="rnd">
              <a:solidFill>
                <a:schemeClr val="accent5">
                  <a:lumMod val="75000"/>
                </a:schemeClr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>
                        <a:lumMod val="85000"/>
                      </a:schemeClr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Folha1!$C$35:$W$35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Folha1!$C$40:$W$40</c:f>
              <c:numCache>
                <c:formatCode>General</c:formatCode>
                <c:ptCount val="21"/>
                <c:pt idx="0">
                  <c:v>14</c:v>
                </c:pt>
                <c:pt idx="1">
                  <c:v>42</c:v>
                </c:pt>
                <c:pt idx="2">
                  <c:v>4</c:v>
                </c:pt>
                <c:pt idx="3">
                  <c:v>23</c:v>
                </c:pt>
                <c:pt idx="4">
                  <c:v>25</c:v>
                </c:pt>
                <c:pt idx="5">
                  <c:v>10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ED8-42DF-99FA-EC426A487D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367200"/>
        <c:axId val="166363392"/>
      </c:lineChart>
      <c:catAx>
        <c:axId val="166367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66363392"/>
        <c:crosses val="autoZero"/>
        <c:auto val="1"/>
        <c:lblAlgn val="ctr"/>
        <c:lblOffset val="100"/>
        <c:noMultiLvlLbl val="0"/>
      </c:catAx>
      <c:valAx>
        <c:axId val="166363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663672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b="1">
          <a:solidFill>
            <a:schemeClr val="bg1"/>
          </a:solidFill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232481932594716E-2"/>
          <c:y val="5.5386123345954906E-2"/>
          <c:w val="0.86800953415569793"/>
          <c:h val="0.843929263006306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Folha1!$D$418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rgbClr val="83A1AC"/>
            </a:solidFill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latin typeface="Century Gothic" panose="020B0502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Folha1!$C$419:$C$422</c:f>
              <c:strCache>
                <c:ptCount val="4"/>
                <c:pt idx="0">
                  <c:v>Intoxicacíon</c:v>
                </c:pt>
                <c:pt idx="1">
                  <c:v>Consumo binge (al menos 1 vez) </c:v>
                </c:pt>
                <c:pt idx="2">
                  <c:v>Consumo binge (1* veces por mes) </c:v>
                </c:pt>
                <c:pt idx="3">
                  <c:v>Embriaguez </c:v>
                </c:pt>
              </c:strCache>
            </c:strRef>
          </c:cat>
          <c:val>
            <c:numRef>
              <c:f>Folha1!$D$419:$D$422</c:f>
              <c:numCache>
                <c:formatCode>0.00%</c:formatCode>
                <c:ptCount val="4"/>
                <c:pt idx="0" formatCode="0%">
                  <c:v>0.28999999999999998</c:v>
                </c:pt>
                <c:pt idx="1">
                  <c:v>0.108</c:v>
                </c:pt>
                <c:pt idx="2">
                  <c:v>3.4000000000000002E-2</c:v>
                </c:pt>
                <c:pt idx="3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E0-4D0E-A211-2C90C1782364}"/>
            </c:ext>
          </c:extLst>
        </c:ser>
        <c:ser>
          <c:idx val="1"/>
          <c:order val="1"/>
          <c:tx>
            <c:strRef>
              <c:f>Folha1!$E$418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/>
            </a:solidFill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latin typeface="Century Gothic" panose="020B0502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Folha1!$C$419:$C$422</c:f>
              <c:strCache>
                <c:ptCount val="4"/>
                <c:pt idx="0">
                  <c:v>Intoxicacíon</c:v>
                </c:pt>
                <c:pt idx="1">
                  <c:v>Consumo binge (al menos 1 vez) </c:v>
                </c:pt>
                <c:pt idx="2">
                  <c:v>Consumo binge (1* veces por mes) </c:v>
                </c:pt>
                <c:pt idx="3">
                  <c:v>Embriaguez </c:v>
                </c:pt>
              </c:strCache>
            </c:strRef>
          </c:cat>
          <c:val>
            <c:numRef>
              <c:f>Folha1!$E$419:$E$422</c:f>
              <c:numCache>
                <c:formatCode>0.00%</c:formatCode>
                <c:ptCount val="4"/>
                <c:pt idx="0" formatCode="0%">
                  <c:v>0.26</c:v>
                </c:pt>
                <c:pt idx="1">
                  <c:v>9.7000000000000003E-2</c:v>
                </c:pt>
                <c:pt idx="2">
                  <c:v>3.1E-2</c:v>
                </c:pt>
                <c:pt idx="3">
                  <c:v>4.5999999999999999E-2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E0-4D0E-A211-2C90C1782364}"/>
            </c:ext>
          </c:extLst>
        </c:ser>
        <c:ser>
          <c:idx val="2"/>
          <c:order val="2"/>
          <c:tx>
            <c:strRef>
              <c:f>Folha1!$F$418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latin typeface="Century Gothic" panose="020B0502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Folha1!$C$419:$C$422</c:f>
              <c:strCache>
                <c:ptCount val="4"/>
                <c:pt idx="0">
                  <c:v>Intoxicacíon</c:v>
                </c:pt>
                <c:pt idx="1">
                  <c:v>Consumo binge (al menos 1 vez) </c:v>
                </c:pt>
                <c:pt idx="2">
                  <c:v>Consumo binge (1* veces por mes) </c:v>
                </c:pt>
                <c:pt idx="3">
                  <c:v>Embriaguez </c:v>
                </c:pt>
              </c:strCache>
            </c:strRef>
          </c:cat>
          <c:val>
            <c:numRef>
              <c:f>Folha1!$F$419:$F$422</c:f>
              <c:numCache>
                <c:formatCode>0.00%</c:formatCode>
                <c:ptCount val="4"/>
                <c:pt idx="0" formatCode="0%">
                  <c:v>0.22</c:v>
                </c:pt>
                <c:pt idx="1">
                  <c:v>9.7000000000000003E-2</c:v>
                </c:pt>
                <c:pt idx="2">
                  <c:v>5.0999999999999997E-2</c:v>
                </c:pt>
                <c:pt idx="3">
                  <c:v>5.3999999999999999E-2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E0-4D0E-A211-2C90C1782364}"/>
            </c:ext>
          </c:extLst>
        </c:ser>
        <c:ser>
          <c:idx val="3"/>
          <c:order val="3"/>
          <c:tx>
            <c:strRef>
              <c:f>Folha1!$G$418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bg1"/>
            </a:solidFill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latin typeface="Century Gothic" panose="020B0502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Folha1!$C$419:$C$422</c:f>
              <c:strCache>
                <c:ptCount val="4"/>
                <c:pt idx="0">
                  <c:v>Intoxicacíon</c:v>
                </c:pt>
                <c:pt idx="1">
                  <c:v>Consumo binge (al menos 1 vez) </c:v>
                </c:pt>
                <c:pt idx="2">
                  <c:v>Consumo binge (1* veces por mes) </c:v>
                </c:pt>
                <c:pt idx="3">
                  <c:v>Embriaguez </c:v>
                </c:pt>
              </c:strCache>
            </c:strRef>
          </c:cat>
          <c:val>
            <c:numRef>
              <c:f>Folha1!$G$419:$G$422</c:f>
              <c:numCache>
                <c:formatCode>0.00%</c:formatCode>
                <c:ptCount val="4"/>
                <c:pt idx="0" formatCode="0%">
                  <c:v>0.23</c:v>
                </c:pt>
                <c:pt idx="1">
                  <c:v>5.8999999999999997E-2</c:v>
                </c:pt>
                <c:pt idx="2">
                  <c:v>2.7E-2</c:v>
                </c:pt>
                <c:pt idx="3">
                  <c:v>4.1000000000000002E-2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AE0-4D0E-A211-2C90C178236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9688736"/>
        <c:axId val="349676224"/>
      </c:barChart>
      <c:catAx>
        <c:axId val="3496887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49676224"/>
        <c:crosses val="autoZero"/>
        <c:auto val="1"/>
        <c:lblAlgn val="ctr"/>
        <c:lblOffset val="100"/>
        <c:noMultiLvlLbl val="0"/>
      </c:catAx>
      <c:valAx>
        <c:axId val="34967622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en-US"/>
          </a:p>
        </c:txPr>
        <c:crossAx val="349688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2116229914076631"/>
          <c:y val="0.31939081403418956"/>
          <c:w val="6.0482512751287118E-2"/>
          <c:h val="0.33478902828460033"/>
        </c:manualLayout>
      </c:layout>
      <c:overlay val="0"/>
      <c:txPr>
        <a:bodyPr/>
        <a:lstStyle/>
        <a:p>
          <a:pPr>
            <a:defRPr b="1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600">
          <a:solidFill>
            <a:schemeClr val="bg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Folha1!$F$357</c:f>
              <c:strCache>
                <c:ptCount val="1"/>
                <c:pt idx="0">
                  <c:v>TAS ≥ 0,5 g/l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83A1AC"/>
              </a:solidFill>
              <a:ln>
                <a:solidFill>
                  <a:srgbClr val="83A1AC"/>
                </a:solidFill>
              </a:ln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1-F37C-4075-8476-274D86A62EC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3-F37C-4075-8476-274D86A62EC9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5-F37C-4075-8476-274D86A62EC9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7-F37C-4075-8476-274D86A62EC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Folha1!$G$356:$J$356</c:f>
              <c:numCache>
                <c:formatCode>General</c:formatCode>
                <c:ptCount val="4"/>
                <c:pt idx="0">
                  <c:v>2012</c:v>
                </c:pt>
                <c:pt idx="1">
                  <c:v>2016</c:v>
                </c:pt>
                <c:pt idx="2">
                  <c:v>2016</c:v>
                </c:pt>
                <c:pt idx="3">
                  <c:v>2020</c:v>
                </c:pt>
              </c:numCache>
            </c:numRef>
          </c:cat>
          <c:val>
            <c:numRef>
              <c:f>Folha1!$G$357:$J$357</c:f>
              <c:numCache>
                <c:formatCode>General</c:formatCode>
                <c:ptCount val="4"/>
                <c:pt idx="0">
                  <c:v>356</c:v>
                </c:pt>
                <c:pt idx="1">
                  <c:v>285</c:v>
                </c:pt>
                <c:pt idx="2">
                  <c:v>242</c:v>
                </c:pt>
                <c:pt idx="3">
                  <c:v>230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37C-4075-8476-274D86A62E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9680576"/>
        <c:axId val="349681120"/>
      </c:barChart>
      <c:catAx>
        <c:axId val="349680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 b="1"/>
            </a:pPr>
            <a:endParaRPr lang="en-US"/>
          </a:p>
        </c:txPr>
        <c:crossAx val="349681120"/>
        <c:crosses val="autoZero"/>
        <c:auto val="1"/>
        <c:lblAlgn val="ctr"/>
        <c:lblOffset val="100"/>
        <c:noMultiLvlLbl val="0"/>
      </c:catAx>
      <c:valAx>
        <c:axId val="3496811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49680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72260489575232"/>
          <c:y val="4.2874359446172648E-2"/>
          <c:w val="0.81665685294226564"/>
          <c:h val="0.87118210210088887"/>
        </c:manualLayout>
      </c:layout>
      <c:lineChart>
        <c:grouping val="standard"/>
        <c:varyColors val="0"/>
        <c:ser>
          <c:idx val="0"/>
          <c:order val="0"/>
          <c:tx>
            <c:strRef>
              <c:f>Folha1!$A$2</c:f>
              <c:strCache>
                <c:ptCount val="1"/>
                <c:pt idx="0">
                  <c:v>Readmitted Patients</c:v>
                </c:pt>
              </c:strCache>
            </c:strRef>
          </c:tx>
          <c:spPr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Folha1!$B$1:$H$1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Folha1!$B$2:$H$2</c:f>
              <c:numCache>
                <c:formatCode>General</c:formatCode>
                <c:ptCount val="7"/>
                <c:pt idx="0">
                  <c:v>27</c:v>
                </c:pt>
                <c:pt idx="1">
                  <c:v>24</c:v>
                </c:pt>
                <c:pt idx="2">
                  <c:v>23</c:v>
                </c:pt>
                <c:pt idx="3">
                  <c:v>15</c:v>
                </c:pt>
                <c:pt idx="4">
                  <c:v>21</c:v>
                </c:pt>
                <c:pt idx="5">
                  <c:v>19</c:v>
                </c:pt>
                <c:pt idx="6">
                  <c:v>18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B82-4486-89A7-5DD9A21925FD}"/>
            </c:ext>
          </c:extLst>
        </c:ser>
        <c:ser>
          <c:idx val="1"/>
          <c:order val="1"/>
          <c:tx>
            <c:strRef>
              <c:f>Folha1!$A$3</c:f>
              <c:strCache>
                <c:ptCount val="1"/>
                <c:pt idx="0">
                  <c:v>New Admissions </c:v>
                </c:pt>
              </c:strCache>
            </c:strRef>
          </c:tx>
          <c:spPr>
            <a:ln>
              <a:solidFill>
                <a:srgbClr val="FF006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Folha1!$B$1:$H$1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Folha1!$B$3:$H$3</c:f>
              <c:numCache>
                <c:formatCode>General</c:formatCode>
                <c:ptCount val="7"/>
                <c:pt idx="0">
                  <c:v>11</c:v>
                </c:pt>
                <c:pt idx="1">
                  <c:v>9</c:v>
                </c:pt>
                <c:pt idx="2">
                  <c:v>6</c:v>
                </c:pt>
                <c:pt idx="3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B82-4486-89A7-5DD9A21925FD}"/>
            </c:ext>
          </c:extLst>
        </c:ser>
        <c:ser>
          <c:idx val="2"/>
          <c:order val="2"/>
          <c:tx>
            <c:strRef>
              <c:f>Folha1!$A$4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schemeClr val="accent5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Folha1!$B$1:$H$1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Folha1!$B$4:$H$4</c:f>
              <c:numCache>
                <c:formatCode>General</c:formatCode>
                <c:ptCount val="7"/>
                <c:pt idx="0">
                  <c:v>21</c:v>
                </c:pt>
                <c:pt idx="1">
                  <c:v>18</c:v>
                </c:pt>
                <c:pt idx="2">
                  <c:v>17</c:v>
                </c:pt>
                <c:pt idx="3">
                  <c:v>10</c:v>
                </c:pt>
                <c:pt idx="4">
                  <c:v>12</c:v>
                </c:pt>
                <c:pt idx="5">
                  <c:v>10</c:v>
                </c:pt>
                <c:pt idx="6">
                  <c:v>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B82-4486-89A7-5DD9A21925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66369920"/>
        <c:axId val="166365568"/>
      </c:lineChart>
      <c:catAx>
        <c:axId val="166369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66365568"/>
        <c:crosses val="autoZero"/>
        <c:auto val="1"/>
        <c:lblAlgn val="ctr"/>
        <c:lblOffset val="100"/>
        <c:noMultiLvlLbl val="0"/>
      </c:catAx>
      <c:valAx>
        <c:axId val="1663655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66369920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0.5367453616264859"/>
          <c:y val="8.7611576144317305E-2"/>
          <c:w val="0.39382679702255308"/>
          <c:h val="5.6503053480168861E-2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b="1">
          <a:solidFill>
            <a:schemeClr val="bg1"/>
          </a:solidFill>
          <a:latin typeface="Century Gothic" panose="020B0502020202020204" pitchFamily="34" charset="0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Folha2!$E$3</c:f>
              <c:strCache>
                <c:ptCount val="1"/>
                <c:pt idx="0">
                  <c:v>Drug Users HIV</c:v>
                </c:pt>
              </c:strCache>
            </c:strRef>
          </c:tx>
          <c:spPr>
            <a:ln w="57150"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Folha2!$F$2:$W$2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Folha2!$F$3:$W$3</c:f>
              <c:numCache>
                <c:formatCode>General</c:formatCode>
                <c:ptCount val="18"/>
                <c:pt idx="0">
                  <c:v>1793</c:v>
                </c:pt>
                <c:pt idx="1">
                  <c:v>1586</c:v>
                </c:pt>
                <c:pt idx="2">
                  <c:v>1193</c:v>
                </c:pt>
                <c:pt idx="3">
                  <c:v>936</c:v>
                </c:pt>
                <c:pt idx="4">
                  <c:v>771</c:v>
                </c:pt>
                <c:pt idx="5">
                  <c:v>657</c:v>
                </c:pt>
                <c:pt idx="6">
                  <c:v>578</c:v>
                </c:pt>
                <c:pt idx="7">
                  <c:v>491</c:v>
                </c:pt>
                <c:pt idx="8">
                  <c:v>406</c:v>
                </c:pt>
                <c:pt idx="9">
                  <c:v>374</c:v>
                </c:pt>
                <c:pt idx="10">
                  <c:v>276</c:v>
                </c:pt>
                <c:pt idx="11">
                  <c:v>220</c:v>
                </c:pt>
                <c:pt idx="12">
                  <c:v>139</c:v>
                </c:pt>
                <c:pt idx="13">
                  <c:v>127</c:v>
                </c:pt>
                <c:pt idx="14">
                  <c:v>103</c:v>
                </c:pt>
                <c:pt idx="15">
                  <c:v>54</c:v>
                </c:pt>
                <c:pt idx="16">
                  <c:v>51</c:v>
                </c:pt>
                <c:pt idx="17">
                  <c:v>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A4D-44C2-A3BB-291C86B442B8}"/>
            </c:ext>
          </c:extLst>
        </c:ser>
        <c:ser>
          <c:idx val="1"/>
          <c:order val="1"/>
          <c:tx>
            <c:strRef>
              <c:f>Folha2!$E$4</c:f>
              <c:strCache>
                <c:ptCount val="1"/>
                <c:pt idx="0">
                  <c:v>Non Drug Users HIV</c:v>
                </c:pt>
              </c:strCache>
            </c:strRef>
          </c:tx>
          <c:spPr>
            <a:ln w="57150">
              <a:solidFill>
                <a:srgbClr val="FF095B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105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Folha2!$F$2:$W$2</c:f>
              <c:numCache>
                <c:formatCode>General</c:formatCode>
                <c:ptCount val="18"/>
                <c:pt idx="0">
                  <c:v>1999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2010</c:v>
                </c:pt>
                <c:pt idx="12">
                  <c:v>2011</c:v>
                </c:pt>
                <c:pt idx="13">
                  <c:v>2012</c:v>
                </c:pt>
                <c:pt idx="14">
                  <c:v>2013</c:v>
                </c:pt>
                <c:pt idx="15">
                  <c:v>2014</c:v>
                </c:pt>
                <c:pt idx="16">
                  <c:v>2015</c:v>
                </c:pt>
                <c:pt idx="17">
                  <c:v>2016</c:v>
                </c:pt>
              </c:numCache>
            </c:numRef>
          </c:cat>
          <c:val>
            <c:numRef>
              <c:f>Folha2!$F$4:$W$4</c:f>
              <c:numCache>
                <c:formatCode>General</c:formatCode>
                <c:ptCount val="18"/>
                <c:pt idx="0">
                  <c:v>1471</c:v>
                </c:pt>
                <c:pt idx="1">
                  <c:v>1575</c:v>
                </c:pt>
                <c:pt idx="2">
                  <c:v>1564</c:v>
                </c:pt>
                <c:pt idx="3">
                  <c:v>1697</c:v>
                </c:pt>
                <c:pt idx="4">
                  <c:v>1651</c:v>
                </c:pt>
                <c:pt idx="5">
                  <c:v>1714</c:v>
                </c:pt>
                <c:pt idx="6">
                  <c:v>1616</c:v>
                </c:pt>
                <c:pt idx="7">
                  <c:v>1725</c:v>
                </c:pt>
                <c:pt idx="8">
                  <c:v>1736</c:v>
                </c:pt>
                <c:pt idx="9">
                  <c:v>1819</c:v>
                </c:pt>
                <c:pt idx="10">
                  <c:v>1729</c:v>
                </c:pt>
                <c:pt idx="11">
                  <c:v>1670</c:v>
                </c:pt>
                <c:pt idx="12">
                  <c:v>1547</c:v>
                </c:pt>
                <c:pt idx="13">
                  <c:v>1505</c:v>
                </c:pt>
                <c:pt idx="14">
                  <c:v>1453</c:v>
                </c:pt>
                <c:pt idx="15">
                  <c:v>1153</c:v>
                </c:pt>
                <c:pt idx="16">
                  <c:v>1107</c:v>
                </c:pt>
                <c:pt idx="17">
                  <c:v>956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A4D-44C2-A3BB-291C86B442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66366112"/>
        <c:axId val="166375904"/>
      </c:lineChart>
      <c:catAx>
        <c:axId val="16636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66375904"/>
        <c:crosses val="autoZero"/>
        <c:auto val="1"/>
        <c:lblAlgn val="ctr"/>
        <c:lblOffset val="100"/>
        <c:noMultiLvlLbl val="0"/>
      </c:catAx>
      <c:valAx>
        <c:axId val="1663759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/>
            </a:pPr>
            <a:endParaRPr lang="en-US"/>
          </a:p>
        </c:txPr>
        <c:crossAx val="166366112"/>
        <c:crosses val="autoZero"/>
        <c:crossBetween val="between"/>
      </c:valAx>
      <c:spPr>
        <a:noFill/>
      </c:spPr>
    </c:plotArea>
    <c:legend>
      <c:legendPos val="b"/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600" b="1">
          <a:solidFill>
            <a:schemeClr val="bg1"/>
          </a:solidFill>
          <a:latin typeface="Century Gothic" panose="020B0502020202020204" pitchFamily="34" charset="0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484142842232233E-2"/>
          <c:y val="2.1380705174172565E-2"/>
          <c:w val="0.94271298732041342"/>
          <c:h val="0.7948318873660502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Folha3!$B$31</c:f>
              <c:strCache>
                <c:ptCount val="1"/>
                <c:pt idx="0">
                  <c:v>Other Causes Of Death</c:v>
                </c:pt>
              </c:strCache>
            </c:strRef>
          </c:tx>
          <c:spPr>
            <a:gradFill flip="none" rotWithShape="1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Folha3!$C$30:$K$30</c:f>
              <c:numCache>
                <c:formatCode>General</c:formatCode>
                <c:ptCount val="9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</c:numCache>
            </c:numRef>
          </c:cat>
          <c:val>
            <c:numRef>
              <c:f>Folha3!$C$31:$K$31</c:f>
              <c:numCache>
                <c:formatCode>General</c:formatCode>
                <c:ptCount val="9"/>
                <c:pt idx="0">
                  <c:v>168</c:v>
                </c:pt>
                <c:pt idx="1">
                  <c:v>143</c:v>
                </c:pt>
                <c:pt idx="2">
                  <c:v>141</c:v>
                </c:pt>
                <c:pt idx="3">
                  <c:v>138</c:v>
                </c:pt>
                <c:pt idx="4">
                  <c:v>158</c:v>
                </c:pt>
                <c:pt idx="5">
                  <c:v>162</c:v>
                </c:pt>
                <c:pt idx="6">
                  <c:v>187</c:v>
                </c:pt>
                <c:pt idx="7">
                  <c:v>141</c:v>
                </c:pt>
                <c:pt idx="8">
                  <c:v>181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BC-45BC-9723-495023B6B8AF}"/>
            </c:ext>
          </c:extLst>
        </c:ser>
        <c:ser>
          <c:idx val="1"/>
          <c:order val="1"/>
          <c:tx>
            <c:strRef>
              <c:f>Folha3!$B$32</c:f>
              <c:strCache>
                <c:ptCount val="1"/>
                <c:pt idx="0">
                  <c:v>Overdoses Total</c:v>
                </c:pt>
              </c:strCache>
            </c:strRef>
          </c:tx>
          <c:spPr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Folha3!$C$30:$K$30</c:f>
              <c:numCache>
                <c:formatCode>General</c:formatCode>
                <c:ptCount val="9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</c:numCache>
            </c:numRef>
          </c:cat>
          <c:val>
            <c:numRef>
              <c:f>Folha3!$C$32:$K$32</c:f>
              <c:numCache>
                <c:formatCode>General</c:formatCode>
                <c:ptCount val="9"/>
                <c:pt idx="0">
                  <c:v>94</c:v>
                </c:pt>
                <c:pt idx="1">
                  <c:v>56</c:v>
                </c:pt>
                <c:pt idx="2">
                  <c:v>52</c:v>
                </c:pt>
                <c:pt idx="3">
                  <c:v>19</c:v>
                </c:pt>
                <c:pt idx="4">
                  <c:v>29</c:v>
                </c:pt>
                <c:pt idx="5">
                  <c:v>22</c:v>
                </c:pt>
                <c:pt idx="6">
                  <c:v>33</c:v>
                </c:pt>
                <c:pt idx="7">
                  <c:v>40</c:v>
                </c:pt>
                <c:pt idx="8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BC-45BC-9723-495023B6B8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85360080"/>
        <c:axId val="168050480"/>
      </c:barChart>
      <c:catAx>
        <c:axId val="208536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168050480"/>
        <c:crosses val="autoZero"/>
        <c:auto val="1"/>
        <c:lblAlgn val="ctr"/>
        <c:lblOffset val="100"/>
        <c:noMultiLvlLbl val="0"/>
      </c:catAx>
      <c:valAx>
        <c:axId val="168050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2085360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bg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 b="1">
          <a:solidFill>
            <a:schemeClr val="bg1"/>
          </a:solidFill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Folha1!$A$4</c:f>
              <c:strCache>
                <c:ptCount val="1"/>
                <c:pt idx="0">
                  <c:v>Lifetime Prevalence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75000"/>
                  </a:scheme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Folha1!$B$3:$E$3</c:f>
              <c:strCache>
                <c:ptCount val="4"/>
                <c:pt idx="0">
                  <c:v>2001</c:v>
                </c:pt>
                <c:pt idx="1">
                  <c:v>2007</c:v>
                </c:pt>
                <c:pt idx="2">
                  <c:v>2012</c:v>
                </c:pt>
                <c:pt idx="3">
                  <c:v>2016/17</c:v>
                </c:pt>
              </c:strCache>
            </c:strRef>
          </c:cat>
          <c:val>
            <c:numRef>
              <c:f>Folha1!$B$4:$E$4</c:f>
              <c:numCache>
                <c:formatCode>General</c:formatCode>
                <c:ptCount val="4"/>
                <c:pt idx="0">
                  <c:v>7.8</c:v>
                </c:pt>
                <c:pt idx="1">
                  <c:v>12</c:v>
                </c:pt>
                <c:pt idx="2">
                  <c:v>9.6</c:v>
                </c:pt>
                <c:pt idx="3">
                  <c:v>11.7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12-4C83-B486-E2ACEF09B770}"/>
            </c:ext>
          </c:extLst>
        </c:ser>
        <c:ser>
          <c:idx val="1"/>
          <c:order val="1"/>
          <c:tx>
            <c:strRef>
              <c:f>Folha1!$A$5</c:f>
              <c:strCache>
                <c:ptCount val="1"/>
                <c:pt idx="0">
                  <c:v>Last 12 Months Prevalence</c:v>
                </c:pt>
              </c:strCache>
            </c:strRef>
          </c:tx>
          <c:spPr>
            <a:gradFill flip="none" rotWithShape="1">
              <a:gsLst>
                <a:gs pos="0">
                  <a:srgbClr val="FF0066">
                    <a:shade val="30000"/>
                    <a:satMod val="115000"/>
                  </a:srgbClr>
                </a:gs>
                <a:gs pos="50000">
                  <a:srgbClr val="FF0066">
                    <a:shade val="67500"/>
                    <a:satMod val="115000"/>
                  </a:srgbClr>
                </a:gs>
                <a:gs pos="100000">
                  <a:srgbClr val="FF0066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Folha1!$B$3:$E$3</c:f>
              <c:strCache>
                <c:ptCount val="4"/>
                <c:pt idx="0">
                  <c:v>2001</c:v>
                </c:pt>
                <c:pt idx="1">
                  <c:v>2007</c:v>
                </c:pt>
                <c:pt idx="2">
                  <c:v>2012</c:v>
                </c:pt>
                <c:pt idx="3">
                  <c:v>2016/17</c:v>
                </c:pt>
              </c:strCache>
            </c:strRef>
          </c:cat>
          <c:val>
            <c:numRef>
              <c:f>Folha1!$B$5:$E$5</c:f>
              <c:numCache>
                <c:formatCode>General</c:formatCode>
                <c:ptCount val="4"/>
                <c:pt idx="0">
                  <c:v>3.4</c:v>
                </c:pt>
                <c:pt idx="1">
                  <c:v>3.7</c:v>
                </c:pt>
                <c:pt idx="2">
                  <c:v>2.7</c:v>
                </c:pt>
                <c:pt idx="3">
                  <c:v>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12-4C83-B486-E2ACEF09B7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box"/>
        <c:axId val="349678400"/>
        <c:axId val="349679488"/>
        <c:axId val="0"/>
      </c:bar3DChart>
      <c:catAx>
        <c:axId val="349678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349679488"/>
        <c:crosses val="autoZero"/>
        <c:auto val="1"/>
        <c:lblAlgn val="ctr"/>
        <c:lblOffset val="100"/>
        <c:noMultiLvlLbl val="0"/>
      </c:catAx>
      <c:valAx>
        <c:axId val="3496794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400"/>
            </a:pPr>
            <a:endParaRPr lang="en-US"/>
          </a:p>
        </c:txPr>
        <c:crossAx val="34967840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9240246033269032"/>
          <c:y val="0.90188497574343596"/>
          <c:w val="0.60236822171273896"/>
          <c:h val="8.4677363890784618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b="1">
          <a:solidFill>
            <a:schemeClr val="bg1"/>
          </a:solidFill>
          <a:latin typeface="Century Gothic" panose="020B0502020202020204" pitchFamily="34" charset="0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Folha1!$A$4</c:f>
              <c:strCache>
                <c:ptCount val="1"/>
                <c:pt idx="0">
                  <c:v>Ilicit Substances</c:v>
                </c:pt>
              </c:strCache>
            </c:strRef>
          </c:tx>
          <c:spPr>
            <a:gradFill>
              <a:gsLst>
                <a:gs pos="0">
                  <a:srgbClr val="C00000"/>
                </a:gs>
                <a:gs pos="100000">
                  <a:srgbClr val="EE004F"/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Folha1!$B$3:$G$3</c:f>
              <c:numCache>
                <c:formatCode>General</c:formatCode>
                <c:ptCount val="6"/>
                <c:pt idx="0">
                  <c:v>1995</c:v>
                </c:pt>
                <c:pt idx="1">
                  <c:v>1999</c:v>
                </c:pt>
                <c:pt idx="2">
                  <c:v>2003</c:v>
                </c:pt>
                <c:pt idx="3">
                  <c:v>2007</c:v>
                </c:pt>
                <c:pt idx="4">
                  <c:v>2011</c:v>
                </c:pt>
                <c:pt idx="5">
                  <c:v>2015</c:v>
                </c:pt>
              </c:numCache>
            </c:numRef>
          </c:cat>
          <c:val>
            <c:numRef>
              <c:f>Folha1!$B$4:$G$4</c:f>
              <c:numCache>
                <c:formatCode>General</c:formatCode>
                <c:ptCount val="6"/>
                <c:pt idx="0">
                  <c:v>8</c:v>
                </c:pt>
                <c:pt idx="1">
                  <c:v>12</c:v>
                </c:pt>
                <c:pt idx="2">
                  <c:v>18</c:v>
                </c:pt>
                <c:pt idx="3">
                  <c:v>14</c:v>
                </c:pt>
                <c:pt idx="4">
                  <c:v>19</c:v>
                </c:pt>
                <c:pt idx="5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6F-4E62-A1F5-8B9A7007AA59}"/>
            </c:ext>
          </c:extLst>
        </c:ser>
        <c:ser>
          <c:idx val="1"/>
          <c:order val="1"/>
          <c:tx>
            <c:strRef>
              <c:f>Folha1!$A$5</c:f>
              <c:strCache>
                <c:ptCount val="1"/>
                <c:pt idx="0">
                  <c:v>Cannabis</c:v>
                </c:pt>
              </c:strCache>
            </c:strRef>
          </c:tx>
          <c:spPr>
            <a:gradFill>
              <a:gsLst>
                <a:gs pos="0">
                  <a:srgbClr val="FFC000"/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Folha1!$B$3:$G$3</c:f>
              <c:numCache>
                <c:formatCode>General</c:formatCode>
                <c:ptCount val="6"/>
                <c:pt idx="0">
                  <c:v>1995</c:v>
                </c:pt>
                <c:pt idx="1">
                  <c:v>1999</c:v>
                </c:pt>
                <c:pt idx="2">
                  <c:v>2003</c:v>
                </c:pt>
                <c:pt idx="3">
                  <c:v>2007</c:v>
                </c:pt>
                <c:pt idx="4">
                  <c:v>2011</c:v>
                </c:pt>
                <c:pt idx="5">
                  <c:v>2015</c:v>
                </c:pt>
              </c:numCache>
            </c:numRef>
          </c:cat>
          <c:val>
            <c:numRef>
              <c:f>Folha1!$B$5:$G$5</c:f>
              <c:numCache>
                <c:formatCode>General</c:formatCode>
                <c:ptCount val="6"/>
                <c:pt idx="0">
                  <c:v>7</c:v>
                </c:pt>
                <c:pt idx="1">
                  <c:v>9</c:v>
                </c:pt>
                <c:pt idx="2">
                  <c:v>15</c:v>
                </c:pt>
                <c:pt idx="3">
                  <c:v>13</c:v>
                </c:pt>
                <c:pt idx="4">
                  <c:v>16</c:v>
                </c:pt>
                <c:pt idx="5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6F-4E62-A1F5-8B9A7007AA59}"/>
            </c:ext>
          </c:extLst>
        </c:ser>
        <c:ser>
          <c:idx val="2"/>
          <c:order val="2"/>
          <c:tx>
            <c:strRef>
              <c:f>Folha1!$A$6</c:f>
              <c:strCache>
                <c:ptCount val="1"/>
                <c:pt idx="0">
                  <c:v>Other than Cannabis</c:v>
                </c:pt>
              </c:strCache>
            </c:strRef>
          </c:tx>
          <c:spPr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Folha1!$B$3:$G$3</c:f>
              <c:numCache>
                <c:formatCode>General</c:formatCode>
                <c:ptCount val="6"/>
                <c:pt idx="0">
                  <c:v>1995</c:v>
                </c:pt>
                <c:pt idx="1">
                  <c:v>1999</c:v>
                </c:pt>
                <c:pt idx="2">
                  <c:v>2003</c:v>
                </c:pt>
                <c:pt idx="3">
                  <c:v>2007</c:v>
                </c:pt>
                <c:pt idx="4">
                  <c:v>2011</c:v>
                </c:pt>
                <c:pt idx="5">
                  <c:v>2015</c:v>
                </c:pt>
              </c:numCache>
            </c:numRef>
          </c:cat>
          <c:val>
            <c:numRef>
              <c:f>Folha1!$B$6:$G$6</c:f>
              <c:numCache>
                <c:formatCode>General</c:formatCode>
                <c:ptCount val="6"/>
                <c:pt idx="0">
                  <c:v>3</c:v>
                </c:pt>
                <c:pt idx="1">
                  <c:v>6</c:v>
                </c:pt>
                <c:pt idx="2">
                  <c:v>7</c:v>
                </c:pt>
                <c:pt idx="3">
                  <c:v>6</c:v>
                </c:pt>
                <c:pt idx="4">
                  <c:v>8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6F-4E62-A1F5-8B9A7007AA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49686560"/>
        <c:axId val="349681664"/>
      </c:barChart>
      <c:catAx>
        <c:axId val="34968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349681664"/>
        <c:crosses val="autoZero"/>
        <c:auto val="1"/>
        <c:lblAlgn val="ctr"/>
        <c:lblOffset val="100"/>
        <c:noMultiLvlLbl val="0"/>
      </c:catAx>
      <c:valAx>
        <c:axId val="349681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pPr>
            <a:endParaRPr lang="en-US"/>
          </a:p>
        </c:txPr>
        <c:crossAx val="349686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bg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b="1">
          <a:solidFill>
            <a:schemeClr val="bg1"/>
          </a:solidFill>
          <a:latin typeface="Century Gothic" panose="020B0502020202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Folha2!$A$3</c:f>
              <c:strCache>
                <c:ptCount val="1"/>
                <c:pt idx="0">
                  <c:v>Heroin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Folha2!$B$2:$N$2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Folha2!$B$3:$N$3</c:f>
              <c:numCache>
                <c:formatCode>General</c:formatCode>
                <c:ptCount val="13"/>
                <c:pt idx="0">
                  <c:v>84</c:v>
                </c:pt>
                <c:pt idx="1">
                  <c:v>78</c:v>
                </c:pt>
                <c:pt idx="2">
                  <c:v>73</c:v>
                </c:pt>
                <c:pt idx="3">
                  <c:v>65</c:v>
                </c:pt>
                <c:pt idx="4">
                  <c:v>62</c:v>
                </c:pt>
                <c:pt idx="5">
                  <c:v>65</c:v>
                </c:pt>
                <c:pt idx="6">
                  <c:v>65</c:v>
                </c:pt>
                <c:pt idx="7">
                  <c:v>51</c:v>
                </c:pt>
                <c:pt idx="8">
                  <c:v>34</c:v>
                </c:pt>
                <c:pt idx="9">
                  <c:v>26</c:v>
                </c:pt>
                <c:pt idx="10">
                  <c:v>24</c:v>
                </c:pt>
                <c:pt idx="11">
                  <c:v>27</c:v>
                </c:pt>
                <c:pt idx="1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6B-4E55-A4D3-6D63A8132FC3}"/>
            </c:ext>
          </c:extLst>
        </c:ser>
        <c:ser>
          <c:idx val="1"/>
          <c:order val="1"/>
          <c:tx>
            <c:strRef>
              <c:f>Folha2!$A$4</c:f>
              <c:strCache>
                <c:ptCount val="1"/>
                <c:pt idx="0">
                  <c:v>Cocaine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Folha2!$B$2:$N$2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Folha2!$B$4:$N$4</c:f>
              <c:numCache>
                <c:formatCode>General</c:formatCode>
                <c:ptCount val="13"/>
                <c:pt idx="0">
                  <c:v>6</c:v>
                </c:pt>
                <c:pt idx="1">
                  <c:v>8</c:v>
                </c:pt>
                <c:pt idx="2">
                  <c:v>9</c:v>
                </c:pt>
                <c:pt idx="3">
                  <c:v>13</c:v>
                </c:pt>
                <c:pt idx="4">
                  <c:v>13</c:v>
                </c:pt>
                <c:pt idx="5">
                  <c:v>11</c:v>
                </c:pt>
                <c:pt idx="6">
                  <c:v>13</c:v>
                </c:pt>
                <c:pt idx="7">
                  <c:v>15</c:v>
                </c:pt>
                <c:pt idx="8">
                  <c:v>18</c:v>
                </c:pt>
                <c:pt idx="9">
                  <c:v>17</c:v>
                </c:pt>
                <c:pt idx="10">
                  <c:v>18</c:v>
                </c:pt>
                <c:pt idx="11">
                  <c:v>15</c:v>
                </c:pt>
                <c:pt idx="12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6B-4E55-A4D3-6D63A8132FC3}"/>
            </c:ext>
          </c:extLst>
        </c:ser>
        <c:ser>
          <c:idx val="2"/>
          <c:order val="2"/>
          <c:tx>
            <c:strRef>
              <c:f>Folha2!$A$5</c:f>
              <c:strCache>
                <c:ptCount val="1"/>
                <c:pt idx="0">
                  <c:v>Cannabis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Folha2!$B$2:$N$2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Folha2!$B$5:$N$5</c:f>
              <c:numCache>
                <c:formatCode>General</c:formatCode>
                <c:ptCount val="13"/>
                <c:pt idx="0">
                  <c:v>7</c:v>
                </c:pt>
                <c:pt idx="1">
                  <c:v>9</c:v>
                </c:pt>
                <c:pt idx="2">
                  <c:v>12</c:v>
                </c:pt>
                <c:pt idx="3">
                  <c:v>13</c:v>
                </c:pt>
                <c:pt idx="4">
                  <c:v>13</c:v>
                </c:pt>
                <c:pt idx="5">
                  <c:v>12</c:v>
                </c:pt>
                <c:pt idx="6">
                  <c:v>13</c:v>
                </c:pt>
                <c:pt idx="7">
                  <c:v>26</c:v>
                </c:pt>
                <c:pt idx="8">
                  <c:v>38</c:v>
                </c:pt>
                <c:pt idx="9">
                  <c:v>49</c:v>
                </c:pt>
                <c:pt idx="10">
                  <c:v>51</c:v>
                </c:pt>
                <c:pt idx="11">
                  <c:v>51</c:v>
                </c:pt>
                <c:pt idx="12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6B-4E55-A4D3-6D63A8132FC3}"/>
            </c:ext>
          </c:extLst>
        </c:ser>
        <c:ser>
          <c:idx val="3"/>
          <c:order val="3"/>
          <c:tx>
            <c:strRef>
              <c:f>Folha2!$A$6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FFF5D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Folha2!$B$2:$N$2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Folha2!$B$6:$N$6</c:f>
              <c:numCache>
                <c:formatCode>General</c:formatCode>
                <c:ptCount val="13"/>
                <c:pt idx="0">
                  <c:v>3</c:v>
                </c:pt>
                <c:pt idx="1">
                  <c:v>4</c:v>
                </c:pt>
                <c:pt idx="2">
                  <c:v>6</c:v>
                </c:pt>
                <c:pt idx="3">
                  <c:v>9</c:v>
                </c:pt>
                <c:pt idx="4">
                  <c:v>12</c:v>
                </c:pt>
                <c:pt idx="5">
                  <c:v>12</c:v>
                </c:pt>
                <c:pt idx="6">
                  <c:v>9</c:v>
                </c:pt>
                <c:pt idx="7">
                  <c:v>7</c:v>
                </c:pt>
                <c:pt idx="8">
                  <c:v>10</c:v>
                </c:pt>
                <c:pt idx="9">
                  <c:v>8</c:v>
                </c:pt>
                <c:pt idx="10">
                  <c:v>7</c:v>
                </c:pt>
                <c:pt idx="11">
                  <c:v>7</c:v>
                </c:pt>
                <c:pt idx="1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46B-4E55-A4D3-6D63A8132F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9677856"/>
        <c:axId val="349680032"/>
      </c:barChart>
      <c:catAx>
        <c:axId val="349677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680032"/>
        <c:crosses val="autoZero"/>
        <c:auto val="1"/>
        <c:lblAlgn val="ctr"/>
        <c:lblOffset val="100"/>
        <c:noMultiLvlLbl val="0"/>
      </c:catAx>
      <c:valAx>
        <c:axId val="349680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96778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1"/>
              </a:solidFill>
              <a:latin typeface="Century Gothic" panose="020B0502020202020204" pitchFamily="34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800" b="1" i="0" u="none" strike="noStrike" baseline="0" noProof="0" dirty="0">
                <a:effectLst/>
                <a:latin typeface="Century Gothic" panose="020B0502020202020204" pitchFamily="34" charset="0"/>
              </a:rPr>
              <a:t>To be intoxicated</a:t>
            </a:r>
            <a:endParaRPr lang="en-US" b="1" noProof="0" dirty="0">
              <a:latin typeface="Century Gothic" panose="020B0502020202020204" pitchFamily="34" charset="0"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Folha1!$F$317</c:f>
              <c:strCache>
                <c:ptCount val="1"/>
                <c:pt idx="0">
                  <c:v>Estar Embriagado</c:v>
                </c:pt>
              </c:strCache>
            </c:strRef>
          </c:tx>
          <c:spPr>
            <a:solidFill>
              <a:srgbClr val="83A1AC"/>
            </a:solidFill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1-1BED-4BB9-A094-643EA0A6C6D5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3-1BED-4BB9-A094-643EA0A6C6D5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alpha val="65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5-1BED-4BB9-A094-643EA0A6C6D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Folha1!$G$315:$J$315</c:f>
              <c:numCache>
                <c:formatCode>General</c:formatCode>
                <c:ptCount val="4"/>
                <c:pt idx="0">
                  <c:v>2012</c:v>
                </c:pt>
                <c:pt idx="1">
                  <c:v>2016</c:v>
                </c:pt>
                <c:pt idx="2">
                  <c:v>2016</c:v>
                </c:pt>
                <c:pt idx="3">
                  <c:v>2020</c:v>
                </c:pt>
              </c:numCache>
            </c:numRef>
          </c:cat>
          <c:val>
            <c:numRef>
              <c:f>Folha1!$G$317:$J$317</c:f>
              <c:numCache>
                <c:formatCode>0%</c:formatCode>
                <c:ptCount val="4"/>
                <c:pt idx="0">
                  <c:v>0.08</c:v>
                </c:pt>
                <c:pt idx="1">
                  <c:v>0.06</c:v>
                </c:pt>
                <c:pt idx="2">
                  <c:v>0.05</c:v>
                </c:pt>
                <c:pt idx="3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BED-4BB9-A094-643EA0A6C6D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49687648"/>
        <c:axId val="349688192"/>
      </c:barChart>
      <c:catAx>
        <c:axId val="349687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9688192"/>
        <c:crosses val="autoZero"/>
        <c:auto val="1"/>
        <c:lblAlgn val="ctr"/>
        <c:lblOffset val="100"/>
        <c:noMultiLvlLbl val="0"/>
      </c:catAx>
      <c:valAx>
        <c:axId val="3496881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49687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>
                <a:latin typeface="Century Gothic" panose="020B0502020202020204" pitchFamily="34" charset="0"/>
              </a:defRPr>
            </a:pPr>
            <a:r>
              <a:rPr lang="en-US" sz="1800" b="1" i="0" u="none" strike="noStrike" baseline="0" noProof="0" dirty="0">
                <a:effectLst/>
                <a:latin typeface="Century Gothic" panose="020B0502020202020204" pitchFamily="34" charset="0"/>
              </a:rPr>
              <a:t>Alcoholic</a:t>
            </a:r>
            <a:r>
              <a:rPr lang="pt-PT" sz="1800" b="1" i="0" u="none" strike="noStrike" baseline="0" dirty="0">
                <a:effectLst/>
                <a:latin typeface="Century Gothic" panose="020B0502020202020204" pitchFamily="34" charset="0"/>
              </a:rPr>
              <a:t> drinks</a:t>
            </a:r>
            <a:endParaRPr lang="pt-PT" b="1" dirty="0">
              <a:latin typeface="Century Gothic" panose="020B0502020202020204" pitchFamily="34" charset="0"/>
            </a:endParaRP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Folha1!$F$316</c:f>
              <c:strCache>
                <c:ptCount val="1"/>
                <c:pt idx="0">
                  <c:v>Bebidas Alcohólicas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 w="38100" h="57150" prst="angle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83A1AC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1-21EA-4945-8C59-A05416AFA408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3-21EA-4945-8C59-A05416AFA408}"/>
              </c:ext>
            </c:extLst>
          </c:dPt>
          <c:dPt>
            <c:idx val="2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5-21EA-4945-8C59-A05416AFA408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alpha val="65000"/>
                </a:schemeClr>
              </a:solidFill>
              <a:scene3d>
                <a:camera prst="orthographicFront"/>
                <a:lightRig rig="threePt" dir="t"/>
              </a:scene3d>
              <a:sp3d prstMaterial="metal">
                <a:bevelT w="38100" h="57150" prst="angle"/>
              </a:sp3d>
            </c:spPr>
            <c:extLst>
              <c:ext xmlns:c16="http://schemas.microsoft.com/office/drawing/2014/chart" uri="{C3380CC4-5D6E-409C-BE32-E72D297353CC}">
                <c16:uniqueId val="{00000007-21EA-4945-8C59-A05416AFA40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5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Folha1!$G$315:$J$315</c:f>
              <c:numCache>
                <c:formatCode>General</c:formatCode>
                <c:ptCount val="4"/>
                <c:pt idx="0">
                  <c:v>2012</c:v>
                </c:pt>
                <c:pt idx="1">
                  <c:v>2016</c:v>
                </c:pt>
                <c:pt idx="2">
                  <c:v>2016</c:v>
                </c:pt>
                <c:pt idx="3">
                  <c:v>2020</c:v>
                </c:pt>
              </c:numCache>
            </c:numRef>
          </c:cat>
          <c:val>
            <c:numRef>
              <c:f>Folha1!$G$316:$J$316</c:f>
              <c:numCache>
                <c:formatCode>0%</c:formatCode>
                <c:ptCount val="4"/>
                <c:pt idx="0">
                  <c:v>0.51</c:v>
                </c:pt>
                <c:pt idx="1">
                  <c:v>0.43</c:v>
                </c:pt>
                <c:pt idx="2">
                  <c:v>0.41</c:v>
                </c:pt>
                <c:pt idx="3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1EA-4945-8C59-A05416AFA4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9685472"/>
        <c:axId val="349678944"/>
      </c:barChart>
      <c:catAx>
        <c:axId val="349685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9678944"/>
        <c:crosses val="autoZero"/>
        <c:auto val="1"/>
        <c:lblAlgn val="ctr"/>
        <c:lblOffset val="100"/>
        <c:noMultiLvlLbl val="0"/>
      </c:catAx>
      <c:valAx>
        <c:axId val="3496789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49685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1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1FB9C8-7F36-4939-A64B-4015194B9859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C39F3B50-5A95-4AF5-9A35-62798D11605D}">
      <dgm:prSet phldrT="[Texto]"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n-GB" sz="1600" b="1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3B8977-E63D-449F-9FB6-205B782D7AE6}" type="parTrans" cxnId="{4B37DFE7-F65B-4435-BE71-D99C53B8B06B}">
      <dgm:prSet/>
      <dgm:spPr/>
      <dgm:t>
        <a:bodyPr/>
        <a:lstStyle/>
        <a:p>
          <a:endParaRPr lang="pt-PT" sz="1600"/>
        </a:p>
      </dgm:t>
    </dgm:pt>
    <dgm:pt modelId="{2E09CCF0-C4EB-4C9F-82CC-06EC2CE91F20}" type="sibTrans" cxnId="{4B37DFE7-F65B-4435-BE71-D99C53B8B06B}">
      <dgm:prSet/>
      <dgm:spPr/>
      <dgm:t>
        <a:bodyPr/>
        <a:lstStyle/>
        <a:p>
          <a:endParaRPr lang="pt-PT" sz="1600"/>
        </a:p>
      </dgm:t>
    </dgm:pt>
    <dgm:pt modelId="{C55AD882-412E-4FF4-A792-3496617E4C70}">
      <dgm:prSet phldrT="[Texto]" custT="1"/>
      <dgm:spPr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GB" sz="1800" b="1" noProof="0" dirty="0">
              <a:solidFill>
                <a:schemeClr val="bg1"/>
              </a:solidFill>
              <a:latin typeface="Century Gothic" panose="020B0502020202020204" pitchFamily="34" charset="0"/>
            </a:rPr>
            <a:t>Humanism And Pragmatism</a:t>
          </a:r>
        </a:p>
      </dgm:t>
    </dgm:pt>
    <dgm:pt modelId="{E238C062-18E4-4D3A-9375-8EB8A3F74255}" type="parTrans" cxnId="{ACD924D8-3BE0-424B-968D-A3D290F64BB7}">
      <dgm:prSet/>
      <dgm:spPr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pt-PT" sz="1600"/>
        </a:p>
      </dgm:t>
    </dgm:pt>
    <dgm:pt modelId="{6DC35135-6D92-42FA-96BA-5CB35CF60AE0}" type="sibTrans" cxnId="{ACD924D8-3BE0-424B-968D-A3D290F64BB7}">
      <dgm:prSet/>
      <dgm:spPr/>
      <dgm:t>
        <a:bodyPr/>
        <a:lstStyle/>
        <a:p>
          <a:endParaRPr lang="pt-PT" sz="1600"/>
        </a:p>
      </dgm:t>
    </dgm:pt>
    <dgm:pt modelId="{EA49B61A-4170-4F72-BE27-1E05EE75AF2C}">
      <dgm:prSet phldrT="[Texto]" custT="1"/>
      <dgm:spPr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GB" sz="1800" b="1" noProof="0" dirty="0">
              <a:solidFill>
                <a:schemeClr val="bg1"/>
              </a:solidFill>
              <a:latin typeface="Century Gothic" panose="020B0502020202020204" pitchFamily="34" charset="0"/>
            </a:rPr>
            <a:t>Focus On The Citizen</a:t>
          </a:r>
        </a:p>
      </dgm:t>
    </dgm:pt>
    <dgm:pt modelId="{CBD52525-2BC4-4136-AEE9-31350B47D914}" type="parTrans" cxnId="{70756FC2-509B-4E58-9FF5-8E952068FA4A}">
      <dgm:prSet/>
      <dgm:spPr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pt-PT" sz="1600"/>
        </a:p>
      </dgm:t>
    </dgm:pt>
    <dgm:pt modelId="{674BBB22-3EE2-40A9-B116-E10992DC09A8}" type="sibTrans" cxnId="{70756FC2-509B-4E58-9FF5-8E952068FA4A}">
      <dgm:prSet/>
      <dgm:spPr/>
      <dgm:t>
        <a:bodyPr/>
        <a:lstStyle/>
        <a:p>
          <a:endParaRPr lang="pt-PT" sz="1600"/>
        </a:p>
      </dgm:t>
    </dgm:pt>
    <dgm:pt modelId="{CD0198DC-AB17-4FC4-81FA-0E41F4E93FF3}">
      <dgm:prSet phldrT="[Texto]" custT="1"/>
      <dgm:spPr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GB" sz="1800" b="1" noProof="0" dirty="0">
              <a:solidFill>
                <a:schemeClr val="bg1"/>
              </a:solidFill>
              <a:latin typeface="Century Gothic" panose="020B0502020202020204" pitchFamily="34" charset="0"/>
            </a:rPr>
            <a:t>Integrated Approach</a:t>
          </a:r>
        </a:p>
      </dgm:t>
    </dgm:pt>
    <dgm:pt modelId="{9CAB834D-B300-4731-B6A7-7178643A2056}" type="parTrans" cxnId="{BD43EB40-90DE-4BD9-9DD6-788BF6C08063}">
      <dgm:prSet/>
      <dgm:spPr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pt-PT" sz="1600"/>
        </a:p>
      </dgm:t>
    </dgm:pt>
    <dgm:pt modelId="{0CFAA744-EA12-46B1-93F2-760FAE1D0057}" type="sibTrans" cxnId="{BD43EB40-90DE-4BD9-9DD6-788BF6C08063}">
      <dgm:prSet/>
      <dgm:spPr/>
      <dgm:t>
        <a:bodyPr/>
        <a:lstStyle/>
        <a:p>
          <a:endParaRPr lang="pt-PT" sz="1600"/>
        </a:p>
      </dgm:t>
    </dgm:pt>
    <dgm:pt modelId="{4FDC5024-D67E-4120-B633-3F1376023446}">
      <dgm:prSet custT="1"/>
      <dgm:spPr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GB" sz="1800" b="1" noProof="0" dirty="0">
              <a:solidFill>
                <a:schemeClr val="bg1"/>
              </a:solidFill>
              <a:latin typeface="Century Gothic" panose="020B0502020202020204" pitchFamily="34" charset="0"/>
            </a:rPr>
            <a:t>Territoriality</a:t>
          </a:r>
        </a:p>
      </dgm:t>
    </dgm:pt>
    <dgm:pt modelId="{8F5610C0-1528-4A99-920C-9ADCE0BB02F0}" type="parTrans" cxnId="{CE3654BB-EE48-41F5-BB06-CEA39777A194}">
      <dgm:prSet/>
      <dgm:spPr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pt-PT" sz="1600"/>
        </a:p>
      </dgm:t>
    </dgm:pt>
    <dgm:pt modelId="{47CD89BC-4437-4C10-B810-B620990A57F7}" type="sibTrans" cxnId="{CE3654BB-EE48-41F5-BB06-CEA39777A194}">
      <dgm:prSet/>
      <dgm:spPr/>
      <dgm:t>
        <a:bodyPr/>
        <a:lstStyle/>
        <a:p>
          <a:endParaRPr lang="pt-PT" sz="1600"/>
        </a:p>
      </dgm:t>
    </dgm:pt>
    <dgm:pt modelId="{08AE2CA8-3807-40E4-9E71-E15B7E7CA2D3}">
      <dgm:prSet custT="1"/>
      <dgm:spPr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en-GB" sz="1800" b="1" noProof="0" dirty="0">
              <a:solidFill>
                <a:schemeClr val="bg1"/>
              </a:solidFill>
              <a:latin typeface="Century Gothic" panose="020B0502020202020204" pitchFamily="34" charset="0"/>
            </a:rPr>
            <a:t>Quality And Intervention</a:t>
          </a:r>
          <a:endParaRPr lang="en-GB" sz="1600" b="1" noProof="0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A625C718-E2AB-4003-8C9C-F6C12528AB6F}" type="parTrans" cxnId="{8F737ACE-F194-4895-9815-CB2200A6F229}">
      <dgm:prSet/>
      <dgm:spPr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pt-PT" sz="1600"/>
        </a:p>
      </dgm:t>
    </dgm:pt>
    <dgm:pt modelId="{41F2408A-38DC-4ADF-BB3B-4F14992E394F}" type="sibTrans" cxnId="{8F737ACE-F194-4895-9815-CB2200A6F229}">
      <dgm:prSet/>
      <dgm:spPr/>
      <dgm:t>
        <a:bodyPr/>
        <a:lstStyle/>
        <a:p>
          <a:endParaRPr lang="pt-PT" sz="1600"/>
        </a:p>
      </dgm:t>
    </dgm:pt>
    <dgm:pt modelId="{FDCC8657-9C9E-4B8C-9356-1AB8ACE9FBC0}" type="pres">
      <dgm:prSet presAssocID="{D61FB9C8-7F36-4939-A64B-4015194B985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3B0C6B7-6FD0-4DE0-AA37-CFFFE0B0F8B5}" type="pres">
      <dgm:prSet presAssocID="{C39F3B50-5A95-4AF5-9A35-62798D11605D}" presName="centerShape" presStyleLbl="node0" presStyleIdx="0" presStyleCnt="1" custScaleX="98104" custScaleY="86461"/>
      <dgm:spPr/>
    </dgm:pt>
    <dgm:pt modelId="{3DD0735A-6157-4061-9CC5-44CDB190433A}" type="pres">
      <dgm:prSet presAssocID="{E238C062-18E4-4D3A-9375-8EB8A3F74255}" presName="parTrans" presStyleLbl="bgSibTrans2D1" presStyleIdx="0" presStyleCnt="5" custLinFactNeighborY="18041"/>
      <dgm:spPr/>
    </dgm:pt>
    <dgm:pt modelId="{51F0287E-8123-4CEF-8F19-12BA907BC507}" type="pres">
      <dgm:prSet presAssocID="{C55AD882-412E-4FF4-A792-3496617E4C70}" presName="node" presStyleLbl="node1" presStyleIdx="0" presStyleCnt="5" custScaleX="155130" custScaleY="68207" custRadScaleRad="124242" custRadScaleInc="-6435">
        <dgm:presLayoutVars>
          <dgm:bulletEnabled val="1"/>
        </dgm:presLayoutVars>
      </dgm:prSet>
      <dgm:spPr/>
    </dgm:pt>
    <dgm:pt modelId="{D9FAC031-E419-40D3-A652-E8A75194BAC5}" type="pres">
      <dgm:prSet presAssocID="{CBD52525-2BC4-4136-AEE9-31350B47D914}" presName="parTrans" presStyleLbl="bgSibTrans2D1" presStyleIdx="1" presStyleCnt="5" custLinFactNeighborY="11853"/>
      <dgm:spPr/>
    </dgm:pt>
    <dgm:pt modelId="{9C02DC9C-9073-4F01-ADB5-5B49343F3FEE}" type="pres">
      <dgm:prSet presAssocID="{EA49B61A-4170-4F72-BE27-1E05EE75AF2C}" presName="node" presStyleLbl="node1" presStyleIdx="1" presStyleCnt="5" custScaleX="172845" custScaleY="68207" custRadScaleRad="110110" custRadScaleInc="-44385">
        <dgm:presLayoutVars>
          <dgm:bulletEnabled val="1"/>
        </dgm:presLayoutVars>
      </dgm:prSet>
      <dgm:spPr/>
    </dgm:pt>
    <dgm:pt modelId="{645D9246-CF5B-4E27-8E44-15BE32C22BE6}" type="pres">
      <dgm:prSet presAssocID="{9CAB834D-B300-4731-B6A7-7178643A2056}" presName="parTrans" presStyleLbl="bgSibTrans2D1" presStyleIdx="2" presStyleCnt="5" custLinFactNeighborY="11853"/>
      <dgm:spPr/>
    </dgm:pt>
    <dgm:pt modelId="{943877D3-D871-4211-ABCA-EFB507D69E41}" type="pres">
      <dgm:prSet presAssocID="{CD0198DC-AB17-4FC4-81FA-0E41F4E93FF3}" presName="node" presStyleLbl="node1" presStyleIdx="2" presStyleCnt="5" custScaleX="168156" custScaleY="68207" custRadScaleRad="96052" custRadScaleInc="-2488">
        <dgm:presLayoutVars>
          <dgm:bulletEnabled val="1"/>
        </dgm:presLayoutVars>
      </dgm:prSet>
      <dgm:spPr/>
    </dgm:pt>
    <dgm:pt modelId="{B6332F33-8EE7-4737-B3EC-B77CD39A8DA9}" type="pres">
      <dgm:prSet presAssocID="{8F5610C0-1528-4A99-920C-9ADCE0BB02F0}" presName="parTrans" presStyleLbl="bgSibTrans2D1" presStyleIdx="3" presStyleCnt="5" custLinFactNeighborY="11853"/>
      <dgm:spPr/>
    </dgm:pt>
    <dgm:pt modelId="{9B1FDD12-50C2-41A6-A39B-21DD11E704B4}" type="pres">
      <dgm:prSet presAssocID="{4FDC5024-D67E-4120-B633-3F1376023446}" presName="node" presStyleLbl="node1" presStyleIdx="3" presStyleCnt="5" custScaleX="150806" custScaleY="68207" custRadScaleRad="108224" custRadScaleInc="42841">
        <dgm:presLayoutVars>
          <dgm:bulletEnabled val="1"/>
        </dgm:presLayoutVars>
      </dgm:prSet>
      <dgm:spPr/>
    </dgm:pt>
    <dgm:pt modelId="{12A069F3-5DBF-49CD-976C-1147F884649F}" type="pres">
      <dgm:prSet presAssocID="{A625C718-E2AB-4003-8C9C-F6C12528AB6F}" presName="parTrans" presStyleLbl="bgSibTrans2D1" presStyleIdx="4" presStyleCnt="5" custLinFactNeighborY="10398"/>
      <dgm:spPr/>
    </dgm:pt>
    <dgm:pt modelId="{1FB7E3BB-BF2D-48F1-A8BA-BEB4D61469D9}" type="pres">
      <dgm:prSet presAssocID="{08AE2CA8-3807-40E4-9E71-E15B7E7CA2D3}" presName="node" presStyleLbl="node1" presStyleIdx="4" presStyleCnt="5" custScaleX="149334" custScaleY="68207" custRadScaleRad="121365" custRadScaleInc="6587">
        <dgm:presLayoutVars>
          <dgm:bulletEnabled val="1"/>
        </dgm:presLayoutVars>
      </dgm:prSet>
      <dgm:spPr/>
    </dgm:pt>
  </dgm:ptLst>
  <dgm:cxnLst>
    <dgm:cxn modelId="{582C4700-C2A9-4229-B53A-364968269D27}" type="presOf" srcId="{4FDC5024-D67E-4120-B633-3F1376023446}" destId="{9B1FDD12-50C2-41A6-A39B-21DD11E704B4}" srcOrd="0" destOrd="0" presId="urn:microsoft.com/office/officeart/2005/8/layout/radial4"/>
    <dgm:cxn modelId="{A9E48A1B-9924-4E36-A65B-EA09F32AC7FF}" type="presOf" srcId="{8F5610C0-1528-4A99-920C-9ADCE0BB02F0}" destId="{B6332F33-8EE7-4737-B3EC-B77CD39A8DA9}" srcOrd="0" destOrd="0" presId="urn:microsoft.com/office/officeart/2005/8/layout/radial4"/>
    <dgm:cxn modelId="{9BF70A3B-9011-4DC9-8C44-5971F7BDF0FE}" type="presOf" srcId="{CBD52525-2BC4-4136-AEE9-31350B47D914}" destId="{D9FAC031-E419-40D3-A652-E8A75194BAC5}" srcOrd="0" destOrd="0" presId="urn:microsoft.com/office/officeart/2005/8/layout/radial4"/>
    <dgm:cxn modelId="{BD43EB40-90DE-4BD9-9DD6-788BF6C08063}" srcId="{C39F3B50-5A95-4AF5-9A35-62798D11605D}" destId="{CD0198DC-AB17-4FC4-81FA-0E41F4E93FF3}" srcOrd="2" destOrd="0" parTransId="{9CAB834D-B300-4731-B6A7-7178643A2056}" sibTransId="{0CFAA744-EA12-46B1-93F2-760FAE1D0057}"/>
    <dgm:cxn modelId="{3900305E-6CFF-443F-B09A-34C11699C1D0}" type="presOf" srcId="{EA49B61A-4170-4F72-BE27-1E05EE75AF2C}" destId="{9C02DC9C-9073-4F01-ADB5-5B49343F3FEE}" srcOrd="0" destOrd="0" presId="urn:microsoft.com/office/officeart/2005/8/layout/radial4"/>
    <dgm:cxn modelId="{EE640D64-A695-479F-B291-8E6113166298}" type="presOf" srcId="{C39F3B50-5A95-4AF5-9A35-62798D11605D}" destId="{63B0C6B7-6FD0-4DE0-AA37-CFFFE0B0F8B5}" srcOrd="0" destOrd="0" presId="urn:microsoft.com/office/officeart/2005/8/layout/radial4"/>
    <dgm:cxn modelId="{1C25AB46-3EF3-42ED-BABF-285F5F5B481F}" type="presOf" srcId="{9CAB834D-B300-4731-B6A7-7178643A2056}" destId="{645D9246-CF5B-4E27-8E44-15BE32C22BE6}" srcOrd="0" destOrd="0" presId="urn:microsoft.com/office/officeart/2005/8/layout/radial4"/>
    <dgm:cxn modelId="{1BA47073-C051-434E-AC75-94C121945BF8}" type="presOf" srcId="{CD0198DC-AB17-4FC4-81FA-0E41F4E93FF3}" destId="{943877D3-D871-4211-ABCA-EFB507D69E41}" srcOrd="0" destOrd="0" presId="urn:microsoft.com/office/officeart/2005/8/layout/radial4"/>
    <dgm:cxn modelId="{B998669E-D2B3-40F9-B2A6-58A20ECC4011}" type="presOf" srcId="{E238C062-18E4-4D3A-9375-8EB8A3F74255}" destId="{3DD0735A-6157-4061-9CC5-44CDB190433A}" srcOrd="0" destOrd="0" presId="urn:microsoft.com/office/officeart/2005/8/layout/radial4"/>
    <dgm:cxn modelId="{579535AD-16A2-484F-B6C0-50018DB5C5D7}" type="presOf" srcId="{D61FB9C8-7F36-4939-A64B-4015194B9859}" destId="{FDCC8657-9C9E-4B8C-9356-1AB8ACE9FBC0}" srcOrd="0" destOrd="0" presId="urn:microsoft.com/office/officeart/2005/8/layout/radial4"/>
    <dgm:cxn modelId="{1495B9B4-1EA4-42D8-BADF-2030FB4E0C1C}" type="presOf" srcId="{C55AD882-412E-4FF4-A792-3496617E4C70}" destId="{51F0287E-8123-4CEF-8F19-12BA907BC507}" srcOrd="0" destOrd="0" presId="urn:microsoft.com/office/officeart/2005/8/layout/radial4"/>
    <dgm:cxn modelId="{3EE9A7BA-16A5-4A81-ADEE-A3AB4C2B1325}" type="presOf" srcId="{A625C718-E2AB-4003-8C9C-F6C12528AB6F}" destId="{12A069F3-5DBF-49CD-976C-1147F884649F}" srcOrd="0" destOrd="0" presId="urn:microsoft.com/office/officeart/2005/8/layout/radial4"/>
    <dgm:cxn modelId="{CE3654BB-EE48-41F5-BB06-CEA39777A194}" srcId="{C39F3B50-5A95-4AF5-9A35-62798D11605D}" destId="{4FDC5024-D67E-4120-B633-3F1376023446}" srcOrd="3" destOrd="0" parTransId="{8F5610C0-1528-4A99-920C-9ADCE0BB02F0}" sibTransId="{47CD89BC-4437-4C10-B810-B620990A57F7}"/>
    <dgm:cxn modelId="{70756FC2-509B-4E58-9FF5-8E952068FA4A}" srcId="{C39F3B50-5A95-4AF5-9A35-62798D11605D}" destId="{EA49B61A-4170-4F72-BE27-1E05EE75AF2C}" srcOrd="1" destOrd="0" parTransId="{CBD52525-2BC4-4136-AEE9-31350B47D914}" sibTransId="{674BBB22-3EE2-40A9-B116-E10992DC09A8}"/>
    <dgm:cxn modelId="{F4C907C3-5733-43E7-BA33-53B751A7D0FD}" type="presOf" srcId="{08AE2CA8-3807-40E4-9E71-E15B7E7CA2D3}" destId="{1FB7E3BB-BF2D-48F1-A8BA-BEB4D61469D9}" srcOrd="0" destOrd="0" presId="urn:microsoft.com/office/officeart/2005/8/layout/radial4"/>
    <dgm:cxn modelId="{8F737ACE-F194-4895-9815-CB2200A6F229}" srcId="{C39F3B50-5A95-4AF5-9A35-62798D11605D}" destId="{08AE2CA8-3807-40E4-9E71-E15B7E7CA2D3}" srcOrd="4" destOrd="0" parTransId="{A625C718-E2AB-4003-8C9C-F6C12528AB6F}" sibTransId="{41F2408A-38DC-4ADF-BB3B-4F14992E394F}"/>
    <dgm:cxn modelId="{ACD924D8-3BE0-424B-968D-A3D290F64BB7}" srcId="{C39F3B50-5A95-4AF5-9A35-62798D11605D}" destId="{C55AD882-412E-4FF4-A792-3496617E4C70}" srcOrd="0" destOrd="0" parTransId="{E238C062-18E4-4D3A-9375-8EB8A3F74255}" sibTransId="{6DC35135-6D92-42FA-96BA-5CB35CF60AE0}"/>
    <dgm:cxn modelId="{4B37DFE7-F65B-4435-BE71-D99C53B8B06B}" srcId="{D61FB9C8-7F36-4939-A64B-4015194B9859}" destId="{C39F3B50-5A95-4AF5-9A35-62798D11605D}" srcOrd="0" destOrd="0" parTransId="{EF3B8977-E63D-449F-9FB6-205B782D7AE6}" sibTransId="{2E09CCF0-C4EB-4C9F-82CC-06EC2CE91F20}"/>
    <dgm:cxn modelId="{8010DD8C-66CB-44D0-BF4E-D6A7259DCE2A}" type="presParOf" srcId="{FDCC8657-9C9E-4B8C-9356-1AB8ACE9FBC0}" destId="{63B0C6B7-6FD0-4DE0-AA37-CFFFE0B0F8B5}" srcOrd="0" destOrd="0" presId="urn:microsoft.com/office/officeart/2005/8/layout/radial4"/>
    <dgm:cxn modelId="{BBEDEE14-9245-4F32-BF0D-F967921441A6}" type="presParOf" srcId="{FDCC8657-9C9E-4B8C-9356-1AB8ACE9FBC0}" destId="{3DD0735A-6157-4061-9CC5-44CDB190433A}" srcOrd="1" destOrd="0" presId="urn:microsoft.com/office/officeart/2005/8/layout/radial4"/>
    <dgm:cxn modelId="{3A0B636F-1F04-453E-B0BF-492F49B9FFE6}" type="presParOf" srcId="{FDCC8657-9C9E-4B8C-9356-1AB8ACE9FBC0}" destId="{51F0287E-8123-4CEF-8F19-12BA907BC507}" srcOrd="2" destOrd="0" presId="urn:microsoft.com/office/officeart/2005/8/layout/radial4"/>
    <dgm:cxn modelId="{18BB7F03-89CD-4E13-A1DE-D9DCCB4FA854}" type="presParOf" srcId="{FDCC8657-9C9E-4B8C-9356-1AB8ACE9FBC0}" destId="{D9FAC031-E419-40D3-A652-E8A75194BAC5}" srcOrd="3" destOrd="0" presId="urn:microsoft.com/office/officeart/2005/8/layout/radial4"/>
    <dgm:cxn modelId="{2F57E92F-4DCA-4498-9890-7317A833C59F}" type="presParOf" srcId="{FDCC8657-9C9E-4B8C-9356-1AB8ACE9FBC0}" destId="{9C02DC9C-9073-4F01-ADB5-5B49343F3FEE}" srcOrd="4" destOrd="0" presId="urn:microsoft.com/office/officeart/2005/8/layout/radial4"/>
    <dgm:cxn modelId="{DB5FCE00-7B6E-494D-B55A-EF7F7762B2CE}" type="presParOf" srcId="{FDCC8657-9C9E-4B8C-9356-1AB8ACE9FBC0}" destId="{645D9246-CF5B-4E27-8E44-15BE32C22BE6}" srcOrd="5" destOrd="0" presId="urn:microsoft.com/office/officeart/2005/8/layout/radial4"/>
    <dgm:cxn modelId="{5F1F0DB2-44A2-4B27-8C6E-4C96E52696F7}" type="presParOf" srcId="{FDCC8657-9C9E-4B8C-9356-1AB8ACE9FBC0}" destId="{943877D3-D871-4211-ABCA-EFB507D69E41}" srcOrd="6" destOrd="0" presId="urn:microsoft.com/office/officeart/2005/8/layout/radial4"/>
    <dgm:cxn modelId="{440E379C-CFBF-4791-8DCA-0C311D440800}" type="presParOf" srcId="{FDCC8657-9C9E-4B8C-9356-1AB8ACE9FBC0}" destId="{B6332F33-8EE7-4737-B3EC-B77CD39A8DA9}" srcOrd="7" destOrd="0" presId="urn:microsoft.com/office/officeart/2005/8/layout/radial4"/>
    <dgm:cxn modelId="{B96A825E-180E-4F8B-8FE3-ACB2C3891659}" type="presParOf" srcId="{FDCC8657-9C9E-4B8C-9356-1AB8ACE9FBC0}" destId="{9B1FDD12-50C2-41A6-A39B-21DD11E704B4}" srcOrd="8" destOrd="0" presId="urn:microsoft.com/office/officeart/2005/8/layout/radial4"/>
    <dgm:cxn modelId="{6A8412DF-175D-4AD3-9741-128C3143618B}" type="presParOf" srcId="{FDCC8657-9C9E-4B8C-9356-1AB8ACE9FBC0}" destId="{12A069F3-5DBF-49CD-976C-1147F884649F}" srcOrd="9" destOrd="0" presId="urn:microsoft.com/office/officeart/2005/8/layout/radial4"/>
    <dgm:cxn modelId="{76A42499-5DC3-4C31-B754-F02BC9F42BDA}" type="presParOf" srcId="{FDCC8657-9C9E-4B8C-9356-1AB8ACE9FBC0}" destId="{1FB7E3BB-BF2D-48F1-A8BA-BEB4D61469D9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E93F5D-103E-4A49-94F7-F4DBC7DB4FB3}" type="doc">
      <dgm:prSet loTypeId="urn:microsoft.com/office/officeart/2005/8/layout/radial6" loCatId="relationship" qsTypeId="urn:microsoft.com/office/officeart/2009/2/quickstyle/3d8" qsCatId="3D" csTypeId="urn:microsoft.com/office/officeart/2005/8/colors/colorful1" csCatId="colorful" phldr="1"/>
      <dgm:spPr>
        <a:scene3d>
          <a:camera prst="obliqueBottomRight" zoom="82000"/>
          <a:lightRig rig="flood" dir="t">
            <a:rot lat="0" lon="0" rev="13800000"/>
          </a:lightRig>
        </a:scene3d>
      </dgm:spPr>
      <dgm:t>
        <a:bodyPr/>
        <a:lstStyle/>
        <a:p>
          <a:endParaRPr lang="pt-PT"/>
        </a:p>
      </dgm:t>
    </dgm:pt>
    <dgm:pt modelId="{6D30EF7E-354D-4A6D-92B0-3EF3C4DD8D86}">
      <dgm:prSet phldrT="[Texto]" custT="1"/>
      <dgm:spPr>
        <a:solidFill>
          <a:srgbClr val="005EA4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Intervention Context</a:t>
          </a:r>
        </a:p>
      </dgm:t>
    </dgm:pt>
    <dgm:pt modelId="{10C018E2-396E-4974-991A-18146BFACE6A}" type="parTrans" cxnId="{94AB9AE5-4D44-48CC-B794-C48D78835953}">
      <dgm:prSet/>
      <dgm:spPr/>
      <dgm:t>
        <a:bodyPr/>
        <a:lstStyle/>
        <a:p>
          <a:endParaRPr lang="en-GB" noProof="0" dirty="0"/>
        </a:p>
      </dgm:t>
    </dgm:pt>
    <dgm:pt modelId="{D5D4BDA4-7909-4B95-A079-8E15176061D6}" type="sibTrans" cxnId="{94AB9AE5-4D44-48CC-B794-C48D78835953}">
      <dgm:prSet/>
      <dgm:spPr/>
      <dgm:t>
        <a:bodyPr/>
        <a:lstStyle/>
        <a:p>
          <a:endParaRPr lang="en-GB" noProof="0" dirty="0"/>
        </a:p>
      </dgm:t>
    </dgm:pt>
    <dgm:pt modelId="{988236AC-97A3-4BAD-82A7-BF86A2E948F0}">
      <dgm:prSet phldrT="[Texto]" custT="1"/>
      <dgm:spPr>
        <a:solidFill>
          <a:srgbClr val="C00000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1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Community</a:t>
          </a:r>
          <a:endParaRPr lang="en-GB" sz="20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5A2477A8-41FD-4AEA-8A2A-6559589F5E23}" type="parTrans" cxnId="{364B6B99-D25C-4EEC-AE0B-571FF0CE8565}">
      <dgm:prSet/>
      <dgm:spPr/>
      <dgm:t>
        <a:bodyPr/>
        <a:lstStyle/>
        <a:p>
          <a:endParaRPr lang="en-GB" noProof="0" dirty="0"/>
        </a:p>
      </dgm:t>
    </dgm:pt>
    <dgm:pt modelId="{A8D9E0C4-985D-426D-9B69-59CE776ED287}" type="sibTrans" cxnId="{364B6B99-D25C-4EEC-AE0B-571FF0CE8565}">
      <dgm:prSet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1CBAD1B4-9BC5-46DA-A323-8CF2C552CD26}">
      <dgm:prSet phldrT="[Texto]" custT="1"/>
      <dgm:spPr>
        <a:solidFill>
          <a:srgbClr val="66FF33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Family</a:t>
          </a:r>
        </a:p>
      </dgm:t>
    </dgm:pt>
    <dgm:pt modelId="{423948A1-0B9D-4531-BD6E-249E98734109}" type="parTrans" cxnId="{B7B6AF16-3DC0-4196-84C4-3009D226F213}">
      <dgm:prSet/>
      <dgm:spPr/>
      <dgm:t>
        <a:bodyPr/>
        <a:lstStyle/>
        <a:p>
          <a:endParaRPr lang="en-GB" noProof="0" dirty="0"/>
        </a:p>
      </dgm:t>
    </dgm:pt>
    <dgm:pt modelId="{08C485DA-4D8B-403F-8592-EBE67CAFB150}" type="sibTrans" cxnId="{B7B6AF16-3DC0-4196-84C4-3009D226F213}">
      <dgm:prSet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sz="2000" noProof="0" dirty="0"/>
        </a:p>
      </dgm:t>
    </dgm:pt>
    <dgm:pt modelId="{60F0C22E-9BF2-42E2-9039-78C2E1BAF995}">
      <dgm:prSet phldrT="[Texto]" custT="1"/>
      <dgm:spPr>
        <a:solidFill>
          <a:schemeClr val="bg1">
            <a:lumMod val="65000"/>
          </a:schemeClr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8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School</a:t>
          </a:r>
          <a:endParaRPr lang="en-GB" sz="3200" b="1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gm:t>
    </dgm:pt>
    <dgm:pt modelId="{E8151E90-3B74-4AB0-B493-153C4EE67102}" type="parTrans" cxnId="{8702BB75-6995-4C45-859A-DE9BD05318E1}">
      <dgm:prSet/>
      <dgm:spPr/>
      <dgm:t>
        <a:bodyPr/>
        <a:lstStyle/>
        <a:p>
          <a:endParaRPr lang="en-GB" noProof="0" dirty="0"/>
        </a:p>
      </dgm:t>
    </dgm:pt>
    <dgm:pt modelId="{E1ADA1E2-2B8B-4BAE-9D11-5A6F37CF017D}" type="sibTrans" cxnId="{8702BB75-6995-4C45-859A-DE9BD05318E1}">
      <dgm:prSet/>
      <dgm:spPr>
        <a:solidFill>
          <a:schemeClr val="bg1">
            <a:lumMod val="65000"/>
          </a:schemeClr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A481CE61-28D3-46C1-B9CF-A83947A5FBA5}">
      <dgm:prSet phldrT="[Texto]" custT="1"/>
      <dgm:spPr>
        <a:solidFill>
          <a:srgbClr val="FF095B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0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Driving</a:t>
          </a:r>
        </a:p>
      </dgm:t>
    </dgm:pt>
    <dgm:pt modelId="{390CB902-3B1F-45D1-A7FD-E02644CBF9E1}" type="parTrans" cxnId="{92BDB0B3-2151-471D-9D24-47FEA3CB2995}">
      <dgm:prSet/>
      <dgm:spPr/>
      <dgm:t>
        <a:bodyPr/>
        <a:lstStyle/>
        <a:p>
          <a:endParaRPr lang="en-GB" noProof="0" dirty="0"/>
        </a:p>
      </dgm:t>
    </dgm:pt>
    <dgm:pt modelId="{8B687B9B-E2D8-4857-A3E4-6D4C0E584D1D}" type="sibTrans" cxnId="{92BDB0B3-2151-471D-9D24-47FEA3CB2995}">
      <dgm:prSet/>
      <dgm:spPr>
        <a:solidFill>
          <a:srgbClr val="FF095B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260DA2AC-0B84-43FF-8825-277EE170C234}">
      <dgm:prSet phldrT="[Texto]" custT="1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0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Recreation</a:t>
          </a:r>
        </a:p>
      </dgm:t>
    </dgm:pt>
    <dgm:pt modelId="{A026CC26-4D4C-49D7-BA05-6159DD3B8437}" type="parTrans" cxnId="{3DBF40C0-2FAF-4F76-953D-D08DC0C97A5D}">
      <dgm:prSet/>
      <dgm:spPr/>
      <dgm:t>
        <a:bodyPr/>
        <a:lstStyle/>
        <a:p>
          <a:endParaRPr lang="en-GB" noProof="0" dirty="0"/>
        </a:p>
      </dgm:t>
    </dgm:pt>
    <dgm:pt modelId="{F0C0DB53-63CE-47E4-A234-87020C781967}" type="sibTrans" cxnId="{3DBF40C0-2FAF-4F76-953D-D08DC0C97A5D}">
      <dgm:prSet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99991E28-42DB-4622-9DF2-A480A909AD87}">
      <dgm:prSet phldrT="[Texto]" custT="1"/>
      <dgm:spPr>
        <a:solidFill>
          <a:srgbClr val="F79646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0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Labour</a:t>
          </a:r>
        </a:p>
      </dgm:t>
    </dgm:pt>
    <dgm:pt modelId="{8D6A608D-9005-4939-BB84-CDBE64680D2A}" type="parTrans" cxnId="{B1851693-267E-4C53-AD4D-AFE89C94DD1D}">
      <dgm:prSet/>
      <dgm:spPr/>
      <dgm:t>
        <a:bodyPr/>
        <a:lstStyle/>
        <a:p>
          <a:endParaRPr lang="en-GB" noProof="0" dirty="0"/>
        </a:p>
      </dgm:t>
    </dgm:pt>
    <dgm:pt modelId="{767178E0-5E19-462A-B897-8A13FBF77589}" type="sibTrans" cxnId="{B1851693-267E-4C53-AD4D-AFE89C94DD1D}">
      <dgm:prSet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AAA0C72A-05C0-4315-8030-2E8D31D83B2D}">
      <dgm:prSet phldrT="[Texto]" custT="1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0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Prison</a:t>
          </a:r>
        </a:p>
      </dgm:t>
    </dgm:pt>
    <dgm:pt modelId="{9E86FC1E-341A-4B54-A629-51A5599638AA}" type="parTrans" cxnId="{F3E72061-CD9F-4933-9E0A-E390282AF153}">
      <dgm:prSet/>
      <dgm:spPr/>
      <dgm:t>
        <a:bodyPr/>
        <a:lstStyle/>
        <a:p>
          <a:endParaRPr lang="en-GB" noProof="0" dirty="0"/>
        </a:p>
      </dgm:t>
    </dgm:pt>
    <dgm:pt modelId="{C6D51CCA-FF6E-4D43-BBC7-41FDA76E76F4}" type="sibTrans" cxnId="{F3E72061-CD9F-4933-9E0A-E390282AF153}">
      <dgm:prSet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008486D7-B0A1-4279-9C40-C0B7E3DFEF2D}">
      <dgm:prSet phldrT="[Texto]" custT="1"/>
      <dgm:spPr>
        <a:solidFill>
          <a:srgbClr val="FFC000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  <dgm:t>
        <a:bodyPr/>
        <a:lstStyle/>
        <a:p>
          <a:r>
            <a:rPr lang="en-GB" sz="20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Sport</a:t>
          </a:r>
        </a:p>
      </dgm:t>
    </dgm:pt>
    <dgm:pt modelId="{F6693CB0-1F87-4F73-8B37-B7CF3BE2C12A}" type="parTrans" cxnId="{69E5B844-0767-4712-A903-CDE4167BDC29}">
      <dgm:prSet/>
      <dgm:spPr/>
      <dgm:t>
        <a:bodyPr/>
        <a:lstStyle/>
        <a:p>
          <a:endParaRPr lang="en-GB" noProof="0" dirty="0"/>
        </a:p>
      </dgm:t>
    </dgm:pt>
    <dgm:pt modelId="{E1E63BDF-95F6-458F-8979-72F2A9CCDAAF}" type="sibTrans" cxnId="{69E5B844-0767-4712-A903-CDE4167BDC29}">
      <dgm:prSet/>
      <dgm:spPr>
        <a:solidFill>
          <a:srgbClr val="FFC000"/>
        </a:solidFill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z="-60000" extrusionH="107950" prstMaterial="plastic">
          <a:bevelT w="82550" h="63500" prst="divot"/>
          <a:bevelB/>
        </a:sp3d>
      </dgm:spPr>
      <dgm:t>
        <a:bodyPr/>
        <a:lstStyle/>
        <a:p>
          <a:endParaRPr lang="en-GB" noProof="0" dirty="0"/>
        </a:p>
      </dgm:t>
    </dgm:pt>
    <dgm:pt modelId="{ADE67F87-5EF0-4610-8FBA-440937580DF3}" type="pres">
      <dgm:prSet presAssocID="{47E93F5D-103E-4A49-94F7-F4DBC7DB4FB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03A27E3-105B-49B1-964E-2740C5741BC8}" type="pres">
      <dgm:prSet presAssocID="{6D30EF7E-354D-4A6D-92B0-3EF3C4DD8D86}" presName="centerShape" presStyleLbl="node0" presStyleIdx="0" presStyleCnt="1" custScaleX="148151" custScaleY="148151"/>
      <dgm:spPr/>
    </dgm:pt>
    <dgm:pt modelId="{C660587F-3CA9-41DC-BD93-6338CEB02DEF}" type="pres">
      <dgm:prSet presAssocID="{988236AC-97A3-4BAD-82A7-BF86A2E948F0}" presName="node" presStyleLbl="node1" presStyleIdx="0" presStyleCnt="8" custScaleX="158685" custScaleY="160593">
        <dgm:presLayoutVars>
          <dgm:bulletEnabled val="1"/>
        </dgm:presLayoutVars>
      </dgm:prSet>
      <dgm:spPr/>
    </dgm:pt>
    <dgm:pt modelId="{E6D7A932-13CB-4989-95A6-6C5FCB56B171}" type="pres">
      <dgm:prSet presAssocID="{988236AC-97A3-4BAD-82A7-BF86A2E948F0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08A3CC36-B84D-41B0-8BB7-3F17055DDC9A}" type="pres">
      <dgm:prSet presAssocID="{A8D9E0C4-985D-426D-9B69-59CE776ED287}" presName="sibTrans" presStyleLbl="sibTrans2D1" presStyleIdx="0" presStyleCnt="8"/>
      <dgm:spPr/>
    </dgm:pt>
    <dgm:pt modelId="{A715D0FE-7D7C-49FF-85FD-92EA4D464C08}" type="pres">
      <dgm:prSet presAssocID="{1CBAD1B4-9BC5-46DA-A323-8CF2C552CD26}" presName="node" presStyleLbl="node1" presStyleIdx="1" presStyleCnt="8" custScaleX="176596" custScaleY="153268" custRadScaleRad="102309" custRadScaleInc="10380">
        <dgm:presLayoutVars>
          <dgm:bulletEnabled val="1"/>
        </dgm:presLayoutVars>
      </dgm:prSet>
      <dgm:spPr/>
    </dgm:pt>
    <dgm:pt modelId="{70E22BC4-325F-4A75-A15D-943FBE35E131}" type="pres">
      <dgm:prSet presAssocID="{1CBAD1B4-9BC5-46DA-A323-8CF2C552CD26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0A515E0C-FEDC-484C-9240-193C38B4948D}" type="pres">
      <dgm:prSet presAssocID="{08C485DA-4D8B-403F-8592-EBE67CAFB150}" presName="sibTrans" presStyleLbl="sibTrans2D1" presStyleIdx="1" presStyleCnt="8"/>
      <dgm:spPr/>
    </dgm:pt>
    <dgm:pt modelId="{60F17B74-E082-4F2A-82C3-394126783E23}" type="pres">
      <dgm:prSet presAssocID="{60F0C22E-9BF2-42E2-9039-78C2E1BAF995}" presName="node" presStyleLbl="node1" presStyleIdx="2" presStyleCnt="8" custScaleX="145563" custScaleY="132620">
        <dgm:presLayoutVars>
          <dgm:bulletEnabled val="1"/>
        </dgm:presLayoutVars>
      </dgm:prSet>
      <dgm:spPr/>
    </dgm:pt>
    <dgm:pt modelId="{ACD9942B-9733-4BD2-889C-E15DF841DB2E}" type="pres">
      <dgm:prSet presAssocID="{60F0C22E-9BF2-42E2-9039-78C2E1BAF995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26F33F6F-18DF-4DD9-B100-C76C90FB7BF5}" type="pres">
      <dgm:prSet presAssocID="{E1ADA1E2-2B8B-4BAE-9D11-5A6F37CF017D}" presName="sibTrans" presStyleLbl="sibTrans2D1" presStyleIdx="2" presStyleCnt="8"/>
      <dgm:spPr/>
    </dgm:pt>
    <dgm:pt modelId="{F0492D09-B916-4EAE-9783-0AA71BDA2D4A}" type="pres">
      <dgm:prSet presAssocID="{260DA2AC-0B84-43FF-8825-277EE170C234}" presName="node" presStyleLbl="node1" presStyleIdx="3" presStyleCnt="8" custScaleX="164454" custScaleY="160578">
        <dgm:presLayoutVars>
          <dgm:bulletEnabled val="1"/>
        </dgm:presLayoutVars>
      </dgm:prSet>
      <dgm:spPr/>
    </dgm:pt>
    <dgm:pt modelId="{0F1E7686-CBC8-46EF-8174-9E066CF844B2}" type="pres">
      <dgm:prSet presAssocID="{260DA2AC-0B84-43FF-8825-277EE170C234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9A0701BF-FD82-4037-A24F-A051CE13DFC9}" type="pres">
      <dgm:prSet presAssocID="{F0C0DB53-63CE-47E4-A234-87020C781967}" presName="sibTrans" presStyleLbl="sibTrans2D1" presStyleIdx="3" presStyleCnt="8"/>
      <dgm:spPr/>
    </dgm:pt>
    <dgm:pt modelId="{47534773-B2D7-4C96-BDF5-B7D850C95280}" type="pres">
      <dgm:prSet presAssocID="{99991E28-42DB-4622-9DF2-A480A909AD87}" presName="node" presStyleLbl="node1" presStyleIdx="4" presStyleCnt="8" custScaleX="145563" custScaleY="132620">
        <dgm:presLayoutVars>
          <dgm:bulletEnabled val="1"/>
        </dgm:presLayoutVars>
      </dgm:prSet>
      <dgm:spPr/>
    </dgm:pt>
    <dgm:pt modelId="{DF7018D1-9DB4-4E37-BEB5-C7EECEEE0C73}" type="pres">
      <dgm:prSet presAssocID="{99991E28-42DB-4622-9DF2-A480A909AD87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35A7FB1D-EC10-4B53-AB80-4D539941F630}" type="pres">
      <dgm:prSet presAssocID="{767178E0-5E19-462A-B897-8A13FBF77589}" presName="sibTrans" presStyleLbl="sibTrans2D1" presStyleIdx="4" presStyleCnt="8"/>
      <dgm:spPr/>
    </dgm:pt>
    <dgm:pt modelId="{FE70650D-4915-4DB4-9D87-75460A0072B0}" type="pres">
      <dgm:prSet presAssocID="{A481CE61-28D3-46C1-B9CF-A83947A5FBA5}" presName="node" presStyleLbl="node1" presStyleIdx="5" presStyleCnt="8" custScaleX="180986" custScaleY="170876">
        <dgm:presLayoutVars>
          <dgm:bulletEnabled val="1"/>
        </dgm:presLayoutVars>
      </dgm:prSet>
      <dgm:spPr/>
    </dgm:pt>
    <dgm:pt modelId="{A5A2A249-6F55-4431-956A-AA26ADBF1856}" type="pres">
      <dgm:prSet presAssocID="{A481CE61-28D3-46C1-B9CF-A83947A5FBA5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4AC5B7A7-F30D-4713-8256-D5EE5F83346B}" type="pres">
      <dgm:prSet presAssocID="{8B687B9B-E2D8-4857-A3E4-6D4C0E584D1D}" presName="sibTrans" presStyleLbl="sibTrans2D1" presStyleIdx="5" presStyleCnt="8"/>
      <dgm:spPr/>
    </dgm:pt>
    <dgm:pt modelId="{729D164B-EE89-477E-A3A2-2308990F86CB}" type="pres">
      <dgm:prSet presAssocID="{AAA0C72A-05C0-4315-8030-2E8D31D83B2D}" presName="node" presStyleLbl="node1" presStyleIdx="6" presStyleCnt="8" custScaleX="145563" custScaleY="132620" custRadScaleRad="100002" custRadScaleInc="-2636">
        <dgm:presLayoutVars>
          <dgm:bulletEnabled val="1"/>
        </dgm:presLayoutVars>
      </dgm:prSet>
      <dgm:spPr/>
    </dgm:pt>
    <dgm:pt modelId="{DF82173B-2BF2-431A-983B-5F79099B3A4C}" type="pres">
      <dgm:prSet presAssocID="{AAA0C72A-05C0-4315-8030-2E8D31D83B2D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D175FFF7-2C58-4A9F-8BA3-45DE77F42FDA}" type="pres">
      <dgm:prSet presAssocID="{C6D51CCA-FF6E-4D43-BBC7-41FDA76E76F4}" presName="sibTrans" presStyleLbl="sibTrans2D1" presStyleIdx="6" presStyleCnt="8"/>
      <dgm:spPr/>
    </dgm:pt>
    <dgm:pt modelId="{FD96237D-9190-47CA-B3DA-49FE94BC2B86}" type="pres">
      <dgm:prSet presAssocID="{008486D7-B0A1-4279-9C40-C0B7E3DFEF2D}" presName="node" presStyleLbl="node1" presStyleIdx="7" presStyleCnt="8" custScaleX="145563" custScaleY="132620" custRadScaleRad="99513" custRadScaleInc="-1873">
        <dgm:presLayoutVars>
          <dgm:bulletEnabled val="1"/>
        </dgm:presLayoutVars>
      </dgm:prSet>
      <dgm:spPr/>
    </dgm:pt>
    <dgm:pt modelId="{87A6E70B-7CE6-4FEA-8EDC-B952A56E708F}" type="pres">
      <dgm:prSet presAssocID="{008486D7-B0A1-4279-9C40-C0B7E3DFEF2D}" presName="dummy" presStyleCnt="0"/>
      <dgm:spPr>
        <a:ln>
          <a:noFill/>
        </a:ln>
        <a:effectLst>
          <a:outerShdw blurRad="184150" dist="241300" dir="11520000" sx="110000" sy="110000" algn="ctr">
            <a:srgbClr val="000000">
              <a:alpha val="18000"/>
            </a:srgbClr>
          </a:outerShdw>
        </a:effectLst>
        <a:sp3d extrusionH="107950" prstMaterial="plastic">
          <a:bevelT w="82550" h="63500" prst="divot"/>
          <a:bevelB/>
        </a:sp3d>
      </dgm:spPr>
    </dgm:pt>
    <dgm:pt modelId="{28163C1D-12DB-4758-B3B6-317EFD6418DE}" type="pres">
      <dgm:prSet presAssocID="{E1E63BDF-95F6-458F-8979-72F2A9CCDAAF}" presName="sibTrans" presStyleLbl="sibTrans2D1" presStyleIdx="7" presStyleCnt="8"/>
      <dgm:spPr/>
    </dgm:pt>
  </dgm:ptLst>
  <dgm:cxnLst>
    <dgm:cxn modelId="{24766804-57DF-4210-81BA-13837E50775C}" type="presOf" srcId="{08C485DA-4D8B-403F-8592-EBE67CAFB150}" destId="{0A515E0C-FEDC-484C-9240-193C38B4948D}" srcOrd="0" destOrd="0" presId="urn:microsoft.com/office/officeart/2005/8/layout/radial6"/>
    <dgm:cxn modelId="{7FA80C07-50DA-4E73-838D-EB9670904213}" type="presOf" srcId="{47E93F5D-103E-4A49-94F7-F4DBC7DB4FB3}" destId="{ADE67F87-5EF0-4610-8FBA-440937580DF3}" srcOrd="0" destOrd="0" presId="urn:microsoft.com/office/officeart/2005/8/layout/radial6"/>
    <dgm:cxn modelId="{595CA511-3305-49E6-8AE5-6B5F2B16CA60}" type="presOf" srcId="{767178E0-5E19-462A-B897-8A13FBF77589}" destId="{35A7FB1D-EC10-4B53-AB80-4D539941F630}" srcOrd="0" destOrd="0" presId="urn:microsoft.com/office/officeart/2005/8/layout/radial6"/>
    <dgm:cxn modelId="{2092CD14-36F3-4E9F-A9D0-C2D43D9E0163}" type="presOf" srcId="{988236AC-97A3-4BAD-82A7-BF86A2E948F0}" destId="{C660587F-3CA9-41DC-BD93-6338CEB02DEF}" srcOrd="0" destOrd="0" presId="urn:microsoft.com/office/officeart/2005/8/layout/radial6"/>
    <dgm:cxn modelId="{B7B6AF16-3DC0-4196-84C4-3009D226F213}" srcId="{6D30EF7E-354D-4A6D-92B0-3EF3C4DD8D86}" destId="{1CBAD1B4-9BC5-46DA-A323-8CF2C552CD26}" srcOrd="1" destOrd="0" parTransId="{423948A1-0B9D-4531-BD6E-249E98734109}" sibTransId="{08C485DA-4D8B-403F-8592-EBE67CAFB150}"/>
    <dgm:cxn modelId="{0A3C6517-98E2-488E-B86E-306FF69A3DAE}" type="presOf" srcId="{AAA0C72A-05C0-4315-8030-2E8D31D83B2D}" destId="{729D164B-EE89-477E-A3A2-2308990F86CB}" srcOrd="0" destOrd="0" presId="urn:microsoft.com/office/officeart/2005/8/layout/radial6"/>
    <dgm:cxn modelId="{9DF19429-BA26-44E1-A5DE-50BC0302B69A}" type="presOf" srcId="{6D30EF7E-354D-4A6D-92B0-3EF3C4DD8D86}" destId="{703A27E3-105B-49B1-964E-2740C5741BC8}" srcOrd="0" destOrd="0" presId="urn:microsoft.com/office/officeart/2005/8/layout/radial6"/>
    <dgm:cxn modelId="{49ACBC2F-B47E-40FB-8FB1-ED6C2A2D2868}" type="presOf" srcId="{60F0C22E-9BF2-42E2-9039-78C2E1BAF995}" destId="{60F17B74-E082-4F2A-82C3-394126783E23}" srcOrd="0" destOrd="0" presId="urn:microsoft.com/office/officeart/2005/8/layout/radial6"/>
    <dgm:cxn modelId="{C662885C-EA87-4C61-801B-91F50243E3B0}" type="presOf" srcId="{C6D51CCA-FF6E-4D43-BBC7-41FDA76E76F4}" destId="{D175FFF7-2C58-4A9F-8BA3-45DE77F42FDA}" srcOrd="0" destOrd="0" presId="urn:microsoft.com/office/officeart/2005/8/layout/radial6"/>
    <dgm:cxn modelId="{F3E72061-CD9F-4933-9E0A-E390282AF153}" srcId="{6D30EF7E-354D-4A6D-92B0-3EF3C4DD8D86}" destId="{AAA0C72A-05C0-4315-8030-2E8D31D83B2D}" srcOrd="6" destOrd="0" parTransId="{9E86FC1E-341A-4B54-A629-51A5599638AA}" sibTransId="{C6D51CCA-FF6E-4D43-BBC7-41FDA76E76F4}"/>
    <dgm:cxn modelId="{69E5B844-0767-4712-A903-CDE4167BDC29}" srcId="{6D30EF7E-354D-4A6D-92B0-3EF3C4DD8D86}" destId="{008486D7-B0A1-4279-9C40-C0B7E3DFEF2D}" srcOrd="7" destOrd="0" parTransId="{F6693CB0-1F87-4F73-8B37-B7CF3BE2C12A}" sibTransId="{E1E63BDF-95F6-458F-8979-72F2A9CCDAAF}"/>
    <dgm:cxn modelId="{911C9D6B-4BC7-4351-8122-1DAA40CD9D9B}" type="presOf" srcId="{A8D9E0C4-985D-426D-9B69-59CE776ED287}" destId="{08A3CC36-B84D-41B0-8BB7-3F17055DDC9A}" srcOrd="0" destOrd="0" presId="urn:microsoft.com/office/officeart/2005/8/layout/radial6"/>
    <dgm:cxn modelId="{1446F94C-4A19-4A05-A5F9-BFF1E0218564}" type="presOf" srcId="{260DA2AC-0B84-43FF-8825-277EE170C234}" destId="{F0492D09-B916-4EAE-9783-0AA71BDA2D4A}" srcOrd="0" destOrd="0" presId="urn:microsoft.com/office/officeart/2005/8/layout/radial6"/>
    <dgm:cxn modelId="{8B0E0E6E-6F5A-4AD1-9721-3DF50FAE0007}" type="presOf" srcId="{1CBAD1B4-9BC5-46DA-A323-8CF2C552CD26}" destId="{A715D0FE-7D7C-49FF-85FD-92EA4D464C08}" srcOrd="0" destOrd="0" presId="urn:microsoft.com/office/officeart/2005/8/layout/radial6"/>
    <dgm:cxn modelId="{8C467B54-7E19-4073-9932-BB1E7E4B2D35}" type="presOf" srcId="{F0C0DB53-63CE-47E4-A234-87020C781967}" destId="{9A0701BF-FD82-4037-A24F-A051CE13DFC9}" srcOrd="0" destOrd="0" presId="urn:microsoft.com/office/officeart/2005/8/layout/radial6"/>
    <dgm:cxn modelId="{8702BB75-6995-4C45-859A-DE9BD05318E1}" srcId="{6D30EF7E-354D-4A6D-92B0-3EF3C4DD8D86}" destId="{60F0C22E-9BF2-42E2-9039-78C2E1BAF995}" srcOrd="2" destOrd="0" parTransId="{E8151E90-3B74-4AB0-B493-153C4EE67102}" sibTransId="{E1ADA1E2-2B8B-4BAE-9D11-5A6F37CF017D}"/>
    <dgm:cxn modelId="{32B21588-F0CC-4CA5-8F1C-02A99925BDEE}" type="presOf" srcId="{008486D7-B0A1-4279-9C40-C0B7E3DFEF2D}" destId="{FD96237D-9190-47CA-B3DA-49FE94BC2B86}" srcOrd="0" destOrd="0" presId="urn:microsoft.com/office/officeart/2005/8/layout/radial6"/>
    <dgm:cxn modelId="{7E97AA8B-8392-49F1-88E7-E555EBE7C1EF}" type="presOf" srcId="{A481CE61-28D3-46C1-B9CF-A83947A5FBA5}" destId="{FE70650D-4915-4DB4-9D87-75460A0072B0}" srcOrd="0" destOrd="0" presId="urn:microsoft.com/office/officeart/2005/8/layout/radial6"/>
    <dgm:cxn modelId="{B1851693-267E-4C53-AD4D-AFE89C94DD1D}" srcId="{6D30EF7E-354D-4A6D-92B0-3EF3C4DD8D86}" destId="{99991E28-42DB-4622-9DF2-A480A909AD87}" srcOrd="4" destOrd="0" parTransId="{8D6A608D-9005-4939-BB84-CDBE64680D2A}" sibTransId="{767178E0-5E19-462A-B897-8A13FBF77589}"/>
    <dgm:cxn modelId="{364B6B99-D25C-4EEC-AE0B-571FF0CE8565}" srcId="{6D30EF7E-354D-4A6D-92B0-3EF3C4DD8D86}" destId="{988236AC-97A3-4BAD-82A7-BF86A2E948F0}" srcOrd="0" destOrd="0" parTransId="{5A2477A8-41FD-4AEA-8A2A-6559589F5E23}" sibTransId="{A8D9E0C4-985D-426D-9B69-59CE776ED287}"/>
    <dgm:cxn modelId="{32F094A4-EA02-4777-B507-7C8558D2F8C4}" type="presOf" srcId="{E1E63BDF-95F6-458F-8979-72F2A9CCDAAF}" destId="{28163C1D-12DB-4758-B3B6-317EFD6418DE}" srcOrd="0" destOrd="0" presId="urn:microsoft.com/office/officeart/2005/8/layout/radial6"/>
    <dgm:cxn modelId="{5C2B79AA-A0A5-41AE-9EDF-C0D2BAC288E6}" type="presOf" srcId="{E1ADA1E2-2B8B-4BAE-9D11-5A6F37CF017D}" destId="{26F33F6F-18DF-4DD9-B100-C76C90FB7BF5}" srcOrd="0" destOrd="0" presId="urn:microsoft.com/office/officeart/2005/8/layout/radial6"/>
    <dgm:cxn modelId="{92BDB0B3-2151-471D-9D24-47FEA3CB2995}" srcId="{6D30EF7E-354D-4A6D-92B0-3EF3C4DD8D86}" destId="{A481CE61-28D3-46C1-B9CF-A83947A5FBA5}" srcOrd="5" destOrd="0" parTransId="{390CB902-3B1F-45D1-A7FD-E02644CBF9E1}" sibTransId="{8B687B9B-E2D8-4857-A3E4-6D4C0E584D1D}"/>
    <dgm:cxn modelId="{3441C8B7-61B7-4D22-80CC-AD09901B603B}" type="presOf" srcId="{99991E28-42DB-4622-9DF2-A480A909AD87}" destId="{47534773-B2D7-4C96-BDF5-B7D850C95280}" srcOrd="0" destOrd="0" presId="urn:microsoft.com/office/officeart/2005/8/layout/radial6"/>
    <dgm:cxn modelId="{80D760BB-3BD2-48E0-A5A5-98F95684BD6E}" type="presOf" srcId="{8B687B9B-E2D8-4857-A3E4-6D4C0E584D1D}" destId="{4AC5B7A7-F30D-4713-8256-D5EE5F83346B}" srcOrd="0" destOrd="0" presId="urn:microsoft.com/office/officeart/2005/8/layout/radial6"/>
    <dgm:cxn modelId="{3DBF40C0-2FAF-4F76-953D-D08DC0C97A5D}" srcId="{6D30EF7E-354D-4A6D-92B0-3EF3C4DD8D86}" destId="{260DA2AC-0B84-43FF-8825-277EE170C234}" srcOrd="3" destOrd="0" parTransId="{A026CC26-4D4C-49D7-BA05-6159DD3B8437}" sibTransId="{F0C0DB53-63CE-47E4-A234-87020C781967}"/>
    <dgm:cxn modelId="{94AB9AE5-4D44-48CC-B794-C48D78835953}" srcId="{47E93F5D-103E-4A49-94F7-F4DBC7DB4FB3}" destId="{6D30EF7E-354D-4A6D-92B0-3EF3C4DD8D86}" srcOrd="0" destOrd="0" parTransId="{10C018E2-396E-4974-991A-18146BFACE6A}" sibTransId="{D5D4BDA4-7909-4B95-A079-8E15176061D6}"/>
    <dgm:cxn modelId="{CCD0C53C-CEB2-49B5-91DE-1D21595A8E64}" type="presParOf" srcId="{ADE67F87-5EF0-4610-8FBA-440937580DF3}" destId="{703A27E3-105B-49B1-964E-2740C5741BC8}" srcOrd="0" destOrd="0" presId="urn:microsoft.com/office/officeart/2005/8/layout/radial6"/>
    <dgm:cxn modelId="{2FE75244-2EEF-48AC-8B86-1F5989FBDC6E}" type="presParOf" srcId="{ADE67F87-5EF0-4610-8FBA-440937580DF3}" destId="{C660587F-3CA9-41DC-BD93-6338CEB02DEF}" srcOrd="1" destOrd="0" presId="urn:microsoft.com/office/officeart/2005/8/layout/radial6"/>
    <dgm:cxn modelId="{D91D6479-788B-4521-89EF-BFF524136034}" type="presParOf" srcId="{ADE67F87-5EF0-4610-8FBA-440937580DF3}" destId="{E6D7A932-13CB-4989-95A6-6C5FCB56B171}" srcOrd="2" destOrd="0" presId="urn:microsoft.com/office/officeart/2005/8/layout/radial6"/>
    <dgm:cxn modelId="{176DD01C-4D96-4444-8109-7F6DF9C59524}" type="presParOf" srcId="{ADE67F87-5EF0-4610-8FBA-440937580DF3}" destId="{08A3CC36-B84D-41B0-8BB7-3F17055DDC9A}" srcOrd="3" destOrd="0" presId="urn:microsoft.com/office/officeart/2005/8/layout/radial6"/>
    <dgm:cxn modelId="{FB5332CD-0A20-4416-9E88-A10308331EE4}" type="presParOf" srcId="{ADE67F87-5EF0-4610-8FBA-440937580DF3}" destId="{A715D0FE-7D7C-49FF-85FD-92EA4D464C08}" srcOrd="4" destOrd="0" presId="urn:microsoft.com/office/officeart/2005/8/layout/radial6"/>
    <dgm:cxn modelId="{8285E104-A6A6-43C5-8D07-BA910C6A8C7B}" type="presParOf" srcId="{ADE67F87-5EF0-4610-8FBA-440937580DF3}" destId="{70E22BC4-325F-4A75-A15D-943FBE35E131}" srcOrd="5" destOrd="0" presId="urn:microsoft.com/office/officeart/2005/8/layout/radial6"/>
    <dgm:cxn modelId="{F1953E87-EB49-41FD-BA2A-4E00E5EA1503}" type="presParOf" srcId="{ADE67F87-5EF0-4610-8FBA-440937580DF3}" destId="{0A515E0C-FEDC-484C-9240-193C38B4948D}" srcOrd="6" destOrd="0" presId="urn:microsoft.com/office/officeart/2005/8/layout/radial6"/>
    <dgm:cxn modelId="{99CF8DDF-2DBA-4E2D-BA18-E956B72BCA1F}" type="presParOf" srcId="{ADE67F87-5EF0-4610-8FBA-440937580DF3}" destId="{60F17B74-E082-4F2A-82C3-394126783E23}" srcOrd="7" destOrd="0" presId="urn:microsoft.com/office/officeart/2005/8/layout/radial6"/>
    <dgm:cxn modelId="{99FD06CE-E3B0-4F5A-A1B8-A5D380ECCA67}" type="presParOf" srcId="{ADE67F87-5EF0-4610-8FBA-440937580DF3}" destId="{ACD9942B-9733-4BD2-889C-E15DF841DB2E}" srcOrd="8" destOrd="0" presId="urn:microsoft.com/office/officeart/2005/8/layout/radial6"/>
    <dgm:cxn modelId="{34398CAB-6A30-4D51-A268-0369C048A2AB}" type="presParOf" srcId="{ADE67F87-5EF0-4610-8FBA-440937580DF3}" destId="{26F33F6F-18DF-4DD9-B100-C76C90FB7BF5}" srcOrd="9" destOrd="0" presId="urn:microsoft.com/office/officeart/2005/8/layout/radial6"/>
    <dgm:cxn modelId="{93DEA7A8-7CF6-493F-B594-074A894CA4ED}" type="presParOf" srcId="{ADE67F87-5EF0-4610-8FBA-440937580DF3}" destId="{F0492D09-B916-4EAE-9783-0AA71BDA2D4A}" srcOrd="10" destOrd="0" presId="urn:microsoft.com/office/officeart/2005/8/layout/radial6"/>
    <dgm:cxn modelId="{9A94382B-5CB7-4223-9ABC-FE342AB42F78}" type="presParOf" srcId="{ADE67F87-5EF0-4610-8FBA-440937580DF3}" destId="{0F1E7686-CBC8-46EF-8174-9E066CF844B2}" srcOrd="11" destOrd="0" presId="urn:microsoft.com/office/officeart/2005/8/layout/radial6"/>
    <dgm:cxn modelId="{5CAB27D2-BCB7-4CBD-84FE-DD8829C3496C}" type="presParOf" srcId="{ADE67F87-5EF0-4610-8FBA-440937580DF3}" destId="{9A0701BF-FD82-4037-A24F-A051CE13DFC9}" srcOrd="12" destOrd="0" presId="urn:microsoft.com/office/officeart/2005/8/layout/radial6"/>
    <dgm:cxn modelId="{B8FDB477-BD1A-4E3B-BAA1-DC251B38A2D1}" type="presParOf" srcId="{ADE67F87-5EF0-4610-8FBA-440937580DF3}" destId="{47534773-B2D7-4C96-BDF5-B7D850C95280}" srcOrd="13" destOrd="0" presId="urn:microsoft.com/office/officeart/2005/8/layout/radial6"/>
    <dgm:cxn modelId="{674D2751-18C7-4005-8B2F-CCE5B7348FC7}" type="presParOf" srcId="{ADE67F87-5EF0-4610-8FBA-440937580DF3}" destId="{DF7018D1-9DB4-4E37-BEB5-C7EECEEE0C73}" srcOrd="14" destOrd="0" presId="urn:microsoft.com/office/officeart/2005/8/layout/radial6"/>
    <dgm:cxn modelId="{84362F77-7E70-4080-A30F-3EEC1DFA3EAB}" type="presParOf" srcId="{ADE67F87-5EF0-4610-8FBA-440937580DF3}" destId="{35A7FB1D-EC10-4B53-AB80-4D539941F630}" srcOrd="15" destOrd="0" presId="urn:microsoft.com/office/officeart/2005/8/layout/radial6"/>
    <dgm:cxn modelId="{2C8DDCBB-1564-4C4A-A2CD-4F9FFCD3A8AD}" type="presParOf" srcId="{ADE67F87-5EF0-4610-8FBA-440937580DF3}" destId="{FE70650D-4915-4DB4-9D87-75460A0072B0}" srcOrd="16" destOrd="0" presId="urn:microsoft.com/office/officeart/2005/8/layout/radial6"/>
    <dgm:cxn modelId="{AED06E8B-65B0-45D8-9F07-61DEFB4EF360}" type="presParOf" srcId="{ADE67F87-5EF0-4610-8FBA-440937580DF3}" destId="{A5A2A249-6F55-4431-956A-AA26ADBF1856}" srcOrd="17" destOrd="0" presId="urn:microsoft.com/office/officeart/2005/8/layout/radial6"/>
    <dgm:cxn modelId="{1963C2BD-DBF6-495B-917D-7FE6714F4BAC}" type="presParOf" srcId="{ADE67F87-5EF0-4610-8FBA-440937580DF3}" destId="{4AC5B7A7-F30D-4713-8256-D5EE5F83346B}" srcOrd="18" destOrd="0" presId="urn:microsoft.com/office/officeart/2005/8/layout/radial6"/>
    <dgm:cxn modelId="{1E0B13EC-E0A5-4E07-963C-0CE117E7ED90}" type="presParOf" srcId="{ADE67F87-5EF0-4610-8FBA-440937580DF3}" destId="{729D164B-EE89-477E-A3A2-2308990F86CB}" srcOrd="19" destOrd="0" presId="urn:microsoft.com/office/officeart/2005/8/layout/radial6"/>
    <dgm:cxn modelId="{A74F09D5-97EC-4DDA-A7DA-FB1F723294C5}" type="presParOf" srcId="{ADE67F87-5EF0-4610-8FBA-440937580DF3}" destId="{DF82173B-2BF2-431A-983B-5F79099B3A4C}" srcOrd="20" destOrd="0" presId="urn:microsoft.com/office/officeart/2005/8/layout/radial6"/>
    <dgm:cxn modelId="{A7B7E74C-FFE8-45F9-A7F6-493306B9A8F4}" type="presParOf" srcId="{ADE67F87-5EF0-4610-8FBA-440937580DF3}" destId="{D175FFF7-2C58-4A9F-8BA3-45DE77F42FDA}" srcOrd="21" destOrd="0" presId="urn:microsoft.com/office/officeart/2005/8/layout/radial6"/>
    <dgm:cxn modelId="{5AC8B48F-04E8-44C2-9149-1404E641A21A}" type="presParOf" srcId="{ADE67F87-5EF0-4610-8FBA-440937580DF3}" destId="{FD96237D-9190-47CA-B3DA-49FE94BC2B86}" srcOrd="22" destOrd="0" presId="urn:microsoft.com/office/officeart/2005/8/layout/radial6"/>
    <dgm:cxn modelId="{A2216A46-B917-44BF-A35E-1871715F1DC0}" type="presParOf" srcId="{ADE67F87-5EF0-4610-8FBA-440937580DF3}" destId="{87A6E70B-7CE6-4FEA-8EDC-B952A56E708F}" srcOrd="23" destOrd="0" presId="urn:microsoft.com/office/officeart/2005/8/layout/radial6"/>
    <dgm:cxn modelId="{D6A8DE11-3A9B-47C6-9BDF-004F3DA368CD}" type="presParOf" srcId="{ADE67F87-5EF0-4610-8FBA-440937580DF3}" destId="{28163C1D-12DB-4758-B3B6-317EFD6418DE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A303B01-C13A-46BD-B300-4B35E6F226E3}" type="doc">
      <dgm:prSet loTypeId="urn:microsoft.com/office/officeart/2005/8/layout/hProcess4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pt-PT"/>
        </a:p>
      </dgm:t>
    </dgm:pt>
    <dgm:pt modelId="{2C6DCEBA-ACC1-47DF-97BC-FF5092645AE2}">
      <dgm:prSet phldrT="[Texto]"/>
      <dgm:spPr>
        <a:solidFill>
          <a:srgbClr val="FF6600"/>
        </a:solidFill>
      </dgm:spPr>
      <dgm:t>
        <a:bodyPr/>
        <a:lstStyle/>
        <a:p>
          <a:r>
            <a:rPr lang="pt-PT" b="1" dirty="0">
              <a:latin typeface="Century Gothic" panose="020B0502020202020204" pitchFamily="34" charset="0"/>
            </a:rPr>
            <a:t>Social </a:t>
          </a:r>
          <a:r>
            <a:rPr lang="pt-PT" b="1" dirty="0" err="1">
              <a:latin typeface="Century Gothic" panose="020B0502020202020204" pitchFamily="34" charset="0"/>
            </a:rPr>
            <a:t>Reintegration</a:t>
          </a:r>
          <a:endParaRPr lang="pt-PT" b="1" dirty="0">
            <a:latin typeface="Century Gothic" panose="020B0502020202020204" pitchFamily="34" charset="0"/>
          </a:endParaRPr>
        </a:p>
      </dgm:t>
    </dgm:pt>
    <dgm:pt modelId="{5ACF2496-091D-4E0D-BB14-50F91D76AFE7}" type="parTrans" cxnId="{47C0D560-ECD0-4699-AB7F-D8D2B20B4AC1}">
      <dgm:prSet/>
      <dgm:spPr/>
      <dgm:t>
        <a:bodyPr/>
        <a:lstStyle/>
        <a:p>
          <a:endParaRPr lang="pt-PT"/>
        </a:p>
      </dgm:t>
    </dgm:pt>
    <dgm:pt modelId="{E0F917EB-C1FE-4A2E-A9C6-CCE84BBB7166}" type="sibTrans" cxnId="{47C0D560-ECD0-4699-AB7F-D8D2B20B4AC1}">
      <dgm:prSet/>
      <dgm:spPr>
        <a:solidFill>
          <a:srgbClr val="FF6600"/>
        </a:solidFill>
      </dgm:spPr>
      <dgm:t>
        <a:bodyPr/>
        <a:lstStyle/>
        <a:p>
          <a:endParaRPr lang="pt-PT"/>
        </a:p>
      </dgm:t>
    </dgm:pt>
    <dgm:pt modelId="{86C3C754-DE06-4ABD-A7DC-143F4B41272F}">
      <dgm:prSet phldrT="[Texto]"/>
      <dgm:spPr>
        <a:solidFill>
          <a:srgbClr val="EE004F"/>
        </a:solidFill>
      </dgm:spPr>
      <dgm:t>
        <a:bodyPr/>
        <a:lstStyle/>
        <a:p>
          <a:r>
            <a:rPr lang="pt-PT" b="1" dirty="0" err="1"/>
            <a:t>Treatment</a:t>
          </a:r>
          <a:endParaRPr lang="pt-PT" b="1" dirty="0"/>
        </a:p>
      </dgm:t>
    </dgm:pt>
    <dgm:pt modelId="{1EF5F235-8605-4499-826A-1BE0D3585A65}" type="parTrans" cxnId="{0FEBAA77-8192-4B58-9766-609384A6DAA9}">
      <dgm:prSet/>
      <dgm:spPr/>
      <dgm:t>
        <a:bodyPr/>
        <a:lstStyle/>
        <a:p>
          <a:endParaRPr lang="pt-PT"/>
        </a:p>
      </dgm:t>
    </dgm:pt>
    <dgm:pt modelId="{EAC159DA-55DC-44ED-B6F0-44E20D8E3C3F}" type="sibTrans" cxnId="{0FEBAA77-8192-4B58-9766-609384A6DAA9}">
      <dgm:prSet/>
      <dgm:spPr>
        <a:solidFill>
          <a:srgbClr val="EE004F"/>
        </a:solidFill>
      </dgm:spPr>
      <dgm:t>
        <a:bodyPr/>
        <a:lstStyle/>
        <a:p>
          <a:endParaRPr lang="pt-PT"/>
        </a:p>
      </dgm:t>
    </dgm:pt>
    <dgm:pt modelId="{CB7C5FAB-6FD7-4954-97D5-709514161319}">
      <dgm:prSet phldrT="[Texto]"/>
      <dgm:spPr>
        <a:solidFill>
          <a:schemeClr val="tx1">
            <a:lumMod val="65000"/>
            <a:lumOff val="35000"/>
          </a:schemeClr>
        </a:solidFill>
        <a:ln>
          <a:solidFill>
            <a:srgbClr val="FF095B"/>
          </a:solidFill>
        </a:ln>
      </dgm:spPr>
      <dgm:t>
        <a:bodyPr/>
        <a:lstStyle/>
        <a:p>
          <a:r>
            <a:rPr lang="pt-PT" b="1" dirty="0">
              <a:solidFill>
                <a:schemeClr val="bg1"/>
              </a:solidFill>
              <a:latin typeface="Century Gothic" panose="020B0502020202020204" pitchFamily="34" charset="0"/>
            </a:rPr>
            <a:t>Social </a:t>
          </a:r>
          <a:r>
            <a:rPr lang="pt-PT" b="1" dirty="0" err="1">
              <a:solidFill>
                <a:schemeClr val="bg1"/>
              </a:solidFill>
              <a:latin typeface="Century Gothic" panose="020B0502020202020204" pitchFamily="34" charset="0"/>
            </a:rPr>
            <a:t>Reintegration</a:t>
          </a:r>
          <a:endParaRPr lang="pt-PT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E8E7DB4A-774B-4D46-B630-A0E65EE87178}" type="parTrans" cxnId="{092ADD26-1F85-4684-A84B-348FE7F12DAA}">
      <dgm:prSet/>
      <dgm:spPr/>
      <dgm:t>
        <a:bodyPr/>
        <a:lstStyle/>
        <a:p>
          <a:endParaRPr lang="pt-PT"/>
        </a:p>
      </dgm:t>
    </dgm:pt>
    <dgm:pt modelId="{6C446D13-9DAD-4655-83FC-12A63D38B547}" type="sibTrans" cxnId="{092ADD26-1F85-4684-A84B-348FE7F12DAA}">
      <dgm:prSet/>
      <dgm:spPr/>
      <dgm:t>
        <a:bodyPr/>
        <a:lstStyle/>
        <a:p>
          <a:endParaRPr lang="pt-PT"/>
        </a:p>
      </dgm:t>
    </dgm:pt>
    <dgm:pt modelId="{DE5580F2-33BE-4D06-80EC-191EF4F4AC8A}">
      <dgm:prSet phldrT="[Texto]" custT="1"/>
      <dgm:spPr>
        <a:solidFill>
          <a:srgbClr val="EAB200"/>
        </a:solidFill>
      </dgm:spPr>
      <dgm:t>
        <a:bodyPr/>
        <a:lstStyle/>
        <a:p>
          <a:r>
            <a:rPr lang="pt-PT" sz="2400" b="1" dirty="0">
              <a:latin typeface="Century Gothic" panose="020B0502020202020204" pitchFamily="34" charset="0"/>
            </a:rPr>
            <a:t>Social </a:t>
          </a:r>
          <a:r>
            <a:rPr lang="pt-PT" sz="2400" b="1" dirty="0" err="1">
              <a:latin typeface="Century Gothic" panose="020B0502020202020204" pitchFamily="34" charset="0"/>
            </a:rPr>
            <a:t>Reintegration</a:t>
          </a:r>
          <a:endParaRPr lang="pt-PT" sz="2400" b="1" dirty="0">
            <a:latin typeface="Century Gothic" panose="020B0502020202020204" pitchFamily="34" charset="0"/>
          </a:endParaRPr>
        </a:p>
      </dgm:t>
    </dgm:pt>
    <dgm:pt modelId="{7C9622F5-410E-4B73-9662-616EAF77E723}" type="parTrans" cxnId="{B3588FAD-7C2D-467A-A421-31DDF3FC3BB1}">
      <dgm:prSet/>
      <dgm:spPr/>
      <dgm:t>
        <a:bodyPr/>
        <a:lstStyle/>
        <a:p>
          <a:endParaRPr lang="pt-PT"/>
        </a:p>
      </dgm:t>
    </dgm:pt>
    <dgm:pt modelId="{2713D983-5F3C-49FD-8D28-93708B30A620}" type="sibTrans" cxnId="{B3588FAD-7C2D-467A-A421-31DDF3FC3BB1}">
      <dgm:prSet/>
      <dgm:spPr/>
      <dgm:t>
        <a:bodyPr/>
        <a:lstStyle/>
        <a:p>
          <a:endParaRPr lang="pt-PT"/>
        </a:p>
      </dgm:t>
    </dgm:pt>
    <dgm:pt modelId="{6DE0A79B-73D5-4651-AEB8-48E59EF40504}">
      <dgm:prSet phldrT="[Texto]"/>
      <dgm:spPr>
        <a:solidFill>
          <a:schemeClr val="tx1">
            <a:lumMod val="65000"/>
            <a:lumOff val="35000"/>
            <a:alpha val="90000"/>
          </a:schemeClr>
        </a:solidFill>
        <a:ln>
          <a:solidFill>
            <a:srgbClr val="EAB200"/>
          </a:solidFill>
        </a:ln>
      </dgm:spPr>
      <dgm:t>
        <a:bodyPr/>
        <a:lstStyle/>
        <a:p>
          <a:r>
            <a:rPr lang="pt-PT" b="1" dirty="0">
              <a:solidFill>
                <a:schemeClr val="bg1"/>
              </a:solidFill>
              <a:latin typeface="Century Gothic" panose="020B0502020202020204" pitchFamily="34" charset="0"/>
            </a:rPr>
            <a:t> </a:t>
          </a:r>
          <a:r>
            <a:rPr lang="pt-PT" b="1" dirty="0" err="1">
              <a:solidFill>
                <a:schemeClr val="bg1"/>
              </a:solidFill>
              <a:latin typeface="Century Gothic" panose="020B0502020202020204" pitchFamily="34" charset="0"/>
            </a:rPr>
            <a:t>Treatment</a:t>
          </a:r>
          <a:endParaRPr lang="pt-PT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1CECB294-9844-4A42-8E57-7CACDD945F81}" type="parTrans" cxnId="{358EDDEE-65C5-478E-B226-0F3975031038}">
      <dgm:prSet/>
      <dgm:spPr/>
      <dgm:t>
        <a:bodyPr/>
        <a:lstStyle/>
        <a:p>
          <a:endParaRPr lang="pt-PT"/>
        </a:p>
      </dgm:t>
    </dgm:pt>
    <dgm:pt modelId="{820381D3-72AA-4E61-A86E-3064D4F96C24}" type="sibTrans" cxnId="{358EDDEE-65C5-478E-B226-0F3975031038}">
      <dgm:prSet/>
      <dgm:spPr/>
      <dgm:t>
        <a:bodyPr/>
        <a:lstStyle/>
        <a:p>
          <a:endParaRPr lang="pt-PT"/>
        </a:p>
      </dgm:t>
    </dgm:pt>
    <dgm:pt modelId="{C66B4933-FB75-44BD-9E29-6BAAE655BD17}">
      <dgm:prSet phldrT="[Texto]"/>
      <dgm:spPr>
        <a:solidFill>
          <a:schemeClr val="tx1">
            <a:lumMod val="65000"/>
            <a:lumOff val="35000"/>
            <a:alpha val="90000"/>
          </a:schemeClr>
        </a:solidFill>
        <a:ln>
          <a:solidFill>
            <a:srgbClr val="FF6600"/>
          </a:solidFill>
        </a:ln>
      </dgm:spPr>
      <dgm:t>
        <a:bodyPr/>
        <a:lstStyle/>
        <a:p>
          <a:endParaRPr lang="pt-PT" dirty="0">
            <a:solidFill>
              <a:schemeClr val="bg1"/>
            </a:solidFill>
          </a:endParaRPr>
        </a:p>
      </dgm:t>
    </dgm:pt>
    <dgm:pt modelId="{53C5C40F-8A1A-4473-8718-73D4F153554E}" type="parTrans" cxnId="{0EFD24CA-3C67-4728-9A96-0BD1136E1CBF}">
      <dgm:prSet/>
      <dgm:spPr/>
      <dgm:t>
        <a:bodyPr/>
        <a:lstStyle/>
        <a:p>
          <a:endParaRPr lang="pt-PT"/>
        </a:p>
      </dgm:t>
    </dgm:pt>
    <dgm:pt modelId="{85ADF470-368E-47A2-96FE-E2AA547E3463}" type="sibTrans" cxnId="{0EFD24CA-3C67-4728-9A96-0BD1136E1CBF}">
      <dgm:prSet/>
      <dgm:spPr/>
      <dgm:t>
        <a:bodyPr/>
        <a:lstStyle/>
        <a:p>
          <a:endParaRPr lang="pt-PT"/>
        </a:p>
      </dgm:t>
    </dgm:pt>
    <dgm:pt modelId="{39B3AE64-845D-4A42-A2C2-02C236B4B8F7}">
      <dgm:prSet phldrT="[Texto]"/>
      <dgm:spPr>
        <a:solidFill>
          <a:schemeClr val="tx1">
            <a:lumMod val="65000"/>
            <a:lumOff val="35000"/>
            <a:alpha val="90000"/>
          </a:schemeClr>
        </a:solidFill>
        <a:ln>
          <a:solidFill>
            <a:srgbClr val="FF6600"/>
          </a:solidFill>
        </a:ln>
      </dgm:spPr>
      <dgm:t>
        <a:bodyPr/>
        <a:lstStyle/>
        <a:p>
          <a:r>
            <a:rPr lang="pt-PT" b="1" dirty="0">
              <a:solidFill>
                <a:schemeClr val="bg1"/>
              </a:solidFill>
              <a:latin typeface="Century Gothic" panose="020B0502020202020204" pitchFamily="34" charset="0"/>
            </a:rPr>
            <a:t> </a:t>
          </a:r>
          <a:r>
            <a:rPr lang="pt-PT" b="1" dirty="0" err="1">
              <a:solidFill>
                <a:schemeClr val="bg1"/>
              </a:solidFill>
              <a:latin typeface="Century Gothic" panose="020B0502020202020204" pitchFamily="34" charset="0"/>
            </a:rPr>
            <a:t>Treatment</a:t>
          </a:r>
          <a:endParaRPr lang="pt-PT" b="1" dirty="0">
            <a:solidFill>
              <a:schemeClr val="bg1"/>
            </a:solidFill>
            <a:latin typeface="Century Gothic" panose="020B0502020202020204" pitchFamily="34" charset="0"/>
          </a:endParaRPr>
        </a:p>
      </dgm:t>
    </dgm:pt>
    <dgm:pt modelId="{41F7D738-0A82-4517-9D95-43A5665741C3}" type="parTrans" cxnId="{1E4A5561-C392-4F85-B956-632157A30FCF}">
      <dgm:prSet/>
      <dgm:spPr/>
      <dgm:t>
        <a:bodyPr/>
        <a:lstStyle/>
        <a:p>
          <a:endParaRPr lang="pt-PT"/>
        </a:p>
      </dgm:t>
    </dgm:pt>
    <dgm:pt modelId="{E7076455-54D5-47AD-A693-3AAFA7711C15}" type="sibTrans" cxnId="{1E4A5561-C392-4F85-B956-632157A30FCF}">
      <dgm:prSet/>
      <dgm:spPr/>
      <dgm:t>
        <a:bodyPr/>
        <a:lstStyle/>
        <a:p>
          <a:endParaRPr lang="pt-PT"/>
        </a:p>
      </dgm:t>
    </dgm:pt>
    <dgm:pt modelId="{D125362C-EFAE-469F-B4EC-5C3E3E2F24CF}">
      <dgm:prSet phldrT="[Texto]"/>
      <dgm:spPr>
        <a:solidFill>
          <a:schemeClr val="tx1">
            <a:lumMod val="65000"/>
            <a:lumOff val="35000"/>
          </a:schemeClr>
        </a:solidFill>
        <a:ln>
          <a:solidFill>
            <a:srgbClr val="FF095B"/>
          </a:solidFill>
        </a:ln>
      </dgm:spPr>
      <dgm:t>
        <a:bodyPr/>
        <a:lstStyle/>
        <a:p>
          <a:endParaRPr lang="pt-PT" dirty="0">
            <a:solidFill>
              <a:schemeClr val="bg1"/>
            </a:solidFill>
          </a:endParaRPr>
        </a:p>
      </dgm:t>
    </dgm:pt>
    <dgm:pt modelId="{381DFA16-92AB-49A4-AE5E-B33381C442A5}" type="parTrans" cxnId="{39C3F199-B14D-432E-A120-F62F9D9E9B57}">
      <dgm:prSet/>
      <dgm:spPr/>
      <dgm:t>
        <a:bodyPr/>
        <a:lstStyle/>
        <a:p>
          <a:endParaRPr lang="pt-PT"/>
        </a:p>
      </dgm:t>
    </dgm:pt>
    <dgm:pt modelId="{ADA14E55-DF6F-4199-8341-A379908B97A9}" type="sibTrans" cxnId="{39C3F199-B14D-432E-A120-F62F9D9E9B57}">
      <dgm:prSet/>
      <dgm:spPr/>
      <dgm:t>
        <a:bodyPr/>
        <a:lstStyle/>
        <a:p>
          <a:endParaRPr lang="pt-PT"/>
        </a:p>
      </dgm:t>
    </dgm:pt>
    <dgm:pt modelId="{827521C8-ED9A-49E1-A036-50849C663853}">
      <dgm:prSet phldrT="[Texto]"/>
      <dgm:spPr>
        <a:solidFill>
          <a:schemeClr val="tx1">
            <a:lumMod val="65000"/>
            <a:lumOff val="35000"/>
            <a:alpha val="90000"/>
          </a:schemeClr>
        </a:solidFill>
        <a:ln>
          <a:solidFill>
            <a:srgbClr val="EAB200"/>
          </a:solidFill>
        </a:ln>
      </dgm:spPr>
      <dgm:t>
        <a:bodyPr/>
        <a:lstStyle/>
        <a:p>
          <a:endParaRPr lang="pt-PT" dirty="0">
            <a:solidFill>
              <a:schemeClr val="bg1"/>
            </a:solidFill>
          </a:endParaRPr>
        </a:p>
      </dgm:t>
    </dgm:pt>
    <dgm:pt modelId="{3DA0C8C3-E8C6-4985-B7F4-717B29AE2C72}" type="parTrans" cxnId="{EF50383B-CB38-41DE-B9BE-F0490EA1674A}">
      <dgm:prSet/>
      <dgm:spPr/>
      <dgm:t>
        <a:bodyPr/>
        <a:lstStyle/>
        <a:p>
          <a:endParaRPr lang="pt-PT"/>
        </a:p>
      </dgm:t>
    </dgm:pt>
    <dgm:pt modelId="{327986B4-DF72-469C-AD7F-EAFDB985B165}" type="sibTrans" cxnId="{EF50383B-CB38-41DE-B9BE-F0490EA1674A}">
      <dgm:prSet/>
      <dgm:spPr/>
      <dgm:t>
        <a:bodyPr/>
        <a:lstStyle/>
        <a:p>
          <a:endParaRPr lang="pt-PT"/>
        </a:p>
      </dgm:t>
    </dgm:pt>
    <dgm:pt modelId="{50625BFE-A853-4640-8B19-F1994C9A5CB2}" type="pres">
      <dgm:prSet presAssocID="{8A303B01-C13A-46BD-B300-4B35E6F226E3}" presName="Name0" presStyleCnt="0">
        <dgm:presLayoutVars>
          <dgm:dir/>
          <dgm:animLvl val="lvl"/>
          <dgm:resizeHandles val="exact"/>
        </dgm:presLayoutVars>
      </dgm:prSet>
      <dgm:spPr/>
    </dgm:pt>
    <dgm:pt modelId="{52C7793B-99C3-4691-85D8-33B34595FB73}" type="pres">
      <dgm:prSet presAssocID="{8A303B01-C13A-46BD-B300-4B35E6F226E3}" presName="tSp" presStyleCnt="0"/>
      <dgm:spPr/>
    </dgm:pt>
    <dgm:pt modelId="{D59F50AE-AC82-4133-9C3F-C454DFA2AAB8}" type="pres">
      <dgm:prSet presAssocID="{8A303B01-C13A-46BD-B300-4B35E6F226E3}" presName="bSp" presStyleCnt="0"/>
      <dgm:spPr/>
    </dgm:pt>
    <dgm:pt modelId="{0F1E0D4A-16B1-4C67-B3C2-AACB934135CA}" type="pres">
      <dgm:prSet presAssocID="{8A303B01-C13A-46BD-B300-4B35E6F226E3}" presName="process" presStyleCnt="0"/>
      <dgm:spPr/>
    </dgm:pt>
    <dgm:pt modelId="{DA72D561-A753-4419-9155-C309150756A6}" type="pres">
      <dgm:prSet presAssocID="{2C6DCEBA-ACC1-47DF-97BC-FF5092645AE2}" presName="composite1" presStyleCnt="0"/>
      <dgm:spPr/>
    </dgm:pt>
    <dgm:pt modelId="{36141410-8388-4A6E-BE76-88129CA33AD7}" type="pres">
      <dgm:prSet presAssocID="{2C6DCEBA-ACC1-47DF-97BC-FF5092645AE2}" presName="dummyNode1" presStyleLbl="node1" presStyleIdx="0" presStyleCnt="3"/>
      <dgm:spPr/>
    </dgm:pt>
    <dgm:pt modelId="{C0C46028-F931-4F4E-9103-398097CC0C5E}" type="pres">
      <dgm:prSet presAssocID="{2C6DCEBA-ACC1-47DF-97BC-FF5092645AE2}" presName="childNode1" presStyleLbl="bgAcc1" presStyleIdx="0" presStyleCnt="3">
        <dgm:presLayoutVars>
          <dgm:bulletEnabled val="1"/>
        </dgm:presLayoutVars>
      </dgm:prSet>
      <dgm:spPr/>
    </dgm:pt>
    <dgm:pt modelId="{33E97336-D779-4378-8752-9264DBEFFE29}" type="pres">
      <dgm:prSet presAssocID="{2C6DCEBA-ACC1-47DF-97BC-FF5092645AE2}" presName="childNode1tx" presStyleLbl="bgAcc1" presStyleIdx="0" presStyleCnt="3">
        <dgm:presLayoutVars>
          <dgm:bulletEnabled val="1"/>
        </dgm:presLayoutVars>
      </dgm:prSet>
      <dgm:spPr/>
    </dgm:pt>
    <dgm:pt modelId="{BC0CAB36-9B02-4557-A7F6-D13705E346AA}" type="pres">
      <dgm:prSet presAssocID="{2C6DCEBA-ACC1-47DF-97BC-FF5092645AE2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3B818D40-FAEF-4FA0-9AFA-6A740886FF18}" type="pres">
      <dgm:prSet presAssocID="{2C6DCEBA-ACC1-47DF-97BC-FF5092645AE2}" presName="connSite1" presStyleCnt="0"/>
      <dgm:spPr/>
    </dgm:pt>
    <dgm:pt modelId="{22556E41-BAAB-4366-9B61-8DB231AF5D04}" type="pres">
      <dgm:prSet presAssocID="{E0F917EB-C1FE-4A2E-A9C6-CCE84BBB7166}" presName="Name9" presStyleLbl="sibTrans2D1" presStyleIdx="0" presStyleCnt="2"/>
      <dgm:spPr/>
    </dgm:pt>
    <dgm:pt modelId="{99342AA5-86DA-4AFA-BFD5-619F59DECCDC}" type="pres">
      <dgm:prSet presAssocID="{86C3C754-DE06-4ABD-A7DC-143F4B41272F}" presName="composite2" presStyleCnt="0"/>
      <dgm:spPr/>
    </dgm:pt>
    <dgm:pt modelId="{1CA8C1C7-04D9-432D-BE41-F58506FE9DFD}" type="pres">
      <dgm:prSet presAssocID="{86C3C754-DE06-4ABD-A7DC-143F4B41272F}" presName="dummyNode2" presStyleLbl="node1" presStyleIdx="0" presStyleCnt="3"/>
      <dgm:spPr/>
    </dgm:pt>
    <dgm:pt modelId="{2791C859-6116-4C5F-9733-51D489CF20E9}" type="pres">
      <dgm:prSet presAssocID="{86C3C754-DE06-4ABD-A7DC-143F4B41272F}" presName="childNode2" presStyleLbl="bgAcc1" presStyleIdx="1" presStyleCnt="3">
        <dgm:presLayoutVars>
          <dgm:bulletEnabled val="1"/>
        </dgm:presLayoutVars>
      </dgm:prSet>
      <dgm:spPr/>
    </dgm:pt>
    <dgm:pt modelId="{6A6BACDD-A014-4882-9091-83754CB4818A}" type="pres">
      <dgm:prSet presAssocID="{86C3C754-DE06-4ABD-A7DC-143F4B41272F}" presName="childNode2tx" presStyleLbl="bgAcc1" presStyleIdx="1" presStyleCnt="3">
        <dgm:presLayoutVars>
          <dgm:bulletEnabled val="1"/>
        </dgm:presLayoutVars>
      </dgm:prSet>
      <dgm:spPr/>
    </dgm:pt>
    <dgm:pt modelId="{4023140D-2F29-45C9-8828-06E5F3190CF6}" type="pres">
      <dgm:prSet presAssocID="{86C3C754-DE06-4ABD-A7DC-143F4B41272F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6DD55390-AA5E-4872-86B7-52AF6988EB5B}" type="pres">
      <dgm:prSet presAssocID="{86C3C754-DE06-4ABD-A7DC-143F4B41272F}" presName="connSite2" presStyleCnt="0"/>
      <dgm:spPr/>
    </dgm:pt>
    <dgm:pt modelId="{4D9F3CC5-DA7A-4BFF-9D8C-3A4923D70058}" type="pres">
      <dgm:prSet presAssocID="{EAC159DA-55DC-44ED-B6F0-44E20D8E3C3F}" presName="Name18" presStyleLbl="sibTrans2D1" presStyleIdx="1" presStyleCnt="2"/>
      <dgm:spPr/>
    </dgm:pt>
    <dgm:pt modelId="{1C0FD665-FA62-4C42-B81B-76DBFA110149}" type="pres">
      <dgm:prSet presAssocID="{DE5580F2-33BE-4D06-80EC-191EF4F4AC8A}" presName="composite1" presStyleCnt="0"/>
      <dgm:spPr/>
    </dgm:pt>
    <dgm:pt modelId="{4CE63DE5-EA67-4188-967E-42A95CC9FE7F}" type="pres">
      <dgm:prSet presAssocID="{DE5580F2-33BE-4D06-80EC-191EF4F4AC8A}" presName="dummyNode1" presStyleLbl="node1" presStyleIdx="1" presStyleCnt="3"/>
      <dgm:spPr/>
    </dgm:pt>
    <dgm:pt modelId="{6A322552-0752-4EEB-950F-65C7B19E28F0}" type="pres">
      <dgm:prSet presAssocID="{DE5580F2-33BE-4D06-80EC-191EF4F4AC8A}" presName="childNode1" presStyleLbl="bgAcc1" presStyleIdx="2" presStyleCnt="3">
        <dgm:presLayoutVars>
          <dgm:bulletEnabled val="1"/>
        </dgm:presLayoutVars>
      </dgm:prSet>
      <dgm:spPr/>
    </dgm:pt>
    <dgm:pt modelId="{088AC51B-8FA7-4ABA-9227-4B17ADF7B864}" type="pres">
      <dgm:prSet presAssocID="{DE5580F2-33BE-4D06-80EC-191EF4F4AC8A}" presName="childNode1tx" presStyleLbl="bgAcc1" presStyleIdx="2" presStyleCnt="3">
        <dgm:presLayoutVars>
          <dgm:bulletEnabled val="1"/>
        </dgm:presLayoutVars>
      </dgm:prSet>
      <dgm:spPr/>
    </dgm:pt>
    <dgm:pt modelId="{14E66CB3-6B8D-4941-92F4-C614EBD6BCD8}" type="pres">
      <dgm:prSet presAssocID="{DE5580F2-33BE-4D06-80EC-191EF4F4AC8A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0BBF8788-B9B1-49E6-92F3-D41DD4DAD227}" type="pres">
      <dgm:prSet presAssocID="{DE5580F2-33BE-4D06-80EC-191EF4F4AC8A}" presName="connSite1" presStyleCnt="0"/>
      <dgm:spPr/>
    </dgm:pt>
  </dgm:ptLst>
  <dgm:cxnLst>
    <dgm:cxn modelId="{092ADD26-1F85-4684-A84B-348FE7F12DAA}" srcId="{86C3C754-DE06-4ABD-A7DC-143F4B41272F}" destId="{CB7C5FAB-6FD7-4954-97D5-709514161319}" srcOrd="1" destOrd="0" parTransId="{E8E7DB4A-774B-4D46-B630-A0E65EE87178}" sibTransId="{6C446D13-9DAD-4655-83FC-12A63D38B547}"/>
    <dgm:cxn modelId="{85C6D436-8910-442B-BA8F-6440E1126C05}" type="presOf" srcId="{C66B4933-FB75-44BD-9E29-6BAAE655BD17}" destId="{33E97336-D779-4378-8752-9264DBEFFE29}" srcOrd="1" destOrd="0" presId="urn:microsoft.com/office/officeart/2005/8/layout/hProcess4"/>
    <dgm:cxn modelId="{95AEB738-1FF7-4479-A251-EF7C14F1C30C}" type="presOf" srcId="{39B3AE64-845D-4A42-A2C2-02C236B4B8F7}" destId="{33E97336-D779-4378-8752-9264DBEFFE29}" srcOrd="1" destOrd="1" presId="urn:microsoft.com/office/officeart/2005/8/layout/hProcess4"/>
    <dgm:cxn modelId="{0AAD4639-00CA-4659-B157-195642DAB92C}" type="presOf" srcId="{D125362C-EFAE-469F-B4EC-5C3E3E2F24CF}" destId="{2791C859-6116-4C5F-9733-51D489CF20E9}" srcOrd="0" destOrd="0" presId="urn:microsoft.com/office/officeart/2005/8/layout/hProcess4"/>
    <dgm:cxn modelId="{EF50383B-CB38-41DE-B9BE-F0490EA1674A}" srcId="{DE5580F2-33BE-4D06-80EC-191EF4F4AC8A}" destId="{827521C8-ED9A-49E1-A036-50849C663853}" srcOrd="0" destOrd="0" parTransId="{3DA0C8C3-E8C6-4985-B7F4-717B29AE2C72}" sibTransId="{327986B4-DF72-469C-AD7F-EAFDB985B165}"/>
    <dgm:cxn modelId="{47C0D560-ECD0-4699-AB7F-D8D2B20B4AC1}" srcId="{8A303B01-C13A-46BD-B300-4B35E6F226E3}" destId="{2C6DCEBA-ACC1-47DF-97BC-FF5092645AE2}" srcOrd="0" destOrd="0" parTransId="{5ACF2496-091D-4E0D-BB14-50F91D76AFE7}" sibTransId="{E0F917EB-C1FE-4A2E-A9C6-CCE84BBB7166}"/>
    <dgm:cxn modelId="{1E4A5561-C392-4F85-B956-632157A30FCF}" srcId="{2C6DCEBA-ACC1-47DF-97BC-FF5092645AE2}" destId="{39B3AE64-845D-4A42-A2C2-02C236B4B8F7}" srcOrd="1" destOrd="0" parTransId="{41F7D738-0A82-4517-9D95-43A5665741C3}" sibTransId="{E7076455-54D5-47AD-A693-3AAFA7711C15}"/>
    <dgm:cxn modelId="{F292E444-0093-4E99-96FC-624A8409C398}" type="presOf" srcId="{D125362C-EFAE-469F-B4EC-5C3E3E2F24CF}" destId="{6A6BACDD-A014-4882-9091-83754CB4818A}" srcOrd="1" destOrd="0" presId="urn:microsoft.com/office/officeart/2005/8/layout/hProcess4"/>
    <dgm:cxn modelId="{902ED668-9D28-4DDD-B0E4-4893FFFB9762}" type="presOf" srcId="{827521C8-ED9A-49E1-A036-50849C663853}" destId="{6A322552-0752-4EEB-950F-65C7B19E28F0}" srcOrd="0" destOrd="0" presId="urn:microsoft.com/office/officeart/2005/8/layout/hProcess4"/>
    <dgm:cxn modelId="{D4458B4B-D732-40BB-97CB-87D06F045BA8}" type="presOf" srcId="{E0F917EB-C1FE-4A2E-A9C6-CCE84BBB7166}" destId="{22556E41-BAAB-4366-9B61-8DB231AF5D04}" srcOrd="0" destOrd="0" presId="urn:microsoft.com/office/officeart/2005/8/layout/hProcess4"/>
    <dgm:cxn modelId="{DA50346F-3A23-4458-930A-93992325807A}" type="presOf" srcId="{DE5580F2-33BE-4D06-80EC-191EF4F4AC8A}" destId="{14E66CB3-6B8D-4941-92F4-C614EBD6BCD8}" srcOrd="0" destOrd="0" presId="urn:microsoft.com/office/officeart/2005/8/layout/hProcess4"/>
    <dgm:cxn modelId="{57584051-F383-42B2-9761-DF66626779BA}" type="presOf" srcId="{C66B4933-FB75-44BD-9E29-6BAAE655BD17}" destId="{C0C46028-F931-4F4E-9103-398097CC0C5E}" srcOrd="0" destOrd="0" presId="urn:microsoft.com/office/officeart/2005/8/layout/hProcess4"/>
    <dgm:cxn modelId="{0FEBAA77-8192-4B58-9766-609384A6DAA9}" srcId="{8A303B01-C13A-46BD-B300-4B35E6F226E3}" destId="{86C3C754-DE06-4ABD-A7DC-143F4B41272F}" srcOrd="1" destOrd="0" parTransId="{1EF5F235-8605-4499-826A-1BE0D3585A65}" sibTransId="{EAC159DA-55DC-44ED-B6F0-44E20D8E3C3F}"/>
    <dgm:cxn modelId="{76F2D179-920E-430C-8373-A86B8D45DDD8}" type="presOf" srcId="{86C3C754-DE06-4ABD-A7DC-143F4B41272F}" destId="{4023140D-2F29-45C9-8828-06E5F3190CF6}" srcOrd="0" destOrd="0" presId="urn:microsoft.com/office/officeart/2005/8/layout/hProcess4"/>
    <dgm:cxn modelId="{6629A997-E22A-459F-8FEE-8181329DD63C}" type="presOf" srcId="{CB7C5FAB-6FD7-4954-97D5-709514161319}" destId="{2791C859-6116-4C5F-9733-51D489CF20E9}" srcOrd="0" destOrd="1" presId="urn:microsoft.com/office/officeart/2005/8/layout/hProcess4"/>
    <dgm:cxn modelId="{3F142298-1305-492F-B95D-0C70F4E4C713}" type="presOf" srcId="{6DE0A79B-73D5-4651-AEB8-48E59EF40504}" destId="{088AC51B-8FA7-4ABA-9227-4B17ADF7B864}" srcOrd="1" destOrd="1" presId="urn:microsoft.com/office/officeart/2005/8/layout/hProcess4"/>
    <dgm:cxn modelId="{39C3F199-B14D-432E-A120-F62F9D9E9B57}" srcId="{86C3C754-DE06-4ABD-A7DC-143F4B41272F}" destId="{D125362C-EFAE-469F-B4EC-5C3E3E2F24CF}" srcOrd="0" destOrd="0" parTransId="{381DFA16-92AB-49A4-AE5E-B33381C442A5}" sibTransId="{ADA14E55-DF6F-4199-8341-A379908B97A9}"/>
    <dgm:cxn modelId="{7EBF5AA6-D737-45FC-99D8-D49E1E09DE31}" type="presOf" srcId="{6DE0A79B-73D5-4651-AEB8-48E59EF40504}" destId="{6A322552-0752-4EEB-950F-65C7B19E28F0}" srcOrd="0" destOrd="1" presId="urn:microsoft.com/office/officeart/2005/8/layout/hProcess4"/>
    <dgm:cxn modelId="{B3588FAD-7C2D-467A-A421-31DDF3FC3BB1}" srcId="{8A303B01-C13A-46BD-B300-4B35E6F226E3}" destId="{DE5580F2-33BE-4D06-80EC-191EF4F4AC8A}" srcOrd="2" destOrd="0" parTransId="{7C9622F5-410E-4B73-9662-616EAF77E723}" sibTransId="{2713D983-5F3C-49FD-8D28-93708B30A620}"/>
    <dgm:cxn modelId="{C4BAF9B9-9DEA-4EC1-9B6C-35619495908C}" type="presOf" srcId="{827521C8-ED9A-49E1-A036-50849C663853}" destId="{088AC51B-8FA7-4ABA-9227-4B17ADF7B864}" srcOrd="1" destOrd="0" presId="urn:microsoft.com/office/officeart/2005/8/layout/hProcess4"/>
    <dgm:cxn modelId="{5FA357C3-C212-4BC3-A9BC-4CCD30470028}" type="presOf" srcId="{CB7C5FAB-6FD7-4954-97D5-709514161319}" destId="{6A6BACDD-A014-4882-9091-83754CB4818A}" srcOrd="1" destOrd="1" presId="urn:microsoft.com/office/officeart/2005/8/layout/hProcess4"/>
    <dgm:cxn modelId="{159B44C5-F0CD-4E77-99B2-37238E86CCBF}" type="presOf" srcId="{EAC159DA-55DC-44ED-B6F0-44E20D8E3C3F}" destId="{4D9F3CC5-DA7A-4BFF-9D8C-3A4923D70058}" srcOrd="0" destOrd="0" presId="urn:microsoft.com/office/officeart/2005/8/layout/hProcess4"/>
    <dgm:cxn modelId="{0EFD24CA-3C67-4728-9A96-0BD1136E1CBF}" srcId="{2C6DCEBA-ACC1-47DF-97BC-FF5092645AE2}" destId="{C66B4933-FB75-44BD-9E29-6BAAE655BD17}" srcOrd="0" destOrd="0" parTransId="{53C5C40F-8A1A-4473-8718-73D4F153554E}" sibTransId="{85ADF470-368E-47A2-96FE-E2AA547E3463}"/>
    <dgm:cxn modelId="{69B0A1E4-DA70-4980-A123-72F117E0334E}" type="presOf" srcId="{2C6DCEBA-ACC1-47DF-97BC-FF5092645AE2}" destId="{BC0CAB36-9B02-4557-A7F6-D13705E346AA}" srcOrd="0" destOrd="0" presId="urn:microsoft.com/office/officeart/2005/8/layout/hProcess4"/>
    <dgm:cxn modelId="{5CA8E5EB-50A8-4B9F-A6A8-838D2FE035F2}" type="presOf" srcId="{8A303B01-C13A-46BD-B300-4B35E6F226E3}" destId="{50625BFE-A853-4640-8B19-F1994C9A5CB2}" srcOrd="0" destOrd="0" presId="urn:microsoft.com/office/officeart/2005/8/layout/hProcess4"/>
    <dgm:cxn modelId="{358EDDEE-65C5-478E-B226-0F3975031038}" srcId="{DE5580F2-33BE-4D06-80EC-191EF4F4AC8A}" destId="{6DE0A79B-73D5-4651-AEB8-48E59EF40504}" srcOrd="1" destOrd="0" parTransId="{1CECB294-9844-4A42-8E57-7CACDD945F81}" sibTransId="{820381D3-72AA-4E61-A86E-3064D4F96C24}"/>
    <dgm:cxn modelId="{C9B41FFF-049C-40EA-BA7B-77DD13935312}" type="presOf" srcId="{39B3AE64-845D-4A42-A2C2-02C236B4B8F7}" destId="{C0C46028-F931-4F4E-9103-398097CC0C5E}" srcOrd="0" destOrd="1" presId="urn:microsoft.com/office/officeart/2005/8/layout/hProcess4"/>
    <dgm:cxn modelId="{81709A5E-B33D-4E47-A364-C59916598AA3}" type="presParOf" srcId="{50625BFE-A853-4640-8B19-F1994C9A5CB2}" destId="{52C7793B-99C3-4691-85D8-33B34595FB73}" srcOrd="0" destOrd="0" presId="urn:microsoft.com/office/officeart/2005/8/layout/hProcess4"/>
    <dgm:cxn modelId="{527F0DBC-1052-42C5-85C0-2C825A78F6EC}" type="presParOf" srcId="{50625BFE-A853-4640-8B19-F1994C9A5CB2}" destId="{D59F50AE-AC82-4133-9C3F-C454DFA2AAB8}" srcOrd="1" destOrd="0" presId="urn:microsoft.com/office/officeart/2005/8/layout/hProcess4"/>
    <dgm:cxn modelId="{32E5D91D-8DF2-4C86-9213-C7FCBB2A963F}" type="presParOf" srcId="{50625BFE-A853-4640-8B19-F1994C9A5CB2}" destId="{0F1E0D4A-16B1-4C67-B3C2-AACB934135CA}" srcOrd="2" destOrd="0" presId="urn:microsoft.com/office/officeart/2005/8/layout/hProcess4"/>
    <dgm:cxn modelId="{0A525493-B353-443B-94F2-9D5D8E5CF01D}" type="presParOf" srcId="{0F1E0D4A-16B1-4C67-B3C2-AACB934135CA}" destId="{DA72D561-A753-4419-9155-C309150756A6}" srcOrd="0" destOrd="0" presId="urn:microsoft.com/office/officeart/2005/8/layout/hProcess4"/>
    <dgm:cxn modelId="{278CF567-E870-4F99-AC32-FF0792AB99D9}" type="presParOf" srcId="{DA72D561-A753-4419-9155-C309150756A6}" destId="{36141410-8388-4A6E-BE76-88129CA33AD7}" srcOrd="0" destOrd="0" presId="urn:microsoft.com/office/officeart/2005/8/layout/hProcess4"/>
    <dgm:cxn modelId="{F47890C1-1C40-4589-BD87-ABEB11C29C08}" type="presParOf" srcId="{DA72D561-A753-4419-9155-C309150756A6}" destId="{C0C46028-F931-4F4E-9103-398097CC0C5E}" srcOrd="1" destOrd="0" presId="urn:microsoft.com/office/officeart/2005/8/layout/hProcess4"/>
    <dgm:cxn modelId="{F4CA5ADF-8535-4AA7-893F-D860AC11D80D}" type="presParOf" srcId="{DA72D561-A753-4419-9155-C309150756A6}" destId="{33E97336-D779-4378-8752-9264DBEFFE29}" srcOrd="2" destOrd="0" presId="urn:microsoft.com/office/officeart/2005/8/layout/hProcess4"/>
    <dgm:cxn modelId="{3E8FBFB6-FEB0-4E44-ABFE-69763A8E240C}" type="presParOf" srcId="{DA72D561-A753-4419-9155-C309150756A6}" destId="{BC0CAB36-9B02-4557-A7F6-D13705E346AA}" srcOrd="3" destOrd="0" presId="urn:microsoft.com/office/officeart/2005/8/layout/hProcess4"/>
    <dgm:cxn modelId="{9D6AEC49-3BBB-4732-B39D-3C7C0E32EC1A}" type="presParOf" srcId="{DA72D561-A753-4419-9155-C309150756A6}" destId="{3B818D40-FAEF-4FA0-9AFA-6A740886FF18}" srcOrd="4" destOrd="0" presId="urn:microsoft.com/office/officeart/2005/8/layout/hProcess4"/>
    <dgm:cxn modelId="{7443EC84-0D66-42FA-A707-184EA312A72C}" type="presParOf" srcId="{0F1E0D4A-16B1-4C67-B3C2-AACB934135CA}" destId="{22556E41-BAAB-4366-9B61-8DB231AF5D04}" srcOrd="1" destOrd="0" presId="urn:microsoft.com/office/officeart/2005/8/layout/hProcess4"/>
    <dgm:cxn modelId="{9992D662-9EDA-43EB-BB14-61E4F750E221}" type="presParOf" srcId="{0F1E0D4A-16B1-4C67-B3C2-AACB934135CA}" destId="{99342AA5-86DA-4AFA-BFD5-619F59DECCDC}" srcOrd="2" destOrd="0" presId="urn:microsoft.com/office/officeart/2005/8/layout/hProcess4"/>
    <dgm:cxn modelId="{7AEE7D4B-CE54-41DA-8C57-843361CB32A0}" type="presParOf" srcId="{99342AA5-86DA-4AFA-BFD5-619F59DECCDC}" destId="{1CA8C1C7-04D9-432D-BE41-F58506FE9DFD}" srcOrd="0" destOrd="0" presId="urn:microsoft.com/office/officeart/2005/8/layout/hProcess4"/>
    <dgm:cxn modelId="{17BF4115-D866-4B56-9B66-A14A38121FB6}" type="presParOf" srcId="{99342AA5-86DA-4AFA-BFD5-619F59DECCDC}" destId="{2791C859-6116-4C5F-9733-51D489CF20E9}" srcOrd="1" destOrd="0" presId="urn:microsoft.com/office/officeart/2005/8/layout/hProcess4"/>
    <dgm:cxn modelId="{CC5F8DE0-C27E-4C29-B8AF-F1C8A678FE00}" type="presParOf" srcId="{99342AA5-86DA-4AFA-BFD5-619F59DECCDC}" destId="{6A6BACDD-A014-4882-9091-83754CB4818A}" srcOrd="2" destOrd="0" presId="urn:microsoft.com/office/officeart/2005/8/layout/hProcess4"/>
    <dgm:cxn modelId="{FBFE8C0E-921E-42FC-B5BF-8DEB384207AC}" type="presParOf" srcId="{99342AA5-86DA-4AFA-BFD5-619F59DECCDC}" destId="{4023140D-2F29-45C9-8828-06E5F3190CF6}" srcOrd="3" destOrd="0" presId="urn:microsoft.com/office/officeart/2005/8/layout/hProcess4"/>
    <dgm:cxn modelId="{4ABF20A6-B2DC-442C-94BA-0A25A32B6B75}" type="presParOf" srcId="{99342AA5-86DA-4AFA-BFD5-619F59DECCDC}" destId="{6DD55390-AA5E-4872-86B7-52AF6988EB5B}" srcOrd="4" destOrd="0" presId="urn:microsoft.com/office/officeart/2005/8/layout/hProcess4"/>
    <dgm:cxn modelId="{69A3D4B3-E8FD-4B16-A175-67ECEBE4B5FF}" type="presParOf" srcId="{0F1E0D4A-16B1-4C67-B3C2-AACB934135CA}" destId="{4D9F3CC5-DA7A-4BFF-9D8C-3A4923D70058}" srcOrd="3" destOrd="0" presId="urn:microsoft.com/office/officeart/2005/8/layout/hProcess4"/>
    <dgm:cxn modelId="{C8319B3B-5709-4CE5-B699-7F3BE0AB356D}" type="presParOf" srcId="{0F1E0D4A-16B1-4C67-B3C2-AACB934135CA}" destId="{1C0FD665-FA62-4C42-B81B-76DBFA110149}" srcOrd="4" destOrd="0" presId="urn:microsoft.com/office/officeart/2005/8/layout/hProcess4"/>
    <dgm:cxn modelId="{6A31C26D-9481-4C63-BB1B-990BBD98D661}" type="presParOf" srcId="{1C0FD665-FA62-4C42-B81B-76DBFA110149}" destId="{4CE63DE5-EA67-4188-967E-42A95CC9FE7F}" srcOrd="0" destOrd="0" presId="urn:microsoft.com/office/officeart/2005/8/layout/hProcess4"/>
    <dgm:cxn modelId="{D4397776-D99E-4883-8840-286A46097AD2}" type="presParOf" srcId="{1C0FD665-FA62-4C42-B81B-76DBFA110149}" destId="{6A322552-0752-4EEB-950F-65C7B19E28F0}" srcOrd="1" destOrd="0" presId="urn:microsoft.com/office/officeart/2005/8/layout/hProcess4"/>
    <dgm:cxn modelId="{0A0D8F37-4B3B-43E6-AECA-134E7172DFF9}" type="presParOf" srcId="{1C0FD665-FA62-4C42-B81B-76DBFA110149}" destId="{088AC51B-8FA7-4ABA-9227-4B17ADF7B864}" srcOrd="2" destOrd="0" presId="urn:microsoft.com/office/officeart/2005/8/layout/hProcess4"/>
    <dgm:cxn modelId="{3FA0B7A0-CFA8-412A-9E69-6FF374B8A8EC}" type="presParOf" srcId="{1C0FD665-FA62-4C42-B81B-76DBFA110149}" destId="{14E66CB3-6B8D-4941-92F4-C614EBD6BCD8}" srcOrd="3" destOrd="0" presId="urn:microsoft.com/office/officeart/2005/8/layout/hProcess4"/>
    <dgm:cxn modelId="{85BE015F-CA8F-44A2-AFB1-351B9A17E76D}" type="presParOf" srcId="{1C0FD665-FA62-4C42-B81B-76DBFA110149}" destId="{0BBF8788-B9B1-49E6-92F3-D41DD4DAD227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962B42-24C3-4861-9CD3-B8605C9723F4}" type="doc">
      <dgm:prSet loTypeId="urn:microsoft.com/office/officeart/2009/3/layout/CircleRelationship" loCatId="relationship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pt-PT"/>
        </a:p>
      </dgm:t>
    </dgm:pt>
    <dgm:pt modelId="{78A54B31-9C46-4367-B19E-976E48C27FEC}">
      <dgm:prSet phldrT="[Texto]" custT="1"/>
      <dgm:spPr>
        <a:gradFill rotWithShape="0">
          <a:gsLst>
            <a:gs pos="100000">
              <a:srgbClr val="00537F">
                <a:lumMod val="100000"/>
              </a:srgbClr>
            </a:gs>
            <a:gs pos="49000">
              <a:srgbClr val="A01A07"/>
            </a:gs>
            <a:gs pos="0">
              <a:srgbClr val="FECA34"/>
            </a:gs>
          </a:gsLst>
          <a:lin ang="0" scaled="1"/>
        </a:gradFill>
      </dgm:spPr>
      <dgm:t>
        <a:bodyPr/>
        <a:lstStyle/>
        <a:p>
          <a:r>
            <a:rPr lang="en-US" sz="1600" b="1" noProof="0" dirty="0">
              <a:solidFill>
                <a:schemeClr val="bg1"/>
              </a:solidFill>
              <a:latin typeface="Century Gothic" panose="020B0502020202020204" pitchFamily="34" charset="0"/>
            </a:rPr>
            <a:t>Portuguese Alcohol and Health Forum</a:t>
          </a:r>
          <a:endParaRPr lang="en-US" sz="1100" b="1" noProof="0" dirty="0"/>
        </a:p>
        <a:p>
          <a:endParaRPr lang="en-US" sz="1500" noProof="0" dirty="0"/>
        </a:p>
        <a:p>
          <a:endParaRPr lang="en-US" sz="1500" noProof="0" dirty="0"/>
        </a:p>
        <a:p>
          <a:endParaRPr lang="en-US" sz="1500" noProof="0" dirty="0"/>
        </a:p>
      </dgm:t>
    </dgm:pt>
    <dgm:pt modelId="{9CBF134C-E328-423C-9201-825B7BD4C65E}" type="parTrans" cxnId="{9E36669A-9402-4EE0-AC4A-01D23AFB73BB}">
      <dgm:prSet/>
      <dgm:spPr/>
      <dgm:t>
        <a:bodyPr/>
        <a:lstStyle/>
        <a:p>
          <a:endParaRPr lang="pt-PT"/>
        </a:p>
      </dgm:t>
    </dgm:pt>
    <dgm:pt modelId="{3C7AF3B4-486B-4F37-9D6E-84FAB32F4EBC}" type="sibTrans" cxnId="{9E36669A-9402-4EE0-AC4A-01D23AFB73BB}">
      <dgm:prSet/>
      <dgm:spPr/>
      <dgm:t>
        <a:bodyPr/>
        <a:lstStyle/>
        <a:p>
          <a:endParaRPr lang="pt-PT"/>
        </a:p>
      </dgm:t>
    </dgm:pt>
    <dgm:pt modelId="{4EB908E6-1BB8-4C11-ADA9-E7CE03C05964}">
      <dgm:prSet phldrT="[Texto]" custT="1"/>
      <dgm:spPr>
        <a:gradFill flip="none" rotWithShape="0">
          <a:gsLst>
            <a:gs pos="46000">
              <a:srgbClr val="C00000">
                <a:shade val="30000"/>
                <a:satMod val="115000"/>
              </a:srgbClr>
            </a:gs>
            <a:gs pos="75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3500000" scaled="1"/>
          <a:tileRect/>
        </a:gradFill>
      </dgm:spPr>
      <dgm:t>
        <a:bodyPr/>
        <a:lstStyle/>
        <a:p>
          <a:r>
            <a:rPr lang="en-US" sz="2000" b="1" noProof="0" dirty="0">
              <a:latin typeface="Century Gothic" panose="020B0502020202020204" pitchFamily="34" charset="0"/>
            </a:rPr>
            <a:t>President</a:t>
          </a:r>
        </a:p>
      </dgm:t>
    </dgm:pt>
    <dgm:pt modelId="{492A9BBD-BF1B-4083-BADF-1523FA40CDE9}" type="parTrans" cxnId="{FFC2EA63-E938-40BA-921A-0ED3F7285431}">
      <dgm:prSet/>
      <dgm:spPr/>
      <dgm:t>
        <a:bodyPr/>
        <a:lstStyle/>
        <a:p>
          <a:endParaRPr lang="pt-PT"/>
        </a:p>
      </dgm:t>
    </dgm:pt>
    <dgm:pt modelId="{DE501943-F2AC-4585-95A9-C35FF7A21EDD}" type="sibTrans" cxnId="{FFC2EA63-E938-40BA-921A-0ED3F7285431}">
      <dgm:prSet/>
      <dgm:spPr/>
      <dgm:t>
        <a:bodyPr/>
        <a:lstStyle/>
        <a:p>
          <a:endParaRPr lang="pt-PT"/>
        </a:p>
      </dgm:t>
    </dgm:pt>
    <dgm:pt modelId="{C18BC4D0-3F30-4A23-8E3B-B148A36D3827}">
      <dgm:prSet phldrT="[Texto]" custT="1"/>
      <dgm:spPr>
        <a:gradFill flip="none" rotWithShape="0">
          <a:gsLst>
            <a:gs pos="5000">
              <a:srgbClr val="B00000"/>
            </a:gs>
            <a:gs pos="65000">
              <a:srgbClr val="FFC000"/>
            </a:gs>
            <a:gs pos="53000">
              <a:srgbClr val="FFC000">
                <a:shade val="67500"/>
                <a:satMod val="115000"/>
              </a:srgbClr>
            </a:gs>
            <a:gs pos="91000">
              <a:srgbClr val="C00000"/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US" sz="1600" b="1" i="0" u="none" noProof="0" dirty="0">
              <a:latin typeface="Century Gothic" panose="020B0502020202020204" pitchFamily="34" charset="0"/>
            </a:rPr>
            <a:t>Executive Secretary</a:t>
          </a:r>
          <a:endParaRPr lang="en-US" sz="1600" b="1" noProof="0" dirty="0">
            <a:latin typeface="Century Gothic" panose="020B0502020202020204" pitchFamily="34" charset="0"/>
          </a:endParaRPr>
        </a:p>
      </dgm:t>
    </dgm:pt>
    <dgm:pt modelId="{033C45D8-7AD2-4BDC-AE9D-15E575AE5C2D}" type="parTrans" cxnId="{7E4CC8DE-6E37-46D4-9B3A-8C66465849E2}">
      <dgm:prSet/>
      <dgm:spPr/>
      <dgm:t>
        <a:bodyPr/>
        <a:lstStyle/>
        <a:p>
          <a:endParaRPr lang="pt-PT"/>
        </a:p>
      </dgm:t>
    </dgm:pt>
    <dgm:pt modelId="{4BCC415B-3B5E-496C-B3C5-EC53771FACB5}" type="sibTrans" cxnId="{7E4CC8DE-6E37-46D4-9B3A-8C66465849E2}">
      <dgm:prSet/>
      <dgm:spPr/>
      <dgm:t>
        <a:bodyPr/>
        <a:lstStyle/>
        <a:p>
          <a:endParaRPr lang="pt-PT"/>
        </a:p>
      </dgm:t>
    </dgm:pt>
    <dgm:pt modelId="{F611C912-407C-42EC-B733-C98BA28D1DEA}">
      <dgm:prSet phldrT="[Texto]" custT="1"/>
      <dgm:spPr>
        <a:solidFill>
          <a:srgbClr val="084472"/>
        </a:solidFill>
      </dgm:spPr>
      <dgm:t>
        <a:bodyPr/>
        <a:lstStyle/>
        <a:p>
          <a:r>
            <a:rPr lang="en-US" sz="1600" b="1" i="0" u="none" noProof="0" dirty="0">
              <a:latin typeface="Century Gothic" panose="020B0502020202020204" pitchFamily="34" charset="0"/>
            </a:rPr>
            <a:t>Executive Commission</a:t>
          </a:r>
          <a:endParaRPr lang="en-US" sz="1600" b="1" noProof="0" dirty="0">
            <a:latin typeface="Century Gothic" panose="020B0502020202020204" pitchFamily="34" charset="0"/>
          </a:endParaRPr>
        </a:p>
      </dgm:t>
    </dgm:pt>
    <dgm:pt modelId="{67E45ADF-F7C5-4853-9EA6-0217BF10C40B}" type="parTrans" cxnId="{5314B33B-F334-493F-99B1-DDE85740C212}">
      <dgm:prSet/>
      <dgm:spPr/>
      <dgm:t>
        <a:bodyPr/>
        <a:lstStyle/>
        <a:p>
          <a:endParaRPr lang="pt-PT"/>
        </a:p>
      </dgm:t>
    </dgm:pt>
    <dgm:pt modelId="{E91FDD00-245F-4E61-B46F-65B1E7882CBA}" type="sibTrans" cxnId="{5314B33B-F334-493F-99B1-DDE85740C212}">
      <dgm:prSet/>
      <dgm:spPr/>
      <dgm:t>
        <a:bodyPr/>
        <a:lstStyle/>
        <a:p>
          <a:endParaRPr lang="pt-PT"/>
        </a:p>
      </dgm:t>
    </dgm:pt>
    <dgm:pt modelId="{FE81F9AB-4717-412F-AE0A-48915E374F79}">
      <dgm:prSet phldrT="[Texto]" custT="1"/>
      <dgm:spPr>
        <a:gradFill flip="none" rotWithShape="1">
          <a:gsLst>
            <a:gs pos="42000">
              <a:srgbClr val="EE004F">
                <a:shade val="30000"/>
                <a:satMod val="115000"/>
              </a:srgbClr>
            </a:gs>
            <a:gs pos="81000">
              <a:srgbClr val="EE004F">
                <a:shade val="67500"/>
                <a:satMod val="115000"/>
              </a:srgbClr>
            </a:gs>
            <a:gs pos="100000">
              <a:srgbClr val="EE004F">
                <a:shade val="100000"/>
                <a:satMod val="115000"/>
              </a:srgb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r>
            <a:rPr lang="en-US" sz="2000" b="1" noProof="0" dirty="0">
              <a:latin typeface="Century Gothic" panose="020B0502020202020204" pitchFamily="34" charset="0"/>
            </a:rPr>
            <a:t>Secretary General</a:t>
          </a:r>
        </a:p>
      </dgm:t>
    </dgm:pt>
    <dgm:pt modelId="{2080A359-1861-49C3-AFA6-4DD5F9B4842B}" type="parTrans" cxnId="{A2090D6D-ACEF-4E63-A0AD-9A00ED17CCB4}">
      <dgm:prSet/>
      <dgm:spPr/>
      <dgm:t>
        <a:bodyPr/>
        <a:lstStyle/>
        <a:p>
          <a:endParaRPr lang="pt-PT"/>
        </a:p>
      </dgm:t>
    </dgm:pt>
    <dgm:pt modelId="{2CE896B7-E6F7-4FC2-B493-A42936D31867}" type="sibTrans" cxnId="{A2090D6D-ACEF-4E63-A0AD-9A00ED17CCB4}">
      <dgm:prSet/>
      <dgm:spPr/>
      <dgm:t>
        <a:bodyPr/>
        <a:lstStyle/>
        <a:p>
          <a:endParaRPr lang="pt-PT"/>
        </a:p>
      </dgm:t>
    </dgm:pt>
    <dgm:pt modelId="{62A3C69A-B5F3-4E47-B975-51C203B0665D}" type="pres">
      <dgm:prSet presAssocID="{3B962B42-24C3-4861-9CD3-B8605C9723F4}" presName="Name0" presStyleCnt="0">
        <dgm:presLayoutVars>
          <dgm:chMax val="1"/>
          <dgm:chPref val="1"/>
        </dgm:presLayoutVars>
      </dgm:prSet>
      <dgm:spPr/>
    </dgm:pt>
    <dgm:pt modelId="{E73682C1-AA0F-4614-9D33-730BBD5CF700}" type="pres">
      <dgm:prSet presAssocID="{78A54B31-9C46-4367-B19E-976E48C27FEC}" presName="Parent" presStyleLbl="node0" presStyleIdx="0" presStyleCnt="1">
        <dgm:presLayoutVars>
          <dgm:chMax val="5"/>
          <dgm:chPref val="5"/>
        </dgm:presLayoutVars>
      </dgm:prSet>
      <dgm:spPr/>
    </dgm:pt>
    <dgm:pt modelId="{A1723314-15CF-4B33-B800-20A61C5F44F1}" type="pres">
      <dgm:prSet presAssocID="{78A54B31-9C46-4367-B19E-976E48C27FEC}" presName="Accent1" presStyleLbl="node1" presStyleIdx="0" presStyleCnt="17"/>
      <dgm:spPr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6200000" scaled="1"/>
          <a:tileRect/>
        </a:gradFill>
      </dgm:spPr>
    </dgm:pt>
    <dgm:pt modelId="{94B23E4A-99B1-43AB-9BB7-8D2683C9F53A}" type="pres">
      <dgm:prSet presAssocID="{78A54B31-9C46-4367-B19E-976E48C27FEC}" presName="Accent2" presStyleLbl="node1" presStyleIdx="1" presStyleCnt="1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6CEAF8C-6B22-4D44-8281-FBBEEA9F1AF6}" type="pres">
      <dgm:prSet presAssocID="{78A54B31-9C46-4367-B19E-976E48C27FEC}" presName="Accent3" presStyleLbl="node1" presStyleIdx="2" presStyleCnt="17" custLinFactNeighborX="65803" custLinFactNeighborY="33433"/>
      <dgm:spPr/>
    </dgm:pt>
    <dgm:pt modelId="{51CE9533-CC8E-44B4-B638-A91DFF10A7B1}" type="pres">
      <dgm:prSet presAssocID="{78A54B31-9C46-4367-B19E-976E48C27FEC}" presName="Accent4" presStyleLbl="node1" presStyleIdx="3" presStyleCnt="17" custLinFactNeighborX="41112" custLinFactNeighborY="-30719"/>
      <dgm:spPr/>
    </dgm:pt>
    <dgm:pt modelId="{621C1922-883C-472F-BE3F-F5CD14198956}" type="pres">
      <dgm:prSet presAssocID="{78A54B31-9C46-4367-B19E-976E48C27FEC}" presName="Accent5" presStyleLbl="node1" presStyleIdx="4" presStyleCnt="17" custLinFactNeighborX="-89344" custLinFactNeighborY="1780"/>
      <dgm:spPr>
        <a:solidFill>
          <a:srgbClr val="E7A950"/>
        </a:solidFill>
      </dgm:spPr>
    </dgm:pt>
    <dgm:pt modelId="{615FFD86-1FED-434A-AA05-DDDE8AFBB8D4}" type="pres">
      <dgm:prSet presAssocID="{78A54B31-9C46-4367-B19E-976E48C27FEC}" presName="Accent6" presStyleLbl="node1" presStyleIdx="5" presStyleCnt="17" custLinFactNeighborX="50449" custLinFactNeighborY="62547"/>
      <dgm:spPr>
        <a:solidFill>
          <a:srgbClr val="FFC000"/>
        </a:solidFill>
      </dgm:spPr>
    </dgm:pt>
    <dgm:pt modelId="{06BDDB9C-9A9D-40EA-9115-36EC714829F5}" type="pres">
      <dgm:prSet presAssocID="{4EB908E6-1BB8-4C11-ADA9-E7CE03C05964}" presName="Child1" presStyleLbl="node1" presStyleIdx="6" presStyleCnt="17" custScaleX="143641" custScaleY="143641" custLinFactNeighborX="-15623">
        <dgm:presLayoutVars>
          <dgm:chMax val="0"/>
          <dgm:chPref val="0"/>
        </dgm:presLayoutVars>
      </dgm:prSet>
      <dgm:spPr/>
    </dgm:pt>
    <dgm:pt modelId="{1CDEEE73-330F-49F2-8300-F4BB53CA80DE}" type="pres">
      <dgm:prSet presAssocID="{4EB908E6-1BB8-4C11-ADA9-E7CE03C05964}" presName="Accent7" presStyleCnt="0"/>
      <dgm:spPr/>
    </dgm:pt>
    <dgm:pt modelId="{55BF2493-83E7-4B2B-841A-A4196CEAC78F}" type="pres">
      <dgm:prSet presAssocID="{4EB908E6-1BB8-4C11-ADA9-E7CE03C05964}" presName="AccentHold1" presStyleLbl="node1" presStyleIdx="7" presStyleCnt="17" custLinFactNeighborX="-26630" custLinFactNeighborY="22300"/>
      <dgm:spPr>
        <a:gradFill flip="none" rotWithShape="0">
          <a:gsLst>
            <a:gs pos="0">
              <a:srgbClr val="FF0000">
                <a:shade val="30000"/>
                <a:satMod val="115000"/>
              </a:srgbClr>
            </a:gs>
            <a:gs pos="50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13500000" scaled="1"/>
          <a:tileRect/>
        </a:gradFill>
      </dgm:spPr>
    </dgm:pt>
    <dgm:pt modelId="{95F21D0E-FE79-4537-A3BB-C84A62946E4B}" type="pres">
      <dgm:prSet presAssocID="{4EB908E6-1BB8-4C11-ADA9-E7CE03C05964}" presName="Accent8" presStyleCnt="0"/>
      <dgm:spPr/>
    </dgm:pt>
    <dgm:pt modelId="{480C206B-8290-424C-BC81-71CEFFBCBFC4}" type="pres">
      <dgm:prSet presAssocID="{4EB908E6-1BB8-4C11-ADA9-E7CE03C05964}" presName="AccentHold2" presStyleLbl="node1" presStyleIdx="8" presStyleCnt="17" custLinFactNeighborX="61828" custLinFactNeighborY="3955"/>
      <dgm:spPr/>
    </dgm:pt>
    <dgm:pt modelId="{0F6765BA-6078-47C6-B63B-77757439D539}" type="pres">
      <dgm:prSet presAssocID="{FE81F9AB-4717-412F-AE0A-48915E374F79}" presName="Child2" presStyleLbl="node1" presStyleIdx="9" presStyleCnt="17" custScaleX="160299" custScaleY="160299" custLinFactNeighborX="27432" custLinFactNeighborY="4938">
        <dgm:presLayoutVars>
          <dgm:chMax val="0"/>
          <dgm:chPref val="0"/>
        </dgm:presLayoutVars>
      </dgm:prSet>
      <dgm:spPr/>
    </dgm:pt>
    <dgm:pt modelId="{6E530A2D-B46E-439D-A695-6C01EDCDB0AE}" type="pres">
      <dgm:prSet presAssocID="{FE81F9AB-4717-412F-AE0A-48915E374F79}" presName="Accent9" presStyleCnt="0"/>
      <dgm:spPr/>
    </dgm:pt>
    <dgm:pt modelId="{A90C2DF0-74BF-43D6-8CCD-EED6DAD823D1}" type="pres">
      <dgm:prSet presAssocID="{FE81F9AB-4717-412F-AE0A-48915E374F79}" presName="AccentHold1" presStyleLbl="node1" presStyleIdx="10" presStyleCnt="17" custLinFactNeighborX="-7167" custLinFactNeighborY="-32593"/>
      <dgm:spPr/>
    </dgm:pt>
    <dgm:pt modelId="{DEA74F11-4A7B-4A9D-8049-B5E6C63742F5}" type="pres">
      <dgm:prSet presAssocID="{FE81F9AB-4717-412F-AE0A-48915E374F79}" presName="Accent10" presStyleCnt="0"/>
      <dgm:spPr/>
    </dgm:pt>
    <dgm:pt modelId="{ED1A0715-0D34-417D-9D93-289502DA3994}" type="pres">
      <dgm:prSet presAssocID="{FE81F9AB-4717-412F-AE0A-48915E374F79}" presName="AccentHold2" presStyleLbl="node1" presStyleIdx="11" presStyleCnt="17" custLinFactY="100000" custLinFactNeighborX="-45188" custLinFactNeighborY="140315"/>
      <dgm:spPr/>
    </dgm:pt>
    <dgm:pt modelId="{CB25823A-C1DF-4D26-AF1A-C842EF566943}" type="pres">
      <dgm:prSet presAssocID="{FE81F9AB-4717-412F-AE0A-48915E374F79}" presName="Accent11" presStyleCnt="0"/>
      <dgm:spPr/>
    </dgm:pt>
    <dgm:pt modelId="{2324B467-CFDC-42C2-9C70-A1B0C70156C7}" type="pres">
      <dgm:prSet presAssocID="{FE81F9AB-4717-412F-AE0A-48915E374F79}" presName="AccentHold3" presStyleLbl="node1" presStyleIdx="12" presStyleCnt="17"/>
      <dgm:spPr/>
    </dgm:pt>
    <dgm:pt modelId="{865F1DFF-B694-410C-8FBB-FE4BA8F5903F}" type="pres">
      <dgm:prSet presAssocID="{C18BC4D0-3F30-4A23-8E3B-B148A36D3827}" presName="Child3" presStyleLbl="node1" presStyleIdx="13" presStyleCnt="17" custScaleX="114204" custScaleY="108116">
        <dgm:presLayoutVars>
          <dgm:chMax val="0"/>
          <dgm:chPref val="0"/>
        </dgm:presLayoutVars>
      </dgm:prSet>
      <dgm:spPr/>
    </dgm:pt>
    <dgm:pt modelId="{EDD0D0D7-ED70-483B-9D3E-B217F1D47FFF}" type="pres">
      <dgm:prSet presAssocID="{C18BC4D0-3F30-4A23-8E3B-B148A36D3827}" presName="Accent12" presStyleCnt="0"/>
      <dgm:spPr/>
    </dgm:pt>
    <dgm:pt modelId="{D10DFF40-351F-4D02-B749-070F6D20D3D1}" type="pres">
      <dgm:prSet presAssocID="{C18BC4D0-3F30-4A23-8E3B-B148A36D3827}" presName="AccentHold1" presStyleLbl="node1" presStyleIdx="14" presStyleCnt="17"/>
      <dgm:spPr>
        <a:gradFill flip="none" rotWithShape="0">
          <a:gsLst>
            <a:gs pos="0">
              <a:schemeClr val="bg2">
                <a:lumMod val="75000"/>
                <a:shade val="30000"/>
                <a:satMod val="115000"/>
              </a:schemeClr>
            </a:gs>
            <a:gs pos="50000">
              <a:schemeClr val="bg2">
                <a:lumMod val="75000"/>
                <a:shade val="67500"/>
                <a:satMod val="115000"/>
              </a:schemeClr>
            </a:gs>
            <a:gs pos="100000">
              <a:schemeClr val="bg2">
                <a:lumMod val="75000"/>
                <a:shade val="100000"/>
                <a:satMod val="115000"/>
              </a:schemeClr>
            </a:gs>
          </a:gsLst>
          <a:lin ang="13500000" scaled="1"/>
          <a:tileRect/>
        </a:gradFill>
      </dgm:spPr>
    </dgm:pt>
    <dgm:pt modelId="{0BFCB368-1DD6-4995-AF01-27E209C2E04A}" type="pres">
      <dgm:prSet presAssocID="{F611C912-407C-42EC-B733-C98BA28D1DEA}" presName="Child4" presStyleLbl="node1" presStyleIdx="15" presStyleCnt="17" custScaleX="135603" custScaleY="127732">
        <dgm:presLayoutVars>
          <dgm:chMax val="0"/>
          <dgm:chPref val="0"/>
        </dgm:presLayoutVars>
      </dgm:prSet>
      <dgm:spPr/>
    </dgm:pt>
    <dgm:pt modelId="{8926AD71-A3C3-4ECD-A1C0-AD88C8A596C5}" type="pres">
      <dgm:prSet presAssocID="{F611C912-407C-42EC-B733-C98BA28D1DEA}" presName="Accent13" presStyleCnt="0"/>
      <dgm:spPr/>
    </dgm:pt>
    <dgm:pt modelId="{19A81B0D-D14B-42EF-847C-5ACBFC5FF5EA}" type="pres">
      <dgm:prSet presAssocID="{F611C912-407C-42EC-B733-C98BA28D1DEA}" presName="AccentHold1" presStyleLbl="node1" presStyleIdx="16" presStyleCnt="17" custLinFactX="43722" custLinFactNeighborX="100000" custLinFactNeighborY="-72892"/>
      <dgm:spPr>
        <a:gradFill flip="none" rotWithShape="0">
          <a:gsLst>
            <a:gs pos="0">
              <a:schemeClr val="tx2">
                <a:lumMod val="60000"/>
                <a:lumOff val="40000"/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  <a:tint val="23500"/>
                <a:satMod val="160000"/>
              </a:schemeClr>
            </a:gs>
          </a:gsLst>
          <a:lin ang="16200000" scaled="1"/>
          <a:tileRect/>
        </a:gradFill>
      </dgm:spPr>
    </dgm:pt>
  </dgm:ptLst>
  <dgm:cxnLst>
    <dgm:cxn modelId="{5314B33B-F334-493F-99B1-DDE85740C212}" srcId="{78A54B31-9C46-4367-B19E-976E48C27FEC}" destId="{F611C912-407C-42EC-B733-C98BA28D1DEA}" srcOrd="3" destOrd="0" parTransId="{67E45ADF-F7C5-4853-9EA6-0217BF10C40B}" sibTransId="{E91FDD00-245F-4E61-B46F-65B1E7882CBA}"/>
    <dgm:cxn modelId="{FFC2EA63-E938-40BA-921A-0ED3F7285431}" srcId="{78A54B31-9C46-4367-B19E-976E48C27FEC}" destId="{4EB908E6-1BB8-4C11-ADA9-E7CE03C05964}" srcOrd="0" destOrd="0" parTransId="{492A9BBD-BF1B-4083-BADF-1523FA40CDE9}" sibTransId="{DE501943-F2AC-4585-95A9-C35FF7A21EDD}"/>
    <dgm:cxn modelId="{A2090D6D-ACEF-4E63-A0AD-9A00ED17CCB4}" srcId="{78A54B31-9C46-4367-B19E-976E48C27FEC}" destId="{FE81F9AB-4717-412F-AE0A-48915E374F79}" srcOrd="1" destOrd="0" parTransId="{2080A359-1861-49C3-AFA6-4DD5F9B4842B}" sibTransId="{2CE896B7-E6F7-4FC2-B493-A42936D31867}"/>
    <dgm:cxn modelId="{85262D6E-A1B1-45AE-B780-44338EF9BE98}" type="presOf" srcId="{78A54B31-9C46-4367-B19E-976E48C27FEC}" destId="{E73682C1-AA0F-4614-9D33-730BBD5CF700}" srcOrd="0" destOrd="0" presId="urn:microsoft.com/office/officeart/2009/3/layout/CircleRelationship"/>
    <dgm:cxn modelId="{5C05C497-E36C-4572-9315-6660BD7AF8FD}" type="presOf" srcId="{F611C912-407C-42EC-B733-C98BA28D1DEA}" destId="{0BFCB368-1DD6-4995-AF01-27E209C2E04A}" srcOrd="0" destOrd="0" presId="urn:microsoft.com/office/officeart/2009/3/layout/CircleRelationship"/>
    <dgm:cxn modelId="{9E36669A-9402-4EE0-AC4A-01D23AFB73BB}" srcId="{3B962B42-24C3-4861-9CD3-B8605C9723F4}" destId="{78A54B31-9C46-4367-B19E-976E48C27FEC}" srcOrd="0" destOrd="0" parTransId="{9CBF134C-E328-423C-9201-825B7BD4C65E}" sibTransId="{3C7AF3B4-486B-4F37-9D6E-84FAB32F4EBC}"/>
    <dgm:cxn modelId="{26D8F79A-3994-4BD2-9DC0-AD2C41263095}" type="presOf" srcId="{C18BC4D0-3F30-4A23-8E3B-B148A36D3827}" destId="{865F1DFF-B694-410C-8FBB-FE4BA8F5903F}" srcOrd="0" destOrd="0" presId="urn:microsoft.com/office/officeart/2009/3/layout/CircleRelationship"/>
    <dgm:cxn modelId="{7AA3A1A6-FD5E-4949-ACE6-C07C5DF4C887}" type="presOf" srcId="{3B962B42-24C3-4861-9CD3-B8605C9723F4}" destId="{62A3C69A-B5F3-4E47-B975-51C203B0665D}" srcOrd="0" destOrd="0" presId="urn:microsoft.com/office/officeart/2009/3/layout/CircleRelationship"/>
    <dgm:cxn modelId="{8C7270BE-8267-4240-BDDE-BF93381CEB5B}" type="presOf" srcId="{FE81F9AB-4717-412F-AE0A-48915E374F79}" destId="{0F6765BA-6078-47C6-B63B-77757439D539}" srcOrd="0" destOrd="0" presId="urn:microsoft.com/office/officeart/2009/3/layout/CircleRelationship"/>
    <dgm:cxn modelId="{C0556AC6-FE7B-48CD-8ACA-A288E422815B}" type="presOf" srcId="{4EB908E6-1BB8-4C11-ADA9-E7CE03C05964}" destId="{06BDDB9C-9A9D-40EA-9115-36EC714829F5}" srcOrd="0" destOrd="0" presId="urn:microsoft.com/office/officeart/2009/3/layout/CircleRelationship"/>
    <dgm:cxn modelId="{7E4CC8DE-6E37-46D4-9B3A-8C66465849E2}" srcId="{78A54B31-9C46-4367-B19E-976E48C27FEC}" destId="{C18BC4D0-3F30-4A23-8E3B-B148A36D3827}" srcOrd="2" destOrd="0" parTransId="{033C45D8-7AD2-4BDC-AE9D-15E575AE5C2D}" sibTransId="{4BCC415B-3B5E-496C-B3C5-EC53771FACB5}"/>
    <dgm:cxn modelId="{22044C80-1406-4DC0-9950-EC5582781FF2}" type="presParOf" srcId="{62A3C69A-B5F3-4E47-B975-51C203B0665D}" destId="{E73682C1-AA0F-4614-9D33-730BBD5CF700}" srcOrd="0" destOrd="0" presId="urn:microsoft.com/office/officeart/2009/3/layout/CircleRelationship"/>
    <dgm:cxn modelId="{55CE5D57-657D-4406-AF7D-F2258315C3FD}" type="presParOf" srcId="{62A3C69A-B5F3-4E47-B975-51C203B0665D}" destId="{A1723314-15CF-4B33-B800-20A61C5F44F1}" srcOrd="1" destOrd="0" presId="urn:microsoft.com/office/officeart/2009/3/layout/CircleRelationship"/>
    <dgm:cxn modelId="{911525EF-D157-4253-8415-3B37FC0516E2}" type="presParOf" srcId="{62A3C69A-B5F3-4E47-B975-51C203B0665D}" destId="{94B23E4A-99B1-43AB-9BB7-8D2683C9F53A}" srcOrd="2" destOrd="0" presId="urn:microsoft.com/office/officeart/2009/3/layout/CircleRelationship"/>
    <dgm:cxn modelId="{E47B27FB-7219-4AE9-8DF5-512B407E829F}" type="presParOf" srcId="{62A3C69A-B5F3-4E47-B975-51C203B0665D}" destId="{D6CEAF8C-6B22-4D44-8281-FBBEEA9F1AF6}" srcOrd="3" destOrd="0" presId="urn:microsoft.com/office/officeart/2009/3/layout/CircleRelationship"/>
    <dgm:cxn modelId="{176EFFAD-9D5F-44E0-841D-C02563E23C64}" type="presParOf" srcId="{62A3C69A-B5F3-4E47-B975-51C203B0665D}" destId="{51CE9533-CC8E-44B4-B638-A91DFF10A7B1}" srcOrd="4" destOrd="0" presId="urn:microsoft.com/office/officeart/2009/3/layout/CircleRelationship"/>
    <dgm:cxn modelId="{E647D82D-2B8C-467C-8666-9BEFB0DC5EA0}" type="presParOf" srcId="{62A3C69A-B5F3-4E47-B975-51C203B0665D}" destId="{621C1922-883C-472F-BE3F-F5CD14198956}" srcOrd="5" destOrd="0" presId="urn:microsoft.com/office/officeart/2009/3/layout/CircleRelationship"/>
    <dgm:cxn modelId="{381E0B71-A4C5-4F09-A734-B14E89C0B21B}" type="presParOf" srcId="{62A3C69A-B5F3-4E47-B975-51C203B0665D}" destId="{615FFD86-1FED-434A-AA05-DDDE8AFBB8D4}" srcOrd="6" destOrd="0" presId="urn:microsoft.com/office/officeart/2009/3/layout/CircleRelationship"/>
    <dgm:cxn modelId="{01CA10B6-D499-4CA2-8A79-B7B08309D615}" type="presParOf" srcId="{62A3C69A-B5F3-4E47-B975-51C203B0665D}" destId="{06BDDB9C-9A9D-40EA-9115-36EC714829F5}" srcOrd="7" destOrd="0" presId="urn:microsoft.com/office/officeart/2009/3/layout/CircleRelationship"/>
    <dgm:cxn modelId="{D7BDDBF2-E6FD-47F0-8D2F-3E9B7D24D39A}" type="presParOf" srcId="{62A3C69A-B5F3-4E47-B975-51C203B0665D}" destId="{1CDEEE73-330F-49F2-8300-F4BB53CA80DE}" srcOrd="8" destOrd="0" presId="urn:microsoft.com/office/officeart/2009/3/layout/CircleRelationship"/>
    <dgm:cxn modelId="{CC370464-D58B-4CAC-B1B6-94B628CA962F}" type="presParOf" srcId="{1CDEEE73-330F-49F2-8300-F4BB53CA80DE}" destId="{55BF2493-83E7-4B2B-841A-A4196CEAC78F}" srcOrd="0" destOrd="0" presId="urn:microsoft.com/office/officeart/2009/3/layout/CircleRelationship"/>
    <dgm:cxn modelId="{2F2D2373-FEFD-4BDF-BF65-D65BF09A7FCA}" type="presParOf" srcId="{62A3C69A-B5F3-4E47-B975-51C203B0665D}" destId="{95F21D0E-FE79-4537-A3BB-C84A62946E4B}" srcOrd="9" destOrd="0" presId="urn:microsoft.com/office/officeart/2009/3/layout/CircleRelationship"/>
    <dgm:cxn modelId="{FC4A1341-8D96-48D5-A47B-E687D9583F21}" type="presParOf" srcId="{95F21D0E-FE79-4537-A3BB-C84A62946E4B}" destId="{480C206B-8290-424C-BC81-71CEFFBCBFC4}" srcOrd="0" destOrd="0" presId="urn:microsoft.com/office/officeart/2009/3/layout/CircleRelationship"/>
    <dgm:cxn modelId="{F8BD80C2-DD28-4491-8638-35BAF7E2D9A9}" type="presParOf" srcId="{62A3C69A-B5F3-4E47-B975-51C203B0665D}" destId="{0F6765BA-6078-47C6-B63B-77757439D539}" srcOrd="10" destOrd="0" presId="urn:microsoft.com/office/officeart/2009/3/layout/CircleRelationship"/>
    <dgm:cxn modelId="{EA0F5E10-3A90-4105-BD90-A6D582BA807D}" type="presParOf" srcId="{62A3C69A-B5F3-4E47-B975-51C203B0665D}" destId="{6E530A2D-B46E-439D-A695-6C01EDCDB0AE}" srcOrd="11" destOrd="0" presId="urn:microsoft.com/office/officeart/2009/3/layout/CircleRelationship"/>
    <dgm:cxn modelId="{737786A3-1BFC-47AB-A7E0-63F65878DC70}" type="presParOf" srcId="{6E530A2D-B46E-439D-A695-6C01EDCDB0AE}" destId="{A90C2DF0-74BF-43D6-8CCD-EED6DAD823D1}" srcOrd="0" destOrd="0" presId="urn:microsoft.com/office/officeart/2009/3/layout/CircleRelationship"/>
    <dgm:cxn modelId="{3A30BE8F-A2F1-4BBB-BBDB-4468F8B13430}" type="presParOf" srcId="{62A3C69A-B5F3-4E47-B975-51C203B0665D}" destId="{DEA74F11-4A7B-4A9D-8049-B5E6C63742F5}" srcOrd="12" destOrd="0" presId="urn:microsoft.com/office/officeart/2009/3/layout/CircleRelationship"/>
    <dgm:cxn modelId="{26B3861E-9386-47A6-BB27-639B860605F2}" type="presParOf" srcId="{DEA74F11-4A7B-4A9D-8049-B5E6C63742F5}" destId="{ED1A0715-0D34-417D-9D93-289502DA3994}" srcOrd="0" destOrd="0" presId="urn:microsoft.com/office/officeart/2009/3/layout/CircleRelationship"/>
    <dgm:cxn modelId="{E4B6D430-4733-415C-B211-6168B65DF7F4}" type="presParOf" srcId="{62A3C69A-B5F3-4E47-B975-51C203B0665D}" destId="{CB25823A-C1DF-4D26-AF1A-C842EF566943}" srcOrd="13" destOrd="0" presId="urn:microsoft.com/office/officeart/2009/3/layout/CircleRelationship"/>
    <dgm:cxn modelId="{43756C3B-CEC9-4DF3-B95E-E840CED907FC}" type="presParOf" srcId="{CB25823A-C1DF-4D26-AF1A-C842EF566943}" destId="{2324B467-CFDC-42C2-9C70-A1B0C70156C7}" srcOrd="0" destOrd="0" presId="urn:microsoft.com/office/officeart/2009/3/layout/CircleRelationship"/>
    <dgm:cxn modelId="{D5A4DA88-A6A5-4262-BAEE-3255DC9EF50D}" type="presParOf" srcId="{62A3C69A-B5F3-4E47-B975-51C203B0665D}" destId="{865F1DFF-B694-410C-8FBB-FE4BA8F5903F}" srcOrd="14" destOrd="0" presId="urn:microsoft.com/office/officeart/2009/3/layout/CircleRelationship"/>
    <dgm:cxn modelId="{E2D1B243-9BFE-434E-961C-4D3F03BDB730}" type="presParOf" srcId="{62A3C69A-B5F3-4E47-B975-51C203B0665D}" destId="{EDD0D0D7-ED70-483B-9D3E-B217F1D47FFF}" srcOrd="15" destOrd="0" presId="urn:microsoft.com/office/officeart/2009/3/layout/CircleRelationship"/>
    <dgm:cxn modelId="{CE642D89-EA7E-4E2F-8FF1-57BDC893003A}" type="presParOf" srcId="{EDD0D0D7-ED70-483B-9D3E-B217F1D47FFF}" destId="{D10DFF40-351F-4D02-B749-070F6D20D3D1}" srcOrd="0" destOrd="0" presId="urn:microsoft.com/office/officeart/2009/3/layout/CircleRelationship"/>
    <dgm:cxn modelId="{7C96D0C6-D76F-49FD-A422-9BFB49FD6381}" type="presParOf" srcId="{62A3C69A-B5F3-4E47-B975-51C203B0665D}" destId="{0BFCB368-1DD6-4995-AF01-27E209C2E04A}" srcOrd="16" destOrd="0" presId="urn:microsoft.com/office/officeart/2009/3/layout/CircleRelationship"/>
    <dgm:cxn modelId="{555C80F9-3277-47E3-A1B7-DF87DCD3AE32}" type="presParOf" srcId="{62A3C69A-B5F3-4E47-B975-51C203B0665D}" destId="{8926AD71-A3C3-4ECD-A1C0-AD88C8A596C5}" srcOrd="17" destOrd="0" presId="urn:microsoft.com/office/officeart/2009/3/layout/CircleRelationship"/>
    <dgm:cxn modelId="{E23A12D7-3309-4023-96FF-6380B290C5DD}" type="presParOf" srcId="{8926AD71-A3C3-4ECD-A1C0-AD88C8A596C5}" destId="{19A81B0D-D14B-42EF-847C-5ACBFC5FF5EA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0C6B7-6FD0-4DE0-AA37-CFFFE0B0F8B5}">
      <dsp:nvSpPr>
        <dsp:cNvPr id="0" name=""/>
        <dsp:cNvSpPr/>
      </dsp:nvSpPr>
      <dsp:spPr>
        <a:xfrm>
          <a:off x="3930015" y="2300082"/>
          <a:ext cx="1620562" cy="1428234"/>
        </a:xfrm>
        <a:prstGeom prst="ellipse">
          <a:avLst/>
        </a:prstGeom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600" b="1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167341" y="2509242"/>
        <a:ext cx="1145910" cy="1009914"/>
      </dsp:txXfrm>
    </dsp:sp>
    <dsp:sp modelId="{3DD0735A-6157-4061-9CC5-44CDB190433A}">
      <dsp:nvSpPr>
        <dsp:cNvPr id="0" name=""/>
        <dsp:cNvSpPr/>
      </dsp:nvSpPr>
      <dsp:spPr>
        <a:xfrm rot="10661004">
          <a:off x="1722505" y="2943593"/>
          <a:ext cx="2087802" cy="470786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F0287E-8123-4CEF-8F19-12BA907BC507}">
      <dsp:nvSpPr>
        <dsp:cNvPr id="0" name=""/>
        <dsp:cNvSpPr/>
      </dsp:nvSpPr>
      <dsp:spPr>
        <a:xfrm>
          <a:off x="506139" y="2708102"/>
          <a:ext cx="2434436" cy="856291"/>
        </a:xfrm>
        <a:prstGeom prst="roundRect">
          <a:avLst>
            <a:gd name="adj" fmla="val 10000"/>
          </a:avLst>
        </a:prstGeom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solidFill>
                <a:schemeClr val="bg1"/>
              </a:solidFill>
              <a:latin typeface="Century Gothic" panose="020B0502020202020204" pitchFamily="34" charset="0"/>
            </a:rPr>
            <a:t>Humanism And Pragmatism</a:t>
          </a:r>
        </a:p>
      </dsp:txBody>
      <dsp:txXfrm>
        <a:off x="531219" y="2733182"/>
        <a:ext cx="2384276" cy="806131"/>
      </dsp:txXfrm>
    </dsp:sp>
    <dsp:sp modelId="{D9FAC031-E419-40D3-A652-E8A75194BAC5}">
      <dsp:nvSpPr>
        <dsp:cNvPr id="0" name=""/>
        <dsp:cNvSpPr/>
      </dsp:nvSpPr>
      <dsp:spPr>
        <a:xfrm rot="12541284">
          <a:off x="2288098" y="1970048"/>
          <a:ext cx="1787725" cy="470786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02DC9C-9073-4F01-ADB5-5B49343F3FEE}">
      <dsp:nvSpPr>
        <dsp:cNvPr id="0" name=""/>
        <dsp:cNvSpPr/>
      </dsp:nvSpPr>
      <dsp:spPr>
        <a:xfrm>
          <a:off x="1044114" y="1287848"/>
          <a:ext cx="2712436" cy="856291"/>
        </a:xfrm>
        <a:prstGeom prst="roundRect">
          <a:avLst>
            <a:gd name="adj" fmla="val 10000"/>
          </a:avLst>
        </a:prstGeom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solidFill>
                <a:schemeClr val="bg1"/>
              </a:solidFill>
              <a:latin typeface="Century Gothic" panose="020B0502020202020204" pitchFamily="34" charset="0"/>
            </a:rPr>
            <a:t>Focus On The Citizen</a:t>
          </a:r>
        </a:p>
      </dsp:txBody>
      <dsp:txXfrm>
        <a:off x="1069194" y="1312928"/>
        <a:ext cx="2662276" cy="806131"/>
      </dsp:txXfrm>
    </dsp:sp>
    <dsp:sp modelId="{645D9246-CF5B-4E27-8E44-15BE32C22BE6}">
      <dsp:nvSpPr>
        <dsp:cNvPr id="0" name=""/>
        <dsp:cNvSpPr/>
      </dsp:nvSpPr>
      <dsp:spPr>
        <a:xfrm rot="16146259">
          <a:off x="3950239" y="1266019"/>
          <a:ext cx="1531069" cy="470786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3877D3-D871-4211-ABCA-EFB507D69E41}">
      <dsp:nvSpPr>
        <dsp:cNvPr id="0" name=""/>
        <dsp:cNvSpPr/>
      </dsp:nvSpPr>
      <dsp:spPr>
        <a:xfrm>
          <a:off x="3384380" y="252024"/>
          <a:ext cx="2638852" cy="856291"/>
        </a:xfrm>
        <a:prstGeom prst="roundRect">
          <a:avLst>
            <a:gd name="adj" fmla="val 10000"/>
          </a:avLst>
        </a:prstGeom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solidFill>
                <a:schemeClr val="bg1"/>
              </a:solidFill>
              <a:latin typeface="Century Gothic" panose="020B0502020202020204" pitchFamily="34" charset="0"/>
            </a:rPr>
            <a:t>Integrated Approach</a:t>
          </a:r>
        </a:p>
      </dsp:txBody>
      <dsp:txXfrm>
        <a:off x="3409460" y="277104"/>
        <a:ext cx="2588692" cy="806131"/>
      </dsp:txXfrm>
    </dsp:sp>
    <dsp:sp modelId="{B6332F33-8EE7-4737-B3EC-B77CD39A8DA9}">
      <dsp:nvSpPr>
        <dsp:cNvPr id="0" name=""/>
        <dsp:cNvSpPr/>
      </dsp:nvSpPr>
      <dsp:spPr>
        <a:xfrm rot="19825366">
          <a:off x="5396168" y="1967109"/>
          <a:ext cx="1745236" cy="470786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1FDD12-50C2-41A6-A39B-21DD11E704B4}">
      <dsp:nvSpPr>
        <dsp:cNvPr id="0" name=""/>
        <dsp:cNvSpPr/>
      </dsp:nvSpPr>
      <dsp:spPr>
        <a:xfrm>
          <a:off x="5844404" y="1287832"/>
          <a:ext cx="2366580" cy="856291"/>
        </a:xfrm>
        <a:prstGeom prst="roundRect">
          <a:avLst>
            <a:gd name="adj" fmla="val 10000"/>
          </a:avLst>
        </a:prstGeom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solidFill>
                <a:schemeClr val="bg1"/>
              </a:solidFill>
              <a:latin typeface="Century Gothic" panose="020B0502020202020204" pitchFamily="34" charset="0"/>
            </a:rPr>
            <a:t>Territoriality</a:t>
          </a:r>
        </a:p>
      </dsp:txBody>
      <dsp:txXfrm>
        <a:off x="5869484" y="1312912"/>
        <a:ext cx="2316420" cy="806131"/>
      </dsp:txXfrm>
    </dsp:sp>
    <dsp:sp modelId="{12A069F3-5DBF-49CD-976C-1147F884649F}">
      <dsp:nvSpPr>
        <dsp:cNvPr id="0" name=""/>
        <dsp:cNvSpPr/>
      </dsp:nvSpPr>
      <dsp:spPr>
        <a:xfrm rot="142279">
          <a:off x="5666386" y="2907970"/>
          <a:ext cx="2021738" cy="470786"/>
        </a:xfrm>
        <a:prstGeom prst="lef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B7E3BB-BF2D-48F1-A8BA-BEB4D61469D9}">
      <dsp:nvSpPr>
        <dsp:cNvPr id="0" name=""/>
        <dsp:cNvSpPr/>
      </dsp:nvSpPr>
      <dsp:spPr>
        <a:xfrm>
          <a:off x="6515518" y="2708090"/>
          <a:ext cx="2343480" cy="856291"/>
        </a:xfrm>
        <a:prstGeom prst="roundRect">
          <a:avLst>
            <a:gd name="adj" fmla="val 10000"/>
          </a:avLst>
        </a:prstGeom>
        <a:gradFill rotWithShape="0">
          <a:gsLst>
            <a:gs pos="100000">
              <a:srgbClr val="C85E0C"/>
            </a:gs>
            <a:gs pos="0">
              <a:srgbClr val="BE4D0E"/>
            </a:gs>
            <a:gs pos="62000">
              <a:srgbClr val="DC7F08"/>
            </a:gs>
            <a:gs pos="39000">
              <a:srgbClr val="DB8008"/>
            </a:gs>
          </a:gsLst>
          <a:lin ang="16200000" scaled="1"/>
        </a:gradFill>
        <a:ln w="25400" cap="flat" cmpd="sng" algn="ctr">
          <a:noFill/>
          <a:prstDash val="solid"/>
        </a:ln>
        <a:effectLst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solidFill>
                <a:schemeClr val="bg1"/>
              </a:solidFill>
              <a:latin typeface="Century Gothic" panose="020B0502020202020204" pitchFamily="34" charset="0"/>
            </a:rPr>
            <a:t>Quality And Intervention</a:t>
          </a:r>
          <a:endParaRPr lang="en-GB" sz="1600" b="1" kern="1200" noProof="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>
        <a:off x="6540598" y="2733170"/>
        <a:ext cx="2293320" cy="8061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163C1D-12DB-4758-B3B6-317EFD6418DE}">
      <dsp:nvSpPr>
        <dsp:cNvPr id="0" name=""/>
        <dsp:cNvSpPr/>
      </dsp:nvSpPr>
      <dsp:spPr>
        <a:xfrm>
          <a:off x="1583624" y="668170"/>
          <a:ext cx="5240400" cy="5240400"/>
        </a:xfrm>
        <a:prstGeom prst="blockArc">
          <a:avLst>
            <a:gd name="adj1" fmla="val 13466491"/>
            <a:gd name="adj2" fmla="val 16176415"/>
            <a:gd name="adj3" fmla="val 3428"/>
          </a:avLst>
        </a:prstGeom>
        <a:solidFill>
          <a:srgbClr val="FFC000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75FFF7-2C58-4A9F-8BA3-45DE77F42FDA}">
      <dsp:nvSpPr>
        <dsp:cNvPr id="0" name=""/>
        <dsp:cNvSpPr/>
      </dsp:nvSpPr>
      <dsp:spPr>
        <a:xfrm>
          <a:off x="1565967" y="686001"/>
          <a:ext cx="5240400" cy="5240400"/>
        </a:xfrm>
        <a:prstGeom prst="blockArc">
          <a:avLst>
            <a:gd name="adj1" fmla="val 10799997"/>
            <a:gd name="adj2" fmla="val 13499990"/>
            <a:gd name="adj3" fmla="val 3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C5B7A7-F30D-4713-8256-D5EE5F83346B}">
      <dsp:nvSpPr>
        <dsp:cNvPr id="0" name=""/>
        <dsp:cNvSpPr/>
      </dsp:nvSpPr>
      <dsp:spPr>
        <a:xfrm>
          <a:off x="1565905" y="668179"/>
          <a:ext cx="5240400" cy="5240400"/>
        </a:xfrm>
        <a:prstGeom prst="blockArc">
          <a:avLst>
            <a:gd name="adj1" fmla="val 8099902"/>
            <a:gd name="adj2" fmla="val 10776206"/>
            <a:gd name="adj3" fmla="val 3428"/>
          </a:avLst>
        </a:prstGeom>
        <a:solidFill>
          <a:srgbClr val="FF095B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A7FB1D-EC10-4B53-AB80-4D539941F630}">
      <dsp:nvSpPr>
        <dsp:cNvPr id="0" name=""/>
        <dsp:cNvSpPr/>
      </dsp:nvSpPr>
      <dsp:spPr>
        <a:xfrm>
          <a:off x="1565957" y="668231"/>
          <a:ext cx="5240400" cy="5240400"/>
        </a:xfrm>
        <a:prstGeom prst="blockArc">
          <a:avLst>
            <a:gd name="adj1" fmla="val 5400000"/>
            <a:gd name="adj2" fmla="val 8100000"/>
            <a:gd name="adj3" fmla="val 3428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A0701BF-FD82-4037-A24F-A051CE13DFC9}">
      <dsp:nvSpPr>
        <dsp:cNvPr id="0" name=""/>
        <dsp:cNvSpPr/>
      </dsp:nvSpPr>
      <dsp:spPr>
        <a:xfrm>
          <a:off x="1565957" y="668231"/>
          <a:ext cx="5240400" cy="5240400"/>
        </a:xfrm>
        <a:prstGeom prst="blockArc">
          <a:avLst>
            <a:gd name="adj1" fmla="val 2700000"/>
            <a:gd name="adj2" fmla="val 5400000"/>
            <a:gd name="adj3" fmla="val 3428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F33F6F-18DF-4DD9-B100-C76C90FB7BF5}">
      <dsp:nvSpPr>
        <dsp:cNvPr id="0" name=""/>
        <dsp:cNvSpPr/>
      </dsp:nvSpPr>
      <dsp:spPr>
        <a:xfrm>
          <a:off x="1565957" y="668231"/>
          <a:ext cx="5240400" cy="5240400"/>
        </a:xfrm>
        <a:prstGeom prst="blockArc">
          <a:avLst>
            <a:gd name="adj1" fmla="val 0"/>
            <a:gd name="adj2" fmla="val 2700000"/>
            <a:gd name="adj3" fmla="val 3428"/>
          </a:avLst>
        </a:prstGeom>
        <a:solidFill>
          <a:schemeClr val="bg1">
            <a:lumMod val="6500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A515E0C-FEDC-484C-9240-193C38B4948D}">
      <dsp:nvSpPr>
        <dsp:cNvPr id="0" name=""/>
        <dsp:cNvSpPr/>
      </dsp:nvSpPr>
      <dsp:spPr>
        <a:xfrm>
          <a:off x="1567394" y="582206"/>
          <a:ext cx="5240400" cy="5240400"/>
        </a:xfrm>
        <a:prstGeom prst="blockArc">
          <a:avLst>
            <a:gd name="adj1" fmla="val 19075485"/>
            <a:gd name="adj2" fmla="val 114856"/>
            <a:gd name="adj3" fmla="val 3428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A3CC36-B84D-41B0-8BB7-3F17055DDC9A}">
      <dsp:nvSpPr>
        <dsp:cNvPr id="0" name=""/>
        <dsp:cNvSpPr/>
      </dsp:nvSpPr>
      <dsp:spPr>
        <a:xfrm>
          <a:off x="1647446" y="666941"/>
          <a:ext cx="5240400" cy="5240400"/>
        </a:xfrm>
        <a:prstGeom prst="blockArc">
          <a:avLst>
            <a:gd name="adj1" fmla="val 16091202"/>
            <a:gd name="adj2" fmla="val 18919864"/>
            <a:gd name="adj3" fmla="val 342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z="-60000"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03A27E3-105B-49B1-964E-2740C5741BC8}">
      <dsp:nvSpPr>
        <dsp:cNvPr id="0" name=""/>
        <dsp:cNvSpPr/>
      </dsp:nvSpPr>
      <dsp:spPr>
        <a:xfrm>
          <a:off x="2865845" y="1968119"/>
          <a:ext cx="2640624" cy="2640624"/>
        </a:xfrm>
        <a:prstGeom prst="ellipse">
          <a:avLst/>
        </a:prstGeom>
        <a:solidFill>
          <a:srgbClr val="005EA4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Intervention Context</a:t>
          </a:r>
        </a:p>
      </dsp:txBody>
      <dsp:txXfrm>
        <a:off x="3252555" y="2354829"/>
        <a:ext cx="1867204" cy="1867204"/>
      </dsp:txXfrm>
    </dsp:sp>
    <dsp:sp modelId="{C660587F-3CA9-41DC-BD93-6338CEB02DEF}">
      <dsp:nvSpPr>
        <dsp:cNvPr id="0" name=""/>
        <dsp:cNvSpPr/>
      </dsp:nvSpPr>
      <dsp:spPr>
        <a:xfrm>
          <a:off x="3196224" y="-288688"/>
          <a:ext cx="1979866" cy="2003672"/>
        </a:xfrm>
        <a:prstGeom prst="ellipse">
          <a:avLst/>
        </a:prstGeom>
        <a:solidFill>
          <a:srgbClr val="C00000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Community</a:t>
          </a:r>
          <a:endParaRPr lang="en-GB" sz="2000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3486169" y="4743"/>
        <a:ext cx="1399976" cy="1416810"/>
      </dsp:txXfrm>
    </dsp:sp>
    <dsp:sp modelId="{A715D0FE-7D7C-49FF-85FD-92EA4D464C08}">
      <dsp:nvSpPr>
        <dsp:cNvPr id="0" name=""/>
        <dsp:cNvSpPr/>
      </dsp:nvSpPr>
      <dsp:spPr>
        <a:xfrm>
          <a:off x="4997470" y="520553"/>
          <a:ext cx="2203337" cy="1912280"/>
        </a:xfrm>
        <a:prstGeom prst="ellipse">
          <a:avLst/>
        </a:prstGeom>
        <a:solidFill>
          <a:srgbClr val="66FF33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Family</a:t>
          </a:r>
        </a:p>
      </dsp:txBody>
      <dsp:txXfrm>
        <a:off x="5320141" y="800600"/>
        <a:ext cx="1557995" cy="1352186"/>
      </dsp:txXfrm>
    </dsp:sp>
    <dsp:sp modelId="{60F17B74-E082-4F2A-82C3-394126783E23}">
      <dsp:nvSpPr>
        <dsp:cNvPr id="0" name=""/>
        <dsp:cNvSpPr/>
      </dsp:nvSpPr>
      <dsp:spPr>
        <a:xfrm>
          <a:off x="5853367" y="2461101"/>
          <a:ext cx="1816147" cy="1654661"/>
        </a:xfrm>
        <a:prstGeom prst="ellipse">
          <a:avLst/>
        </a:prstGeom>
        <a:solidFill>
          <a:schemeClr val="bg1">
            <a:lumMod val="6500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School</a:t>
          </a:r>
          <a:endParaRPr lang="en-GB" sz="3200" b="1" kern="1200" noProof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entury Gothic" panose="020B0502020202020204" pitchFamily="34" charset="0"/>
          </a:endParaRPr>
        </a:p>
      </dsp:txBody>
      <dsp:txXfrm>
        <a:off x="6119336" y="2703420"/>
        <a:ext cx="1284209" cy="1170023"/>
      </dsp:txXfrm>
    </dsp:sp>
    <dsp:sp modelId="{F0492D09-B916-4EAE-9783-0AA71BDA2D4A}">
      <dsp:nvSpPr>
        <dsp:cNvPr id="0" name=""/>
        <dsp:cNvSpPr/>
      </dsp:nvSpPr>
      <dsp:spPr>
        <a:xfrm>
          <a:off x="4981235" y="4107689"/>
          <a:ext cx="2051845" cy="200348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Recreation</a:t>
          </a:r>
        </a:p>
      </dsp:txBody>
      <dsp:txXfrm>
        <a:off x="5281721" y="4401093"/>
        <a:ext cx="1450873" cy="1416677"/>
      </dsp:txXfrm>
    </dsp:sp>
    <dsp:sp modelId="{47534773-B2D7-4C96-BDF5-B7D850C95280}">
      <dsp:nvSpPr>
        <dsp:cNvPr id="0" name=""/>
        <dsp:cNvSpPr/>
      </dsp:nvSpPr>
      <dsp:spPr>
        <a:xfrm>
          <a:off x="3278083" y="5036385"/>
          <a:ext cx="1816147" cy="1654661"/>
        </a:xfrm>
        <a:prstGeom prst="ellipse">
          <a:avLst/>
        </a:prstGeom>
        <a:solidFill>
          <a:srgbClr val="F79646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Labour</a:t>
          </a:r>
        </a:p>
      </dsp:txBody>
      <dsp:txXfrm>
        <a:off x="3544052" y="5278704"/>
        <a:ext cx="1284209" cy="1170023"/>
      </dsp:txXfrm>
    </dsp:sp>
    <dsp:sp modelId="{FE70650D-4915-4DB4-9D87-75460A0072B0}">
      <dsp:nvSpPr>
        <dsp:cNvPr id="0" name=""/>
        <dsp:cNvSpPr/>
      </dsp:nvSpPr>
      <dsp:spPr>
        <a:xfrm>
          <a:off x="1236101" y="4043447"/>
          <a:ext cx="2258110" cy="2131970"/>
        </a:xfrm>
        <a:prstGeom prst="ellipse">
          <a:avLst/>
        </a:prstGeom>
        <a:solidFill>
          <a:srgbClr val="FF095B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Driving</a:t>
          </a:r>
        </a:p>
      </dsp:txBody>
      <dsp:txXfrm>
        <a:off x="1566794" y="4355667"/>
        <a:ext cx="1596724" cy="1507530"/>
      </dsp:txXfrm>
    </dsp:sp>
    <dsp:sp modelId="{729D164B-EE89-477E-A3A2-2308990F86CB}">
      <dsp:nvSpPr>
        <dsp:cNvPr id="0" name=""/>
        <dsp:cNvSpPr/>
      </dsp:nvSpPr>
      <dsp:spPr>
        <a:xfrm>
          <a:off x="702809" y="2478873"/>
          <a:ext cx="1816147" cy="165466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Prison</a:t>
          </a:r>
        </a:p>
      </dsp:txBody>
      <dsp:txXfrm>
        <a:off x="968778" y="2721192"/>
        <a:ext cx="1284209" cy="1170023"/>
      </dsp:txXfrm>
    </dsp:sp>
    <dsp:sp modelId="{FD96237D-9190-47CA-B3DA-49FE94BC2B86}">
      <dsp:nvSpPr>
        <dsp:cNvPr id="0" name=""/>
        <dsp:cNvSpPr/>
      </dsp:nvSpPr>
      <dsp:spPr>
        <a:xfrm>
          <a:off x="1457087" y="657876"/>
          <a:ext cx="1816147" cy="1654661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184150" dist="241300" dir="11520000" sx="110000" sy="110000" algn="ctr" rotWithShape="0">
            <a:srgbClr val="000000">
              <a:alpha val="18000"/>
            </a:srgbClr>
          </a:outerShdw>
        </a:effectLst>
        <a:scene3d>
          <a:camera prst="obliqueBottomRight" zoom="82000"/>
          <a:lightRig rig="flood" dir="t">
            <a:rot lat="0" lon="0" rev="13800000"/>
          </a:lightRig>
        </a:scene3d>
        <a:sp3d extrusionH="107950" prstMaterial="plastic">
          <a:bevelT w="82550" h="63500" prst="divot"/>
          <a:bevelB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rPr>
            <a:t>Sport</a:t>
          </a:r>
        </a:p>
      </dsp:txBody>
      <dsp:txXfrm>
        <a:off x="1723056" y="900195"/>
        <a:ext cx="1284209" cy="11700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C46028-F931-4F4E-9103-398097CC0C5E}">
      <dsp:nvSpPr>
        <dsp:cNvPr id="0" name=""/>
        <dsp:cNvSpPr/>
      </dsp:nvSpPr>
      <dsp:spPr>
        <a:xfrm>
          <a:off x="343686" y="1036559"/>
          <a:ext cx="2414940" cy="1991821"/>
        </a:xfrm>
        <a:prstGeom prst="roundRect">
          <a:avLst>
            <a:gd name="adj" fmla="val 10000"/>
          </a:avLst>
        </a:prstGeom>
        <a:solidFill>
          <a:schemeClr val="tx1">
            <a:lumMod val="65000"/>
            <a:lumOff val="35000"/>
            <a:alpha val="90000"/>
          </a:schemeClr>
        </a:solidFill>
        <a:ln w="9525" cap="flat" cmpd="sng" algn="ctr">
          <a:solidFill>
            <a:srgbClr val="FF66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400" kern="1200" dirty="0">
            <a:solidFill>
              <a:schemeClr val="bg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2400" b="1" kern="1200" dirty="0">
              <a:solidFill>
                <a:schemeClr val="bg1"/>
              </a:solidFill>
              <a:latin typeface="Century Gothic" panose="020B0502020202020204" pitchFamily="34" charset="0"/>
            </a:rPr>
            <a:t> </a:t>
          </a:r>
          <a:r>
            <a:rPr lang="pt-PT" sz="2400" b="1" kern="1200" dirty="0" err="1">
              <a:solidFill>
                <a:schemeClr val="bg1"/>
              </a:solidFill>
              <a:latin typeface="Century Gothic" panose="020B0502020202020204" pitchFamily="34" charset="0"/>
            </a:rPr>
            <a:t>Treatment</a:t>
          </a:r>
          <a:endParaRPr lang="pt-PT" sz="24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>
        <a:off x="389523" y="1082396"/>
        <a:ext cx="2323266" cy="1473328"/>
      </dsp:txXfrm>
    </dsp:sp>
    <dsp:sp modelId="{22556E41-BAAB-4366-9B61-8DB231AF5D04}">
      <dsp:nvSpPr>
        <dsp:cNvPr id="0" name=""/>
        <dsp:cNvSpPr/>
      </dsp:nvSpPr>
      <dsp:spPr>
        <a:xfrm>
          <a:off x="1674998" y="1418209"/>
          <a:ext cx="2800236" cy="2800236"/>
        </a:xfrm>
        <a:prstGeom prst="leftCircularArrow">
          <a:avLst>
            <a:gd name="adj1" fmla="val 3640"/>
            <a:gd name="adj2" fmla="val 453179"/>
            <a:gd name="adj3" fmla="val 2228690"/>
            <a:gd name="adj4" fmla="val 9024489"/>
            <a:gd name="adj5" fmla="val 4247"/>
          </a:avLst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BC0CAB36-9B02-4557-A7F6-D13705E346AA}">
      <dsp:nvSpPr>
        <dsp:cNvPr id="0" name=""/>
        <dsp:cNvSpPr/>
      </dsp:nvSpPr>
      <dsp:spPr>
        <a:xfrm>
          <a:off x="880339" y="2601562"/>
          <a:ext cx="2146614" cy="853637"/>
        </a:xfrm>
        <a:prstGeom prst="roundRect">
          <a:avLst>
            <a:gd name="adj" fmla="val 10000"/>
          </a:avLst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>
              <a:latin typeface="Century Gothic" panose="020B0502020202020204" pitchFamily="34" charset="0"/>
            </a:rPr>
            <a:t>Social </a:t>
          </a:r>
          <a:r>
            <a:rPr lang="pt-PT" sz="2400" b="1" kern="1200" dirty="0" err="1">
              <a:latin typeface="Century Gothic" panose="020B0502020202020204" pitchFamily="34" charset="0"/>
            </a:rPr>
            <a:t>Reintegration</a:t>
          </a:r>
          <a:endParaRPr lang="pt-PT" sz="2400" b="1" kern="1200" dirty="0">
            <a:latin typeface="Century Gothic" panose="020B0502020202020204" pitchFamily="34" charset="0"/>
          </a:endParaRPr>
        </a:p>
      </dsp:txBody>
      <dsp:txXfrm>
        <a:off x="905341" y="2626564"/>
        <a:ext cx="2096610" cy="803633"/>
      </dsp:txXfrm>
    </dsp:sp>
    <dsp:sp modelId="{2791C859-6116-4C5F-9733-51D489CF20E9}">
      <dsp:nvSpPr>
        <dsp:cNvPr id="0" name=""/>
        <dsp:cNvSpPr/>
      </dsp:nvSpPr>
      <dsp:spPr>
        <a:xfrm>
          <a:off x="3512352" y="1036559"/>
          <a:ext cx="2414940" cy="1991821"/>
        </a:xfrm>
        <a:prstGeom prst="roundRect">
          <a:avLst>
            <a:gd name="adj" fmla="val 10000"/>
          </a:avLst>
        </a:prstGeom>
        <a:solidFill>
          <a:schemeClr val="tx1">
            <a:lumMod val="65000"/>
            <a:lumOff val="35000"/>
          </a:schemeClr>
        </a:solidFill>
        <a:ln w="9525" cap="flat" cmpd="sng" algn="ctr">
          <a:solidFill>
            <a:srgbClr val="FF095B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400" kern="1200" dirty="0">
            <a:solidFill>
              <a:schemeClr val="bg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2400" b="1" kern="1200" dirty="0">
              <a:solidFill>
                <a:schemeClr val="bg1"/>
              </a:solidFill>
              <a:latin typeface="Century Gothic" panose="020B0502020202020204" pitchFamily="34" charset="0"/>
            </a:rPr>
            <a:t>Social </a:t>
          </a:r>
          <a:r>
            <a:rPr lang="pt-PT" sz="2400" b="1" kern="1200" dirty="0" err="1">
              <a:solidFill>
                <a:schemeClr val="bg1"/>
              </a:solidFill>
              <a:latin typeface="Century Gothic" panose="020B0502020202020204" pitchFamily="34" charset="0"/>
            </a:rPr>
            <a:t>Reintegration</a:t>
          </a:r>
          <a:endParaRPr lang="pt-PT" sz="24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>
        <a:off x="3558189" y="1509215"/>
        <a:ext cx="2323266" cy="1473328"/>
      </dsp:txXfrm>
    </dsp:sp>
    <dsp:sp modelId="{4D9F3CC5-DA7A-4BFF-9D8C-3A4923D70058}">
      <dsp:nvSpPr>
        <dsp:cNvPr id="0" name=""/>
        <dsp:cNvSpPr/>
      </dsp:nvSpPr>
      <dsp:spPr>
        <a:xfrm>
          <a:off x="4823539" y="-231602"/>
          <a:ext cx="3108811" cy="3108811"/>
        </a:xfrm>
        <a:prstGeom prst="circularArrow">
          <a:avLst>
            <a:gd name="adj1" fmla="val 3279"/>
            <a:gd name="adj2" fmla="val 404698"/>
            <a:gd name="adj3" fmla="val 19419792"/>
            <a:gd name="adj4" fmla="val 12575511"/>
            <a:gd name="adj5" fmla="val 3825"/>
          </a:avLst>
        </a:prstGeom>
        <a:solidFill>
          <a:srgbClr val="EE004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023140D-2F29-45C9-8828-06E5F3190CF6}">
      <dsp:nvSpPr>
        <dsp:cNvPr id="0" name=""/>
        <dsp:cNvSpPr/>
      </dsp:nvSpPr>
      <dsp:spPr>
        <a:xfrm>
          <a:off x="4049005" y="609741"/>
          <a:ext cx="2146614" cy="853637"/>
        </a:xfrm>
        <a:prstGeom prst="roundRect">
          <a:avLst>
            <a:gd name="adj" fmla="val 10000"/>
          </a:avLst>
        </a:prstGeom>
        <a:solidFill>
          <a:srgbClr val="EE004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 err="1"/>
            <a:t>Treatment</a:t>
          </a:r>
          <a:endParaRPr lang="pt-PT" sz="2400" b="1" kern="1200" dirty="0"/>
        </a:p>
      </dsp:txBody>
      <dsp:txXfrm>
        <a:off x="4074007" y="634743"/>
        <a:ext cx="2096610" cy="803633"/>
      </dsp:txXfrm>
    </dsp:sp>
    <dsp:sp modelId="{6A322552-0752-4EEB-950F-65C7B19E28F0}">
      <dsp:nvSpPr>
        <dsp:cNvPr id="0" name=""/>
        <dsp:cNvSpPr/>
      </dsp:nvSpPr>
      <dsp:spPr>
        <a:xfrm>
          <a:off x="6681018" y="1036559"/>
          <a:ext cx="2414940" cy="1991821"/>
        </a:xfrm>
        <a:prstGeom prst="roundRect">
          <a:avLst>
            <a:gd name="adj" fmla="val 10000"/>
          </a:avLst>
        </a:prstGeom>
        <a:solidFill>
          <a:schemeClr val="tx1">
            <a:lumMod val="65000"/>
            <a:lumOff val="35000"/>
            <a:alpha val="90000"/>
          </a:schemeClr>
        </a:solidFill>
        <a:ln w="9525" cap="flat" cmpd="sng" algn="ctr">
          <a:solidFill>
            <a:srgbClr val="EAB200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pt-PT" sz="2400" kern="1200" dirty="0">
            <a:solidFill>
              <a:schemeClr val="bg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PT" sz="2400" b="1" kern="1200" dirty="0">
              <a:solidFill>
                <a:schemeClr val="bg1"/>
              </a:solidFill>
              <a:latin typeface="Century Gothic" panose="020B0502020202020204" pitchFamily="34" charset="0"/>
            </a:rPr>
            <a:t> </a:t>
          </a:r>
          <a:r>
            <a:rPr lang="pt-PT" sz="2400" b="1" kern="1200" dirty="0" err="1">
              <a:solidFill>
                <a:schemeClr val="bg1"/>
              </a:solidFill>
              <a:latin typeface="Century Gothic" panose="020B0502020202020204" pitchFamily="34" charset="0"/>
            </a:rPr>
            <a:t>Treatment</a:t>
          </a:r>
          <a:endParaRPr lang="pt-PT" sz="2400" b="1" kern="1200" dirty="0">
            <a:solidFill>
              <a:schemeClr val="bg1"/>
            </a:solidFill>
            <a:latin typeface="Century Gothic" panose="020B0502020202020204" pitchFamily="34" charset="0"/>
          </a:endParaRPr>
        </a:p>
      </dsp:txBody>
      <dsp:txXfrm>
        <a:off x="6726855" y="1082396"/>
        <a:ext cx="2323266" cy="1473328"/>
      </dsp:txXfrm>
    </dsp:sp>
    <dsp:sp modelId="{14E66CB3-6B8D-4941-92F4-C614EBD6BCD8}">
      <dsp:nvSpPr>
        <dsp:cNvPr id="0" name=""/>
        <dsp:cNvSpPr/>
      </dsp:nvSpPr>
      <dsp:spPr>
        <a:xfrm>
          <a:off x="7217671" y="2601562"/>
          <a:ext cx="2146614" cy="853637"/>
        </a:xfrm>
        <a:prstGeom prst="roundRect">
          <a:avLst>
            <a:gd name="adj" fmla="val 10000"/>
          </a:avLst>
        </a:prstGeom>
        <a:solidFill>
          <a:srgbClr val="EAB2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 dirty="0">
              <a:latin typeface="Century Gothic" panose="020B0502020202020204" pitchFamily="34" charset="0"/>
            </a:rPr>
            <a:t>Social </a:t>
          </a:r>
          <a:r>
            <a:rPr lang="pt-PT" sz="2400" b="1" kern="1200" dirty="0" err="1">
              <a:latin typeface="Century Gothic" panose="020B0502020202020204" pitchFamily="34" charset="0"/>
            </a:rPr>
            <a:t>Reintegration</a:t>
          </a:r>
          <a:endParaRPr lang="pt-PT" sz="2400" b="1" kern="1200" dirty="0">
            <a:latin typeface="Century Gothic" panose="020B0502020202020204" pitchFamily="34" charset="0"/>
          </a:endParaRPr>
        </a:p>
      </dsp:txBody>
      <dsp:txXfrm>
        <a:off x="7242673" y="2626564"/>
        <a:ext cx="2096610" cy="8036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3682C1-AA0F-4614-9D33-730BBD5CF700}">
      <dsp:nvSpPr>
        <dsp:cNvPr id="0" name=""/>
        <dsp:cNvSpPr/>
      </dsp:nvSpPr>
      <dsp:spPr>
        <a:xfrm>
          <a:off x="1652075" y="222874"/>
          <a:ext cx="3631462" cy="3631659"/>
        </a:xfrm>
        <a:prstGeom prst="ellipse">
          <a:avLst/>
        </a:prstGeom>
        <a:gradFill rotWithShape="0">
          <a:gsLst>
            <a:gs pos="100000">
              <a:srgbClr val="00537F">
                <a:lumMod val="100000"/>
              </a:srgbClr>
            </a:gs>
            <a:gs pos="49000">
              <a:srgbClr val="A01A07"/>
            </a:gs>
            <a:gs pos="0">
              <a:srgbClr val="FECA34"/>
            </a:gs>
          </a:gsLst>
          <a:lin ang="0" scaled="1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noProof="0" dirty="0">
              <a:solidFill>
                <a:schemeClr val="bg1"/>
              </a:solidFill>
              <a:latin typeface="Century Gothic" panose="020B0502020202020204" pitchFamily="34" charset="0"/>
            </a:rPr>
            <a:t>Portuguese Alcohol and Health Forum</a:t>
          </a:r>
          <a:endParaRPr lang="en-US" sz="1100" b="1" kern="1200" noProof="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 noProof="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 noProof="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 noProof="0" dirty="0"/>
        </a:p>
      </dsp:txBody>
      <dsp:txXfrm>
        <a:off x="2183890" y="754718"/>
        <a:ext cx="2567832" cy="2567971"/>
      </dsp:txXfrm>
    </dsp:sp>
    <dsp:sp modelId="{A1723314-15CF-4B33-B800-20A61C5F44F1}">
      <dsp:nvSpPr>
        <dsp:cNvPr id="0" name=""/>
        <dsp:cNvSpPr/>
      </dsp:nvSpPr>
      <dsp:spPr>
        <a:xfrm>
          <a:off x="3724430" y="57085"/>
          <a:ext cx="403744" cy="404179"/>
        </a:xfrm>
        <a:prstGeom prst="ellipse">
          <a:avLst/>
        </a:prstGeom>
        <a:gradFill flip="none" rotWithShape="0">
          <a:gsLst>
            <a:gs pos="0">
              <a:srgbClr val="00B0F0">
                <a:shade val="30000"/>
                <a:satMod val="115000"/>
              </a:srgbClr>
            </a:gs>
            <a:gs pos="50000">
              <a:srgbClr val="00B0F0">
                <a:shade val="67500"/>
                <a:satMod val="115000"/>
              </a:srgbClr>
            </a:gs>
            <a:gs pos="100000">
              <a:srgbClr val="00B0F0">
                <a:shade val="100000"/>
                <a:satMod val="115000"/>
              </a:srgb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4B23E4A-99B1-43AB-9BB7-8D2683C9F53A}">
      <dsp:nvSpPr>
        <dsp:cNvPr id="0" name=""/>
        <dsp:cNvSpPr/>
      </dsp:nvSpPr>
      <dsp:spPr>
        <a:xfrm>
          <a:off x="2768703" y="3584719"/>
          <a:ext cx="292751" cy="29256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6CEAF8C-6B22-4D44-8281-FBBEEA9F1AF6}">
      <dsp:nvSpPr>
        <dsp:cNvPr id="0" name=""/>
        <dsp:cNvSpPr/>
      </dsp:nvSpPr>
      <dsp:spPr>
        <a:xfrm>
          <a:off x="5710081" y="1794374"/>
          <a:ext cx="292751" cy="292569"/>
        </a:xfrm>
        <a:prstGeom prst="ellipse">
          <a:avLst/>
        </a:prstGeom>
        <a:gradFill rotWithShape="0">
          <a:gsLst>
            <a:gs pos="0">
              <a:schemeClr val="accent3">
                <a:hueOff val="1406283"/>
                <a:satOff val="-2110"/>
                <a:lumOff val="-343"/>
                <a:alphaOff val="0"/>
                <a:shade val="51000"/>
                <a:satMod val="130000"/>
              </a:schemeClr>
            </a:gs>
            <a:gs pos="80000">
              <a:schemeClr val="accent3">
                <a:hueOff val="1406283"/>
                <a:satOff val="-2110"/>
                <a:lumOff val="-343"/>
                <a:alphaOff val="0"/>
                <a:shade val="93000"/>
                <a:satMod val="130000"/>
              </a:schemeClr>
            </a:gs>
            <a:gs pos="100000">
              <a:schemeClr val="accent3">
                <a:hueOff val="1406283"/>
                <a:satOff val="-2110"/>
                <a:lumOff val="-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1CE9533-CC8E-44B4-B638-A91DFF10A7B1}">
      <dsp:nvSpPr>
        <dsp:cNvPr id="0" name=""/>
        <dsp:cNvSpPr/>
      </dsp:nvSpPr>
      <dsp:spPr>
        <a:xfrm>
          <a:off x="4284478" y="3771550"/>
          <a:ext cx="403744" cy="404179"/>
        </a:xfrm>
        <a:prstGeom prst="ellipse">
          <a:avLst/>
        </a:prstGeom>
        <a:gradFill rotWithShape="0">
          <a:gsLst>
            <a:gs pos="0">
              <a:schemeClr val="accent3">
                <a:hueOff val="2109424"/>
                <a:satOff val="-3165"/>
                <a:lumOff val="-515"/>
                <a:alphaOff val="0"/>
                <a:shade val="51000"/>
                <a:satMod val="130000"/>
              </a:schemeClr>
            </a:gs>
            <a:gs pos="80000">
              <a:schemeClr val="accent3">
                <a:hueOff val="2109424"/>
                <a:satOff val="-3165"/>
                <a:lumOff val="-515"/>
                <a:alphaOff val="0"/>
                <a:shade val="93000"/>
                <a:satMod val="130000"/>
              </a:schemeClr>
            </a:gs>
            <a:gs pos="100000">
              <a:schemeClr val="accent3">
                <a:hueOff val="2109424"/>
                <a:satOff val="-3165"/>
                <a:lumOff val="-5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1C1922-883C-472F-BE3F-F5CD14198956}">
      <dsp:nvSpPr>
        <dsp:cNvPr id="0" name=""/>
        <dsp:cNvSpPr/>
      </dsp:nvSpPr>
      <dsp:spPr>
        <a:xfrm>
          <a:off x="2589088" y="636054"/>
          <a:ext cx="292751" cy="292569"/>
        </a:xfrm>
        <a:prstGeom prst="ellipse">
          <a:avLst/>
        </a:prstGeom>
        <a:solidFill>
          <a:srgbClr val="E7A9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15FFD86-1FED-434A-AA05-DDDE8AFBB8D4}">
      <dsp:nvSpPr>
        <dsp:cNvPr id="0" name=""/>
        <dsp:cNvSpPr/>
      </dsp:nvSpPr>
      <dsp:spPr>
        <a:xfrm>
          <a:off x="2076874" y="2489074"/>
          <a:ext cx="292751" cy="292569"/>
        </a:xfrm>
        <a:prstGeom prst="ellipse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BDDB9C-9A9D-40EA-9115-36EC714829F5}">
      <dsp:nvSpPr>
        <dsp:cNvPr id="0" name=""/>
        <dsp:cNvSpPr/>
      </dsp:nvSpPr>
      <dsp:spPr>
        <a:xfrm>
          <a:off x="0" y="555749"/>
          <a:ext cx="2120747" cy="2120707"/>
        </a:xfrm>
        <a:prstGeom prst="ellipse">
          <a:avLst/>
        </a:prstGeom>
        <a:gradFill flip="none" rotWithShape="0">
          <a:gsLst>
            <a:gs pos="46000">
              <a:srgbClr val="C00000">
                <a:shade val="30000"/>
                <a:satMod val="115000"/>
              </a:srgbClr>
            </a:gs>
            <a:gs pos="75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135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noProof="0" dirty="0">
              <a:latin typeface="Century Gothic" panose="020B0502020202020204" pitchFamily="34" charset="0"/>
            </a:rPr>
            <a:t>President</a:t>
          </a:r>
        </a:p>
      </dsp:txBody>
      <dsp:txXfrm>
        <a:off x="310576" y="866319"/>
        <a:ext cx="1499595" cy="1499567"/>
      </dsp:txXfrm>
    </dsp:sp>
    <dsp:sp modelId="{55BF2493-83E7-4B2B-841A-A4196CEAC78F}">
      <dsp:nvSpPr>
        <dsp:cNvPr id="0" name=""/>
        <dsp:cNvSpPr/>
      </dsp:nvSpPr>
      <dsp:spPr>
        <a:xfrm>
          <a:off x="3208699" y="733982"/>
          <a:ext cx="403744" cy="404179"/>
        </a:xfrm>
        <a:prstGeom prst="ellipse">
          <a:avLst/>
        </a:prstGeom>
        <a:gradFill flip="none" rotWithShape="0">
          <a:gsLst>
            <a:gs pos="0">
              <a:srgbClr val="FF0000">
                <a:shade val="30000"/>
                <a:satMod val="115000"/>
              </a:srgbClr>
            </a:gs>
            <a:gs pos="50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135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0C206B-8290-424C-BC81-71CEFFBCBFC4}">
      <dsp:nvSpPr>
        <dsp:cNvPr id="0" name=""/>
        <dsp:cNvSpPr/>
      </dsp:nvSpPr>
      <dsp:spPr>
        <a:xfrm>
          <a:off x="1107478" y="2815538"/>
          <a:ext cx="730017" cy="730341"/>
        </a:xfrm>
        <a:prstGeom prst="ellips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6765BA-6078-47C6-B63B-77757439D539}">
      <dsp:nvSpPr>
        <dsp:cNvPr id="0" name=""/>
        <dsp:cNvSpPr/>
      </dsp:nvSpPr>
      <dsp:spPr>
        <a:xfrm>
          <a:off x="5616619" y="-188897"/>
          <a:ext cx="2366690" cy="2366645"/>
        </a:xfrm>
        <a:prstGeom prst="ellipse">
          <a:avLst/>
        </a:prstGeom>
        <a:gradFill flip="none" rotWithShape="1">
          <a:gsLst>
            <a:gs pos="42000">
              <a:srgbClr val="EE004F">
                <a:shade val="30000"/>
                <a:satMod val="115000"/>
              </a:srgbClr>
            </a:gs>
            <a:gs pos="81000">
              <a:srgbClr val="EE004F">
                <a:shade val="67500"/>
                <a:satMod val="115000"/>
              </a:srgbClr>
            </a:gs>
            <a:gs pos="100000">
              <a:srgbClr val="EE004F">
                <a:shade val="100000"/>
                <a:satMod val="115000"/>
              </a:srgbClr>
            </a:gs>
          </a:gsLst>
          <a:path path="circle">
            <a:fillToRect t="100000" r="100000"/>
          </a:path>
          <a:tileRect l="-100000" b="-10000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noProof="0" dirty="0">
              <a:latin typeface="Century Gothic" panose="020B0502020202020204" pitchFamily="34" charset="0"/>
            </a:rPr>
            <a:t>Secretary General</a:t>
          </a:r>
        </a:p>
      </dsp:txBody>
      <dsp:txXfrm>
        <a:off x="5963213" y="157690"/>
        <a:ext cx="1673502" cy="1673471"/>
      </dsp:txXfrm>
    </dsp:sp>
    <dsp:sp modelId="{A90C2DF0-74BF-43D6-8CCD-EED6DAD823D1}">
      <dsp:nvSpPr>
        <dsp:cNvPr id="0" name=""/>
        <dsp:cNvSpPr/>
      </dsp:nvSpPr>
      <dsp:spPr>
        <a:xfrm>
          <a:off x="4968554" y="1071249"/>
          <a:ext cx="403744" cy="404179"/>
        </a:xfrm>
        <a:prstGeom prst="ellipse">
          <a:avLst/>
        </a:prstGeom>
        <a:gradFill rotWithShape="0">
          <a:gsLst>
            <a:gs pos="0">
              <a:schemeClr val="accent3">
                <a:hueOff val="7031415"/>
                <a:satOff val="-10550"/>
                <a:lumOff val="-1716"/>
                <a:alphaOff val="0"/>
                <a:shade val="51000"/>
                <a:satMod val="130000"/>
              </a:schemeClr>
            </a:gs>
            <a:gs pos="80000">
              <a:schemeClr val="accent3">
                <a:hueOff val="7031415"/>
                <a:satOff val="-10550"/>
                <a:lumOff val="-1716"/>
                <a:alphaOff val="0"/>
                <a:shade val="93000"/>
                <a:satMod val="130000"/>
              </a:schemeClr>
            </a:gs>
            <a:gs pos="100000">
              <a:schemeClr val="accent3">
                <a:hueOff val="7031415"/>
                <a:satOff val="-10550"/>
                <a:lumOff val="-171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D1A0715-0D34-417D-9D93-289502DA3994}">
      <dsp:nvSpPr>
        <dsp:cNvPr id="0" name=""/>
        <dsp:cNvSpPr/>
      </dsp:nvSpPr>
      <dsp:spPr>
        <a:xfrm>
          <a:off x="245981" y="4358784"/>
          <a:ext cx="292751" cy="292569"/>
        </a:xfrm>
        <a:prstGeom prst="ellipse">
          <a:avLst/>
        </a:prstGeom>
        <a:gradFill rotWithShape="0">
          <a:gsLst>
            <a:gs pos="0">
              <a:schemeClr val="accent3">
                <a:hueOff val="7734556"/>
                <a:satOff val="-11605"/>
                <a:lumOff val="-1887"/>
                <a:alphaOff val="0"/>
                <a:shade val="51000"/>
                <a:satMod val="130000"/>
              </a:schemeClr>
            </a:gs>
            <a:gs pos="80000">
              <a:schemeClr val="accent3">
                <a:hueOff val="7734556"/>
                <a:satOff val="-11605"/>
                <a:lumOff val="-1887"/>
                <a:alphaOff val="0"/>
                <a:shade val="93000"/>
                <a:satMod val="130000"/>
              </a:schemeClr>
            </a:gs>
            <a:gs pos="100000">
              <a:schemeClr val="accent3">
                <a:hueOff val="7734556"/>
                <a:satOff val="-11605"/>
                <a:lumOff val="-188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324B467-CFDC-42C2-9C70-A1B0C70156C7}">
      <dsp:nvSpPr>
        <dsp:cNvPr id="0" name=""/>
        <dsp:cNvSpPr/>
      </dsp:nvSpPr>
      <dsp:spPr>
        <a:xfrm>
          <a:off x="3295359" y="3239053"/>
          <a:ext cx="292751" cy="292569"/>
        </a:xfrm>
        <a:prstGeom prst="ellipse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65F1DFF-B694-410C-8FBB-FE4BA8F5903F}">
      <dsp:nvSpPr>
        <dsp:cNvPr id="0" name=""/>
        <dsp:cNvSpPr/>
      </dsp:nvSpPr>
      <dsp:spPr>
        <a:xfrm>
          <a:off x="6246146" y="2675271"/>
          <a:ext cx="1686133" cy="1596218"/>
        </a:xfrm>
        <a:prstGeom prst="ellipse">
          <a:avLst/>
        </a:prstGeom>
        <a:gradFill flip="none" rotWithShape="0">
          <a:gsLst>
            <a:gs pos="5000">
              <a:srgbClr val="B00000"/>
            </a:gs>
            <a:gs pos="65000">
              <a:srgbClr val="FFC000"/>
            </a:gs>
            <a:gs pos="53000">
              <a:srgbClr val="FFC000">
                <a:shade val="67500"/>
                <a:satMod val="115000"/>
              </a:srgbClr>
            </a:gs>
            <a:gs pos="91000">
              <a:srgbClr val="C00000"/>
            </a:gs>
          </a:gsLst>
          <a:path path="circle">
            <a:fillToRect t="100000" r="100000"/>
          </a:path>
          <a:tileRect l="-100000" b="-10000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u="none" kern="1200" noProof="0" dirty="0">
              <a:latin typeface="Century Gothic" panose="020B0502020202020204" pitchFamily="34" charset="0"/>
            </a:rPr>
            <a:t>Executive Secretary</a:t>
          </a:r>
          <a:endParaRPr lang="en-US" sz="1600" b="1" kern="1200" noProof="0" dirty="0">
            <a:latin typeface="Century Gothic" panose="020B0502020202020204" pitchFamily="34" charset="0"/>
          </a:endParaRPr>
        </a:p>
      </dsp:txBody>
      <dsp:txXfrm>
        <a:off x="6493074" y="2909032"/>
        <a:ext cx="1192277" cy="1128696"/>
      </dsp:txXfrm>
    </dsp:sp>
    <dsp:sp modelId="{D10DFF40-351F-4D02-B749-070F6D20D3D1}">
      <dsp:nvSpPr>
        <dsp:cNvPr id="0" name=""/>
        <dsp:cNvSpPr/>
      </dsp:nvSpPr>
      <dsp:spPr>
        <a:xfrm>
          <a:off x="5934594" y="2683712"/>
          <a:ext cx="292751" cy="292569"/>
        </a:xfrm>
        <a:prstGeom prst="ellipse">
          <a:avLst/>
        </a:prstGeom>
        <a:gradFill flip="none" rotWithShape="0">
          <a:gsLst>
            <a:gs pos="0">
              <a:schemeClr val="bg2">
                <a:lumMod val="75000"/>
                <a:shade val="30000"/>
                <a:satMod val="115000"/>
              </a:schemeClr>
            </a:gs>
            <a:gs pos="50000">
              <a:schemeClr val="bg2">
                <a:lumMod val="75000"/>
                <a:shade val="67500"/>
                <a:satMod val="115000"/>
              </a:schemeClr>
            </a:gs>
            <a:gs pos="100000">
              <a:schemeClr val="bg2">
                <a:lumMod val="75000"/>
                <a:shade val="100000"/>
                <a:satMod val="115000"/>
              </a:schemeClr>
            </a:gs>
          </a:gsLst>
          <a:lin ang="135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FCB368-1DD6-4995-AF01-27E209C2E04A}">
      <dsp:nvSpPr>
        <dsp:cNvPr id="0" name=""/>
        <dsp:cNvSpPr/>
      </dsp:nvSpPr>
      <dsp:spPr>
        <a:xfrm>
          <a:off x="1850352" y="3793934"/>
          <a:ext cx="2002073" cy="1885828"/>
        </a:xfrm>
        <a:prstGeom prst="ellipse">
          <a:avLst/>
        </a:prstGeom>
        <a:solidFill>
          <a:srgbClr val="084472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i="0" u="none" kern="1200" noProof="0" dirty="0">
              <a:latin typeface="Century Gothic" panose="020B0502020202020204" pitchFamily="34" charset="0"/>
            </a:rPr>
            <a:t>Executive Commission</a:t>
          </a:r>
          <a:endParaRPr lang="en-US" sz="1600" b="1" kern="1200" noProof="0" dirty="0">
            <a:latin typeface="Century Gothic" panose="020B0502020202020204" pitchFamily="34" charset="0"/>
          </a:endParaRPr>
        </a:p>
      </dsp:txBody>
      <dsp:txXfrm>
        <a:off x="2143549" y="4070107"/>
        <a:ext cx="1415679" cy="1333482"/>
      </dsp:txXfrm>
    </dsp:sp>
    <dsp:sp modelId="{19A81B0D-D14B-42EF-847C-5ACBFC5FF5EA}">
      <dsp:nvSpPr>
        <dsp:cNvPr id="0" name=""/>
        <dsp:cNvSpPr/>
      </dsp:nvSpPr>
      <dsp:spPr>
        <a:xfrm>
          <a:off x="3852427" y="3735546"/>
          <a:ext cx="292751" cy="292569"/>
        </a:xfrm>
        <a:prstGeom prst="ellipse">
          <a:avLst/>
        </a:prstGeom>
        <a:gradFill flip="none" rotWithShape="0">
          <a:gsLst>
            <a:gs pos="0">
              <a:schemeClr val="tx2">
                <a:lumMod val="60000"/>
                <a:lumOff val="40000"/>
                <a:tint val="66000"/>
                <a:satMod val="160000"/>
              </a:schemeClr>
            </a:gs>
            <a:gs pos="50000">
              <a:schemeClr val="tx2">
                <a:lumMod val="60000"/>
                <a:lumOff val="40000"/>
                <a:tint val="44500"/>
                <a:satMod val="160000"/>
              </a:schemeClr>
            </a:gs>
            <a:gs pos="100000">
              <a:schemeClr val="tx2">
                <a:lumMod val="60000"/>
                <a:lumOff val="40000"/>
                <a:tint val="23500"/>
                <a:satMod val="160000"/>
              </a:schemeClr>
            </a:gs>
          </a:gsLst>
          <a:lin ang="162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0.55553</cdr:x>
      <cdr:y>0.82555</cdr:y>
    </cdr:from>
    <cdr:to>
      <cdr:x>0.59594</cdr:x>
      <cdr:y>0.89813</cdr:y>
    </cdr:to>
    <cdr:pic>
      <cdr:nvPicPr>
        <cdr:cNvPr id="2" name="chart">
          <a:extLst xmlns:a="http://schemas.openxmlformats.org/drawingml/2006/main">
            <a:ext uri="{FF2B5EF4-FFF2-40B4-BE49-F238E27FC236}">
              <a16:creationId xmlns:a16="http://schemas.microsoft.com/office/drawing/2014/main" id="{9E24DA4E-3D57-4749-83B3-6D85B623373E}"/>
            </a:ext>
          </a:extLst>
        </cdr:cNvPr>
        <cdr:cNvPicPr>
          <a:picLocks xmlns:a="http://schemas.openxmlformats.org/drawingml/2006/main" noChangeAspect="1"/>
        </cdr:cNvPicPr>
      </cdr:nvPicPr>
      <cdr:blipFill rotWithShape="1">
        <a:blip xmlns:a="http://schemas.openxmlformats.org/drawingml/2006/main" xmlns:r="http://schemas.openxmlformats.org/officeDocument/2006/relationships" r:embed="rId1"/>
        <a:srcRect xmlns:a="http://schemas.openxmlformats.org/drawingml/2006/main" t="89808"/>
        <a:stretch xmlns:a="http://schemas.openxmlformats.org/drawingml/2006/main"/>
      </cdr:blipFill>
      <cdr:spPr>
        <a:xfrm xmlns:a="http://schemas.openxmlformats.org/drawingml/2006/main">
          <a:off x="6534334" y="3173600"/>
          <a:ext cx="475316" cy="279002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DE8D4D-3A09-4F66-852A-9E54A1F3BD24}" type="datetimeFigureOut">
              <a:rPr lang="pt-PT" smtClean="0"/>
              <a:t>02/12/2018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80AE2-F1AD-442E-92BC-64B4C4817D21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160058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C4AB8-25BE-445F-8073-7AAC05BD37FF}" type="datetimeFigureOut">
              <a:rPr lang="en-US" smtClean="0"/>
              <a:t>12/2/2018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88" y="744538"/>
            <a:ext cx="6615112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153"/>
            <a:ext cx="533527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66074-CEC2-4EBF-B1F3-E97A96BEB2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202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6074-CEC2-4EBF-B1F3-E97A96BEB2E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192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/>
          </a:p>
        </p:txBody>
      </p:sp>
      <p:sp>
        <p:nvSpPr>
          <p:cNvPr id="9114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13FE42-276A-4BB6-AF60-E23E26B7906F}" type="slidenum">
              <a:rPr lang="pt-PT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59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6074-CEC2-4EBF-B1F3-E97A96BEB2E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4200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6C9091-F3CF-4951-BCDA-A0B68BCFE5AD}" type="slidenum">
              <a:rPr lang="en-CA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CA">
              <a:solidFill>
                <a:prstClr val="black"/>
              </a:solidFill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Marcador de Posição de Notas 4"/>
          <p:cNvSpPr>
            <a:spLocks noGrp="1"/>
          </p:cNvSpPr>
          <p:nvPr/>
        </p:nvSpPr>
        <p:spPr bwMode="auto">
          <a:xfrm>
            <a:off x="653991" y="4741253"/>
            <a:ext cx="5234958" cy="449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29" tIns="45215" rIns="90429" bIns="45215"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pt-PT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32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71B377-8140-45E3-8C32-6D65259726D8}" type="slidenum">
              <a:rPr lang="en-CA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CA">
              <a:solidFill>
                <a:prstClr val="black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Marcador de Posição de Notas 4"/>
          <p:cNvSpPr>
            <a:spLocks noGrp="1"/>
          </p:cNvSpPr>
          <p:nvPr/>
        </p:nvSpPr>
        <p:spPr bwMode="auto">
          <a:xfrm>
            <a:off x="653991" y="4741253"/>
            <a:ext cx="5234958" cy="4490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429" tIns="45215" rIns="90429" bIns="45215"/>
          <a:lstStyle/>
          <a:p>
            <a:pPr eaLnBrk="0" fontAlgn="base" hangingPunct="0">
              <a:spcBef>
                <a:spcPct val="30000"/>
              </a:spcBef>
              <a:spcAft>
                <a:spcPct val="0"/>
              </a:spcAft>
            </a:pPr>
            <a:endParaRPr lang="pt-PT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0181" name="Marcador de Posição de Notas 4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303877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pt-PT"/>
          </a:p>
        </p:txBody>
      </p:sp>
      <p:sp>
        <p:nvSpPr>
          <p:cNvPr id="68612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817F4F-F054-4B30-A515-E727AA3E7445}" type="slidenum">
              <a:rPr lang="pt-PT" smtClean="0">
                <a:solidFill>
                  <a:prstClr val="black"/>
                </a:solidFill>
              </a:rPr>
              <a:pPr>
                <a:defRPr/>
              </a:pPr>
              <a:t>28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381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6074-CEC2-4EBF-B1F3-E97A96BEB2E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216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6074-CEC2-4EBF-B1F3-E97A96BEB2E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742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altLang="pt-PT"/>
          </a:p>
        </p:txBody>
      </p:sp>
      <p:sp>
        <p:nvSpPr>
          <p:cNvPr id="3686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909CDB4D-F44E-4D9E-9636-5C7DE9E8F2F0}" type="slidenum">
              <a:rPr lang="pt-PT" altLang="pt-PT" smtClean="0">
                <a:solidFill>
                  <a:prstClr val="black"/>
                </a:solidFill>
                <a:latin typeface="Calibri" pitchFamily="34" charset="0"/>
              </a:rPr>
              <a:pPr/>
              <a:t>36</a:t>
            </a:fld>
            <a:endParaRPr lang="pt-PT" altLang="pt-PT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6616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3DB17A-9B4F-4E75-BC9C-5A4EC78FAB50}" type="slidenum">
              <a:rPr lang="pt-PT" smtClean="0">
                <a:solidFill>
                  <a:prstClr val="black"/>
                </a:solidFill>
              </a:rPr>
              <a:pPr/>
              <a:t>38</a:t>
            </a:fld>
            <a:endParaRPr lang="pt-PT">
              <a:solidFill>
                <a:prstClr val="black"/>
              </a:solidFill>
            </a:endParaRPr>
          </a:p>
        </p:txBody>
      </p:sp>
      <p:sp>
        <p:nvSpPr>
          <p:cNvPr id="96259" name="Rectangle 7"/>
          <p:cNvSpPr txBox="1">
            <a:spLocks noGrp="1" noChangeArrowheads="1"/>
          </p:cNvSpPr>
          <p:nvPr/>
        </p:nvSpPr>
        <p:spPr bwMode="auto">
          <a:xfrm>
            <a:off x="3705589" y="9480092"/>
            <a:ext cx="2835864" cy="49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defTabSz="914400"/>
            <a:fld id="{84FD25E6-51A4-4E45-A51D-B8D10E27ECD1}" type="slidenum">
              <a:rPr lang="pt-PT" sz="1200">
                <a:solidFill>
                  <a:prstClr val="black"/>
                </a:solidFill>
                <a:latin typeface="Arial" charset="0"/>
              </a:rPr>
              <a:pPr algn="r" defTabSz="914400"/>
              <a:t>38</a:t>
            </a:fld>
            <a:endParaRPr lang="pt-PT" sz="120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62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49213" y="749300"/>
            <a:ext cx="6643688" cy="3740150"/>
          </a:xfrm>
          <a:ln/>
        </p:spPr>
      </p:sp>
      <p:sp>
        <p:nvSpPr>
          <p:cNvPr id="962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53406" y="4740046"/>
            <a:ext cx="5236125" cy="4492168"/>
          </a:xfrm>
          <a:noFill/>
          <a:ln/>
        </p:spPr>
        <p:txBody>
          <a:bodyPr lIns="91440" tIns="45720" rIns="91440" bIns="45720"/>
          <a:lstStyle/>
          <a:p>
            <a:pPr eaLnBrk="1" hangingPunct="1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119870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635EF-5B21-4B0E-9392-F410BE0C66F0}" type="slidenum">
              <a:rPr lang="pt-PT" smtClean="0"/>
              <a:pPr/>
              <a:t>43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5841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8F8515-7908-4F57-8EA1-4231A630227D}" type="slidenum">
              <a:rPr lang="pt-PT"/>
              <a:pPr/>
              <a:t>7</a:t>
            </a:fld>
            <a:endParaRPr lang="pt-PT"/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0800" y="749300"/>
            <a:ext cx="6648450" cy="3741738"/>
          </a:xfrm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0965" y="4741252"/>
            <a:ext cx="4801004" cy="4490455"/>
          </a:xfrm>
        </p:spPr>
        <p:txBody>
          <a:bodyPr/>
          <a:lstStyle/>
          <a:p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951589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C8409-1C6B-43DD-B537-DBA5DA00244E}" type="slidenum">
              <a:rPr lang="pt-PT" smtClean="0">
                <a:solidFill>
                  <a:prstClr val="black"/>
                </a:solidFill>
              </a:rPr>
              <a:pPr/>
              <a:t>46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498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 practical terms, that means that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Forum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holds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central role in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contributing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awareness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raising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about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alcohol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related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harm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among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civil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society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u="sng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provides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space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debating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actions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already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taken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pt-PT" sz="1200" b="0" i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reflect</a:t>
            </a:r>
            <a:r>
              <a:rPr lang="pt-PT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 policy ideas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on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innovative forms of co-operation. Nevertheless, the Forum 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no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a deliberative body and </a:t>
            </a:r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not the place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decision making concerning alcohol policies (as the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Economic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Social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Committee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, for exemple).</a:t>
            </a:r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PT" dirty="0" err="1"/>
              <a:t>The</a:t>
            </a:r>
            <a:r>
              <a:rPr lang="pt-PT" dirty="0"/>
              <a:t> </a:t>
            </a:r>
            <a:r>
              <a:rPr lang="pt-PT" dirty="0" err="1"/>
              <a:t>Forum</a:t>
            </a:r>
            <a:r>
              <a:rPr lang="pt-PT" dirty="0"/>
              <a:t> </a:t>
            </a:r>
            <a:r>
              <a:rPr lang="pt-PT" dirty="0" err="1"/>
              <a:t>is</a:t>
            </a:r>
            <a:r>
              <a:rPr lang="pt-PT" dirty="0"/>
              <a:t> </a:t>
            </a:r>
            <a:r>
              <a:rPr lang="pt-PT" dirty="0" err="1"/>
              <a:t>chaired</a:t>
            </a:r>
            <a:r>
              <a:rPr lang="pt-PT" baseline="0" dirty="0"/>
              <a:t> </a:t>
            </a:r>
            <a:r>
              <a:rPr lang="pt-PT" baseline="0" dirty="0" err="1"/>
              <a:t>by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President</a:t>
            </a:r>
            <a:r>
              <a:rPr lang="pt-PT" baseline="0" dirty="0"/>
              <a:t>, </a:t>
            </a:r>
            <a:r>
              <a:rPr lang="pt-PT" baseline="0" dirty="0" err="1"/>
              <a:t>which</a:t>
            </a:r>
            <a:r>
              <a:rPr lang="pt-PT" baseline="0" dirty="0"/>
              <a:t> </a:t>
            </a:r>
            <a:r>
              <a:rPr lang="pt-PT" baseline="0" dirty="0" err="1"/>
              <a:t>is</a:t>
            </a:r>
            <a:r>
              <a:rPr lang="pt-PT" baseline="0" dirty="0"/>
              <a:t> </a:t>
            </a:r>
            <a:r>
              <a:rPr lang="pt-PT" baseline="0" dirty="0" err="1"/>
              <a:t>also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national</a:t>
            </a:r>
            <a:r>
              <a:rPr lang="pt-PT" baseline="0" dirty="0"/>
              <a:t> </a:t>
            </a:r>
            <a:r>
              <a:rPr lang="pt-PT" baseline="0" dirty="0" err="1"/>
              <a:t>Coordinator</a:t>
            </a:r>
            <a:r>
              <a:rPr lang="pt-PT" baseline="0" dirty="0"/>
              <a:t> for </a:t>
            </a:r>
            <a:r>
              <a:rPr lang="pt-PT" baseline="0" dirty="0" err="1"/>
              <a:t>Drug</a:t>
            </a:r>
            <a:r>
              <a:rPr lang="pt-PT" baseline="0" dirty="0"/>
              <a:t> </a:t>
            </a:r>
            <a:r>
              <a:rPr lang="pt-PT" baseline="0" dirty="0" err="1"/>
              <a:t>Problems</a:t>
            </a:r>
            <a:r>
              <a:rPr lang="pt-PT" baseline="0" dirty="0"/>
              <a:t>, </a:t>
            </a:r>
            <a:r>
              <a:rPr lang="pt-PT" baseline="0" dirty="0" err="1"/>
              <a:t>Drug</a:t>
            </a:r>
            <a:r>
              <a:rPr lang="pt-PT" baseline="0" dirty="0"/>
              <a:t> </a:t>
            </a:r>
            <a:r>
              <a:rPr lang="pt-PT" baseline="0" dirty="0" err="1"/>
              <a:t>Addictions</a:t>
            </a:r>
            <a:r>
              <a:rPr lang="pt-PT" baseline="0" dirty="0"/>
              <a:t> </a:t>
            </a:r>
            <a:r>
              <a:rPr lang="pt-PT" baseline="0" dirty="0" err="1"/>
              <a:t>and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Harmful</a:t>
            </a:r>
            <a:r>
              <a:rPr lang="pt-PT" baseline="0" dirty="0"/>
              <a:t> use </a:t>
            </a:r>
            <a:r>
              <a:rPr lang="pt-PT" baseline="0" dirty="0" err="1"/>
              <a:t>of</a:t>
            </a:r>
            <a:r>
              <a:rPr lang="pt-PT" baseline="0" dirty="0"/>
              <a:t> </a:t>
            </a:r>
            <a:r>
              <a:rPr lang="pt-PT" baseline="0" dirty="0" err="1"/>
              <a:t>Alcohol</a:t>
            </a:r>
            <a:r>
              <a:rPr lang="pt-PT" baseline="0" dirty="0"/>
              <a:t>. </a:t>
            </a: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pt-PT" baseline="0" dirty="0"/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PT" baseline="0" dirty="0" err="1"/>
              <a:t>Its</a:t>
            </a:r>
            <a:r>
              <a:rPr lang="pt-PT" baseline="0" dirty="0"/>
              <a:t> </a:t>
            </a:r>
            <a:r>
              <a:rPr lang="pt-PT" baseline="0" dirty="0" err="1"/>
              <a:t>dinamics</a:t>
            </a:r>
            <a:r>
              <a:rPr lang="pt-PT" baseline="0" dirty="0"/>
              <a:t> </a:t>
            </a:r>
            <a:r>
              <a:rPr lang="pt-PT" baseline="0" dirty="0" err="1"/>
              <a:t>entails</a:t>
            </a:r>
            <a:r>
              <a:rPr lang="pt-PT" baseline="0" dirty="0"/>
              <a:t> </a:t>
            </a:r>
            <a:r>
              <a:rPr lang="pt-PT" baseline="0" dirty="0" err="1"/>
              <a:t>an</a:t>
            </a:r>
            <a:r>
              <a:rPr lang="pt-PT" baseline="0" dirty="0"/>
              <a:t> </a:t>
            </a:r>
            <a:r>
              <a:rPr lang="pt-PT" baseline="0" dirty="0" err="1"/>
              <a:t>Executive</a:t>
            </a:r>
            <a:r>
              <a:rPr lang="pt-PT" baseline="0" dirty="0"/>
              <a:t> </a:t>
            </a:r>
            <a:r>
              <a:rPr lang="pt-PT" baseline="0" dirty="0" err="1"/>
              <a:t>Commission</a:t>
            </a:r>
            <a:r>
              <a:rPr lang="pt-PT" baseline="0" dirty="0"/>
              <a:t> to </a:t>
            </a:r>
            <a:r>
              <a:rPr lang="pt-PT" baseline="0" dirty="0" err="1"/>
              <a:t>validate</a:t>
            </a:r>
            <a:r>
              <a:rPr lang="pt-PT" baseline="0" dirty="0"/>
              <a:t> </a:t>
            </a:r>
            <a:r>
              <a:rPr lang="pt-PT" baseline="0" dirty="0" err="1"/>
              <a:t>actions</a:t>
            </a:r>
            <a:r>
              <a:rPr lang="pt-PT" baseline="0" dirty="0"/>
              <a:t>, </a:t>
            </a:r>
            <a:r>
              <a:rPr lang="pt-PT" baseline="0" dirty="0" err="1"/>
              <a:t>provide</a:t>
            </a:r>
            <a:r>
              <a:rPr lang="pt-PT" baseline="0" dirty="0"/>
              <a:t> </a:t>
            </a:r>
            <a:r>
              <a:rPr lang="pt-PT" baseline="0" dirty="0" err="1"/>
              <a:t>technical</a:t>
            </a:r>
            <a:r>
              <a:rPr lang="pt-PT" baseline="0" dirty="0"/>
              <a:t> </a:t>
            </a:r>
            <a:r>
              <a:rPr lang="pt-PT" baseline="0" dirty="0" err="1"/>
              <a:t>guidelines</a:t>
            </a:r>
            <a:r>
              <a:rPr lang="pt-PT" baseline="0" dirty="0"/>
              <a:t> </a:t>
            </a:r>
            <a:r>
              <a:rPr lang="pt-PT" baseline="0" dirty="0" err="1"/>
              <a:t>and</a:t>
            </a:r>
            <a:r>
              <a:rPr lang="pt-PT" baseline="0" dirty="0"/>
              <a:t> to decide </a:t>
            </a:r>
            <a:r>
              <a:rPr lang="pt-PT" baseline="0" dirty="0" err="1"/>
              <a:t>upon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adequacy</a:t>
            </a:r>
            <a:r>
              <a:rPr lang="pt-PT" baseline="0" dirty="0"/>
              <a:t> </a:t>
            </a:r>
            <a:r>
              <a:rPr lang="pt-PT" baseline="0" dirty="0" err="1"/>
              <a:t>of</a:t>
            </a:r>
            <a:r>
              <a:rPr lang="pt-PT" baseline="0" dirty="0"/>
              <a:t> </a:t>
            </a:r>
            <a:r>
              <a:rPr lang="pt-PT" baseline="0" dirty="0" err="1"/>
              <a:t>process</a:t>
            </a:r>
            <a:r>
              <a:rPr lang="pt-PT" baseline="0" dirty="0"/>
              <a:t> </a:t>
            </a:r>
            <a:r>
              <a:rPr lang="pt-PT" baseline="0" dirty="0" err="1"/>
              <a:t>and</a:t>
            </a:r>
            <a:r>
              <a:rPr lang="pt-PT" baseline="0" dirty="0"/>
              <a:t> </a:t>
            </a:r>
            <a:r>
              <a:rPr lang="pt-PT" baseline="0" dirty="0" err="1"/>
              <a:t>impact</a:t>
            </a:r>
            <a:r>
              <a:rPr lang="pt-PT" baseline="0" dirty="0"/>
              <a:t> </a:t>
            </a:r>
            <a:r>
              <a:rPr lang="pt-PT" baseline="0" dirty="0" err="1"/>
              <a:t>outcomes</a:t>
            </a:r>
            <a:r>
              <a:rPr lang="pt-PT" baseline="0" dirty="0"/>
              <a:t> </a:t>
            </a:r>
            <a:r>
              <a:rPr lang="pt-PT" baseline="0" dirty="0" err="1"/>
              <a:t>of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actions</a:t>
            </a:r>
            <a:r>
              <a:rPr lang="pt-PT" baseline="0" dirty="0"/>
              <a:t>, </a:t>
            </a:r>
            <a:r>
              <a:rPr lang="pt-PT" baseline="0" dirty="0" err="1"/>
              <a:t>taking</a:t>
            </a:r>
            <a:r>
              <a:rPr lang="pt-PT" baseline="0" dirty="0"/>
              <a:t> </a:t>
            </a:r>
            <a:r>
              <a:rPr lang="pt-PT" baseline="0" dirty="0" err="1"/>
              <a:t>into</a:t>
            </a:r>
            <a:r>
              <a:rPr lang="pt-PT" baseline="0" dirty="0"/>
              <a:t> </a:t>
            </a:r>
            <a:r>
              <a:rPr lang="pt-PT" baseline="0" dirty="0" err="1"/>
              <a:t>account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objectives</a:t>
            </a:r>
            <a:r>
              <a:rPr lang="pt-PT" baseline="0" dirty="0"/>
              <a:t> </a:t>
            </a:r>
            <a:r>
              <a:rPr lang="pt-PT" baseline="0" dirty="0" err="1"/>
              <a:t>of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Forum</a:t>
            </a:r>
            <a:r>
              <a:rPr lang="pt-PT" baseline="0" dirty="0"/>
              <a:t>. </a:t>
            </a:r>
          </a:p>
          <a:p>
            <a:endParaRPr lang="pt-PT" baseline="0" dirty="0"/>
          </a:p>
          <a:p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structure</a:t>
            </a:r>
            <a:r>
              <a:rPr lang="pt-PT" baseline="0" dirty="0"/>
              <a:t> </a:t>
            </a:r>
            <a:r>
              <a:rPr lang="pt-PT" baseline="0" dirty="0" err="1"/>
              <a:t>is</a:t>
            </a:r>
            <a:r>
              <a:rPr lang="pt-PT" baseline="0" dirty="0"/>
              <a:t> </a:t>
            </a:r>
            <a:r>
              <a:rPr lang="pt-PT" baseline="0" dirty="0" err="1"/>
              <a:t>coordinated</a:t>
            </a:r>
            <a:r>
              <a:rPr lang="pt-PT" baseline="0" dirty="0"/>
              <a:t> </a:t>
            </a:r>
            <a:r>
              <a:rPr lang="pt-PT" baseline="0" dirty="0" err="1"/>
              <a:t>by</a:t>
            </a:r>
            <a:r>
              <a:rPr lang="pt-PT" baseline="0" dirty="0"/>
              <a:t> </a:t>
            </a:r>
            <a:r>
              <a:rPr lang="pt-PT" baseline="0" dirty="0" err="1"/>
              <a:t>an</a:t>
            </a:r>
            <a:r>
              <a:rPr lang="pt-PT" baseline="0" dirty="0"/>
              <a:t> </a:t>
            </a:r>
            <a:r>
              <a:rPr lang="pt-PT" baseline="0" dirty="0" err="1"/>
              <a:t>Executive</a:t>
            </a:r>
            <a:r>
              <a:rPr lang="pt-PT" baseline="0" dirty="0"/>
              <a:t> </a:t>
            </a:r>
            <a:r>
              <a:rPr lang="pt-PT" baseline="0" dirty="0" err="1"/>
              <a:t>Secretariat</a:t>
            </a:r>
            <a:r>
              <a:rPr lang="pt-PT" baseline="0" dirty="0"/>
              <a:t>, </a:t>
            </a:r>
            <a:r>
              <a:rPr lang="pt-PT" baseline="0" dirty="0" err="1"/>
              <a:t>who</a:t>
            </a:r>
            <a:r>
              <a:rPr lang="pt-PT" baseline="0" dirty="0"/>
              <a:t> </a:t>
            </a:r>
            <a:r>
              <a:rPr lang="pt-PT" baseline="0" dirty="0" err="1"/>
              <a:t>ensures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whole</a:t>
            </a:r>
            <a:r>
              <a:rPr lang="pt-PT" baseline="0" dirty="0"/>
              <a:t> </a:t>
            </a:r>
            <a:r>
              <a:rPr lang="pt-PT" baseline="0" dirty="0" err="1"/>
              <a:t>dinamics</a:t>
            </a:r>
            <a:r>
              <a:rPr lang="pt-PT" baseline="0" dirty="0"/>
              <a:t> </a:t>
            </a:r>
            <a:r>
              <a:rPr lang="pt-PT" baseline="0" dirty="0" err="1"/>
              <a:t>of</a:t>
            </a:r>
            <a:r>
              <a:rPr lang="pt-PT" baseline="0" dirty="0"/>
              <a:t> </a:t>
            </a:r>
            <a:r>
              <a:rPr lang="pt-PT" baseline="0" dirty="0" err="1"/>
              <a:t>the</a:t>
            </a:r>
            <a:r>
              <a:rPr lang="pt-PT" baseline="0" dirty="0"/>
              <a:t> </a:t>
            </a:r>
            <a:r>
              <a:rPr lang="pt-PT" baseline="0" dirty="0" err="1"/>
              <a:t>Forum</a:t>
            </a:r>
            <a:r>
              <a:rPr lang="pt-PT" baseline="0" dirty="0"/>
              <a:t>, </a:t>
            </a:r>
            <a:r>
              <a:rPr lang="pt-PT" baseline="0" dirty="0" err="1"/>
              <a:t>follows</a:t>
            </a:r>
            <a:r>
              <a:rPr lang="pt-PT" baseline="0" dirty="0"/>
              <a:t> 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report activities, gives technical support to</a:t>
            </a:r>
            <a:r>
              <a:rPr lang="en-GB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design and implementation of the commitments and organises the annual plenary meeting of the Forum.</a:t>
            </a:r>
          </a:p>
          <a:p>
            <a:endParaRPr lang="en-GB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Just a last note on the objectives of the Forum: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believe that the Forum is needed for economic operators to play their role as 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oppositional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pt-PT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stance</a:t>
            </a:r>
            <a:r>
              <a:rPr lang="pt-PT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are deluding yourself: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at the Minister’s Council there is already a number of different sensibilities that collide with health interests as such, namely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weight in revenues of tourism or alcoholic beverages</a:t>
            </a:r>
            <a:r>
              <a:rPr lang="en-US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production.</a:t>
            </a:r>
            <a:endParaRPr lang="pt-PT" sz="1200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402DD96-4C3C-413F-B764-14B990EBC44F}" type="slidenum">
              <a:rPr lang="pt-PT" smtClean="0"/>
              <a:pPr>
                <a:defRPr/>
              </a:pPr>
              <a:t>47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86575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4AFF-8367-4926-822A-7E56C33A6083}" type="slidenum">
              <a:rPr lang="pt-PT" smtClean="0"/>
              <a:t>56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787692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Snapshot</a:t>
            </a:r>
            <a:r>
              <a:rPr lang="pt-P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Meta 3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83315-AE5F-4895-A117-F8A240754977}" type="slidenum">
              <a:rPr lang="pt-PT" smtClean="0"/>
              <a:pPr/>
              <a:t>57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61713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Snapshot</a:t>
            </a:r>
            <a:r>
              <a:rPr lang="pt-P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Meta 4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83315-AE5F-4895-A117-F8A240754977}" type="slidenum">
              <a:rPr lang="pt-PT" smtClean="0"/>
              <a:pPr/>
              <a:t>58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853786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Snapshot</a:t>
            </a:r>
            <a:r>
              <a:rPr lang="pt-P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Meta 7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83315-AE5F-4895-A117-F8A240754977}" type="slidenum">
              <a:rPr lang="pt-PT" smtClean="0"/>
              <a:pPr/>
              <a:t>59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92571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566074-CEC2-4EBF-B1F3-E97A96BEB2E0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056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635EF-5B21-4B0E-9392-F410BE0C66F0}" type="slidenum">
              <a:rPr lang="pt-PT" smtClean="0"/>
              <a:pPr/>
              <a:t>61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60600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Drug Decriminalization </a:t>
            </a:r>
            <a:r>
              <a:rPr lang="en-US" dirty="0"/>
              <a:t>(personal use, ten days amount);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Prevention</a:t>
            </a:r>
            <a:r>
              <a:rPr lang="en-US" dirty="0"/>
              <a:t>: innovative set of policies developed with the partnership of local municipalities;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Treatment</a:t>
            </a:r>
            <a:r>
              <a:rPr lang="en-US" dirty="0"/>
              <a:t>: set up a wide public treatment network;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Harm reduction policies</a:t>
            </a:r>
            <a:r>
              <a:rPr lang="en-US" dirty="0"/>
              <a:t>: commissioned to non-profit organizations (needle exchange, low threshold services);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Reintegration</a:t>
            </a:r>
            <a:r>
              <a:rPr lang="en-US" dirty="0"/>
              <a:t>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Supply Reduction</a:t>
            </a:r>
            <a:r>
              <a:rPr lang="en-US" dirty="0"/>
              <a:t>;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rgbClr val="C00000"/>
                </a:solidFill>
              </a:rPr>
              <a:t>Evaluation</a:t>
            </a:r>
            <a:r>
              <a:rPr lang="en-US" dirty="0"/>
              <a:t>: external and independent.</a:t>
            </a:r>
            <a:endParaRPr lang="pt-PT" dirty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35E263-F6A7-451C-A6A6-C41F39FD6527}" type="slidenum">
              <a:rPr lang="pt-PT" smtClean="0">
                <a:solidFill>
                  <a:prstClr val="black"/>
                </a:solidFill>
              </a:rPr>
              <a:pPr/>
              <a:t>8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36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/>
          </a:p>
        </p:txBody>
      </p:sp>
      <p:sp>
        <p:nvSpPr>
          <p:cNvPr id="1434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FD0C3B-5809-441A-9B59-04275CB5038E}" type="slidenum">
              <a:rPr lang="pt-PT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78268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2ª OPÇÃO </a:t>
            </a:r>
            <a:r>
              <a:rPr lang="pt-PT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Constituição da Comissão Técnica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83315-AE5F-4895-A117-F8A240754977}" type="slidenum">
              <a:rPr lang="pt-PT" smtClean="0">
                <a:solidFill>
                  <a:prstClr val="black"/>
                </a:solidFill>
              </a:rPr>
              <a:pPr/>
              <a:t>12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368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dirty="0"/>
          </a:p>
        </p:txBody>
      </p:sp>
      <p:sp>
        <p:nvSpPr>
          <p:cNvPr id="1741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F5C6E2-D875-4F40-914A-C5C73F7AF2D8}" type="slidenum">
              <a:rPr lang="pt-PT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522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PT" dirty="0"/>
          </a:p>
        </p:txBody>
      </p:sp>
      <p:sp>
        <p:nvSpPr>
          <p:cNvPr id="1741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F5C6E2-D875-4F40-914A-C5C73F7AF2D8}" type="slidenum">
              <a:rPr lang="pt-PT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pt-PT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204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Especificidade</a:t>
            </a:r>
            <a:r>
              <a:rPr lang="pt-PT" sz="1200" b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 do Domínio da Procura – Etapas do Ciclo de Vida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83315-AE5F-4895-A117-F8A240754977}" type="slidenum">
              <a:rPr lang="pt-PT" smtClean="0">
                <a:solidFill>
                  <a:prstClr val="black"/>
                </a:solidFill>
              </a:rPr>
              <a:pPr/>
              <a:t>17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0907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Contextos de Intervenção 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A83315-AE5F-4895-A117-F8A240754977}" type="slidenum">
              <a:rPr lang="pt-PT" smtClean="0">
                <a:solidFill>
                  <a:prstClr val="black"/>
                </a:solidFill>
              </a:rPr>
              <a:pPr/>
              <a:t>18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814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uxograma: cartão 2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2" name="Grupo 11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3" name="Lágrima 12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5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Conexão reta 15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Imagem 16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6160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7343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0750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8079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7831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665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1042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470730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luxograma: cartão 10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9" name="Lágrima 18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362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uxograma: cartão 9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8" name="Grupo 17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9" name="Lágrima 18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042227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uxograma: cartão 14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3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Conexão reta 13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4706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luxograma: cartão 27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3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Conexão reta 13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m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474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luxograma: cartão 17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3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Conexão reta 13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m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9716468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luxograma: cartão 9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8" name="Grupo 17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9" name="Lágrima 18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720285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luxograma: cartão 18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3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4" name="Conexão reta 13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Imagem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971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97645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luxograma: cartão 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4" name="Grupo 3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5" name="Lágrima 4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6" name="Imagem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7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8" name="Conexão reta 7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agem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9543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0213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7711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3306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2736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64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50489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17243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34359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081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41473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45958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1780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0494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4084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92189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690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5690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09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257905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075041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gradFill>
          <a:gsLst>
            <a:gs pos="2000">
              <a:schemeClr val="tx1">
                <a:lumMod val="65000"/>
                <a:lumOff val="35000"/>
              </a:schemeClr>
            </a:gs>
            <a:gs pos="17000">
              <a:srgbClr val="686868"/>
            </a:gs>
            <a:gs pos="97000">
              <a:schemeClr val="tx1">
                <a:lumMod val="85000"/>
                <a:lumOff val="15000"/>
              </a:schemeClr>
            </a:gs>
            <a:gs pos="100000">
              <a:srgbClr val="97979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2341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461994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023477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1810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2626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0690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1169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1" name="Grupo 10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20" name="Lágrima 19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2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Conexão reta 22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Imagem 2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656104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2646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55833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8474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6402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4332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31448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16439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40713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9348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383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28031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99743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1401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32602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646693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83942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1858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9889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0013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82429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931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uxograma: cartão 2"/>
          <p:cNvSpPr/>
          <p:nvPr userDrawn="1"/>
        </p:nvSpPr>
        <p:spPr>
          <a:xfrm>
            <a:off x="0" y="6019800"/>
            <a:ext cx="12190413" cy="839788"/>
          </a:xfrm>
          <a:prstGeom prst="flowChartPunchedCard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019392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9415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79323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967849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3857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425279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011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456332"/>
      </p:ext>
    </p:extLst>
  </p:cSld>
  <p:clrMapOvr>
    <a:masterClrMapping/>
  </p:clrMapOvr>
  <p:transition spd="slow">
    <p:strips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45346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4239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901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767823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52148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098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luxograma: cartão 11"/>
          <p:cNvSpPr/>
          <p:nvPr userDrawn="1"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 userDrawn="1"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0" name="Grupo 9"/>
          <p:cNvGrpSpPr/>
          <p:nvPr userDrawn="1"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1" name="Lágrima 10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0" name="Imagem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1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Conexão reta 21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Imagem 22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4178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40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39.xml"/><Relationship Id="rId23" Type="http://schemas.microsoft.com/office/2007/relationships/hdphoto" Target="../media/hdphoto2.wdp"/><Relationship Id="rId10" Type="http://schemas.openxmlformats.org/officeDocument/2006/relationships/slideLayout" Target="../slideLayouts/slideLayout34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8.xml"/><Relationship Id="rId22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43.xml"/><Relationship Id="rId7" Type="http://schemas.openxmlformats.org/officeDocument/2006/relationships/image" Target="../media/image1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theme" Target="../theme/theme3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4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4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4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4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55.xml"/><Relationship Id="rId19" Type="http://schemas.microsoft.com/office/2007/relationships/hdphoto" Target="../media/hdphoto2.wdp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75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78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74.xml"/><Relationship Id="rId25" Type="http://schemas.openxmlformats.org/officeDocument/2006/relationships/theme" Target="../theme/theme5.xml"/><Relationship Id="rId2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73.xml"/><Relationship Id="rId20" Type="http://schemas.openxmlformats.org/officeDocument/2006/relationships/slideLayout" Target="../slideLayouts/slideLayout77.xml"/><Relationship Id="rId29" Type="http://schemas.openxmlformats.org/officeDocument/2006/relationships/image" Target="../media/image3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2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2.xml"/><Relationship Id="rId23" Type="http://schemas.openxmlformats.org/officeDocument/2006/relationships/slideLayout" Target="../slideLayouts/slideLayout80.xml"/><Relationship Id="rId28" Type="http://schemas.openxmlformats.org/officeDocument/2006/relationships/image" Target="../media/image2.png"/><Relationship Id="rId10" Type="http://schemas.openxmlformats.org/officeDocument/2006/relationships/slideLayout" Target="../slideLayouts/slideLayout67.xml"/><Relationship Id="rId19" Type="http://schemas.openxmlformats.org/officeDocument/2006/relationships/slideLayout" Target="../slideLayouts/slideLayout76.xml"/><Relationship Id="rId31" Type="http://schemas.microsoft.com/office/2007/relationships/hdphoto" Target="../media/hdphoto2.wdp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Relationship Id="rId22" Type="http://schemas.openxmlformats.org/officeDocument/2006/relationships/slideLayout" Target="../slideLayouts/slideLayout79.xml"/><Relationship Id="rId27" Type="http://schemas.microsoft.com/office/2007/relationships/hdphoto" Target="../media/hdphoto1.wdp"/><Relationship Id="rId30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rgbClr val="686868"/>
            </a:gs>
            <a:gs pos="2000">
              <a:schemeClr val="tx1">
                <a:lumMod val="65000"/>
                <a:lumOff val="35000"/>
              </a:schemeClr>
            </a:gs>
            <a:gs pos="100000">
              <a:srgbClr val="979797"/>
            </a:gs>
            <a:gs pos="97000">
              <a:schemeClr val="tx1">
                <a:lumMod val="85000"/>
                <a:lumOff val="1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Imagem relacionada"/>
          <p:cNvPicPr>
            <a:picLocks noChangeAspect="1" noChangeArrowheads="1"/>
          </p:cNvPicPr>
          <p:nvPr/>
        </p:nvPicPr>
        <p:blipFill>
          <a:blip r:embed="rId26">
            <a:grayscl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848">
            <a:off x="5145507" y="682683"/>
            <a:ext cx="6959824" cy="58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65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5" r:id="rId2"/>
    <p:sldLayoutId id="2147483666" r:id="rId3"/>
    <p:sldLayoutId id="2147483667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57" r:id="rId16"/>
    <p:sldLayoutId id="2147483658" r:id="rId17"/>
    <p:sldLayoutId id="2147483659" r:id="rId18"/>
    <p:sldLayoutId id="2147483660" r:id="rId19"/>
    <p:sldLayoutId id="2147483662" r:id="rId20"/>
    <p:sldLayoutId id="2147483664" r:id="rId21"/>
    <p:sldLayoutId id="2147483680" r:id="rId22"/>
    <p:sldLayoutId id="2147483681" r:id="rId23"/>
    <p:sldLayoutId id="2147483838" r:id="rId24"/>
  </p:sldLayoutIdLst>
  <p:transition>
    <p:fade/>
  </p:transition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tx1">
                <a:lumMod val="65000"/>
                <a:lumOff val="35000"/>
              </a:schemeClr>
            </a:gs>
            <a:gs pos="17000">
              <a:srgbClr val="686868"/>
            </a:gs>
            <a:gs pos="97000">
              <a:schemeClr val="tx1">
                <a:lumMod val="85000"/>
                <a:lumOff val="15000"/>
              </a:schemeClr>
            </a:gs>
            <a:gs pos="100000">
              <a:srgbClr val="97979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0" descr="Imagem relacionada"/>
          <p:cNvPicPr>
            <a:picLocks noChangeAspect="1" noChangeArrowheads="1"/>
          </p:cNvPicPr>
          <p:nvPr/>
        </p:nvPicPr>
        <p:blipFill>
          <a:blip r:embed="rId18">
            <a:grayscl/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848">
            <a:off x="5145507" y="682683"/>
            <a:ext cx="6959824" cy="58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Fluxograma: cartão 25"/>
          <p:cNvSpPr/>
          <p:nvPr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Subtítulo 2"/>
          <p:cNvSpPr txBox="1">
            <a:spLocks/>
          </p:cNvSpPr>
          <p:nvPr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2" name="Lágrima 11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4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Conexão reta 14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Imagem 15"/>
            <p:cNvPicPr>
              <a:picLocks noChangeAspect="1"/>
            </p:cNvPicPr>
            <p:nvPr userDrawn="1"/>
          </p:nvPicPr>
          <p:blipFill>
            <a:blip r:embed="rId22" cstate="print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121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  <p:sldLayoutId id="2147483728" r:id="rId16"/>
  </p:sldLayoutIdLst>
  <p:hf hdr="0" ftr="0" dt="0"/>
  <p:txStyles>
    <p:titleStyle>
      <a:lvl1pPr algn="ctr" defTabSz="914583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69" indent="-342969" algn="l" defTabSz="914583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indent="-285807" algn="l" defTabSz="914583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tx1">
                <a:lumMod val="65000"/>
                <a:lumOff val="35000"/>
              </a:schemeClr>
            </a:gs>
            <a:gs pos="17000">
              <a:srgbClr val="686868"/>
            </a:gs>
            <a:gs pos="97000">
              <a:schemeClr val="tx1">
                <a:lumMod val="85000"/>
                <a:lumOff val="15000"/>
              </a:schemeClr>
            </a:gs>
            <a:gs pos="100000">
              <a:srgbClr val="97979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0" descr="Imagem relacionada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848">
            <a:off x="5145507" y="682683"/>
            <a:ext cx="6959824" cy="58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Fluxograma: cartão 27"/>
          <p:cNvSpPr/>
          <p:nvPr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Subtítulo 2"/>
          <p:cNvSpPr txBox="1">
            <a:spLocks/>
          </p:cNvSpPr>
          <p:nvPr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12" name="Lágrima 11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4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Conexão reta 14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Imagem 16"/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3470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</p:sldLayoutIdLst>
  <p:transition>
    <p:fade/>
  </p:transition>
  <p:hf hdr="0" dt="0"/>
  <p:txStyles>
    <p:titleStyle>
      <a:lvl1pPr algn="r" rtl="0" eaLnBrk="1" latinLnBrk="0" hangingPunct="1">
        <a:spcBef>
          <a:spcPct val="0"/>
        </a:spcBef>
        <a:buNone/>
        <a:defRPr kumimoji="0" sz="2400" b="1" kern="1200">
          <a:solidFill>
            <a:schemeClr val="tx1">
              <a:lumMod val="75000"/>
              <a:lumOff val="25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80000"/>
        <a:buFont typeface="Wingdings 2"/>
        <a:buNone/>
        <a:defRPr kumimoji="0" sz="24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76248" indent="-176248" algn="l" rtl="0" eaLnBrk="1" latinLnBrk="0" hangingPunct="1">
        <a:spcBef>
          <a:spcPts val="600"/>
        </a:spcBef>
        <a:buClr>
          <a:schemeClr val="accent1"/>
        </a:buClr>
        <a:buSzPct val="100000"/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541" indent="-182917" algn="l" rtl="0" eaLnBrk="1" latinLnBrk="0" hangingPunct="1">
        <a:spcBef>
          <a:spcPts val="60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024333" indent="-182917" algn="l" rtl="0" eaLnBrk="1" latinLnBrk="0" hangingPunct="1">
        <a:spcBef>
          <a:spcPts val="60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416" indent="-182917" algn="l" rtl="0" eaLnBrk="1" latinLnBrk="0" hangingPunct="1">
        <a:spcBef>
          <a:spcPts val="60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770" indent="-182917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1124" indent="-182917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624" indent="-182917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9270" indent="-182917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">
              <a:schemeClr val="tx1">
                <a:lumMod val="65000"/>
                <a:lumOff val="35000"/>
              </a:schemeClr>
            </a:gs>
            <a:gs pos="17000">
              <a:srgbClr val="686868"/>
            </a:gs>
            <a:gs pos="97000">
              <a:schemeClr val="tx1">
                <a:lumMod val="85000"/>
                <a:lumOff val="15000"/>
              </a:schemeClr>
            </a:gs>
            <a:gs pos="100000">
              <a:srgbClr val="97979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0" descr="Imagem relacionada"/>
          <p:cNvPicPr>
            <a:picLocks noChangeAspect="1" noChangeArrowheads="1"/>
          </p:cNvPicPr>
          <p:nvPr/>
        </p:nvPicPr>
        <p:blipFill>
          <a:blip r:embed="rId14">
            <a:grayscl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848">
            <a:off x="5145507" y="682683"/>
            <a:ext cx="6959824" cy="58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Fluxograma: cartão 20"/>
          <p:cNvSpPr/>
          <p:nvPr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Subtítulo 2"/>
          <p:cNvSpPr txBox="1">
            <a:spLocks/>
          </p:cNvSpPr>
          <p:nvPr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12" name="Lágrima 11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4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5" name="Conexão reta 14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Imagem 15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7672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hf hdr="0" ftr="0" dt="0"/>
  <p:txStyles>
    <p:titleStyle>
      <a:lvl1pPr algn="ctr" defTabSz="914583" rtl="0" eaLnBrk="1" latinLnBrk="0" hangingPunct="1">
        <a:spcBef>
          <a:spcPct val="0"/>
        </a:spcBef>
        <a:buNone/>
        <a:defRPr sz="3001" b="0" kern="1200" cap="none" spc="0">
          <a:ln w="18415" cmpd="sng">
            <a:noFill/>
            <a:prstDash val="solid"/>
          </a:ln>
          <a:solidFill>
            <a:schemeClr val="bg1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69" indent="-342969" algn="l" defTabSz="914583" rtl="0" eaLnBrk="1" latinLnBrk="0" hangingPunct="1">
        <a:spcBef>
          <a:spcPct val="20000"/>
        </a:spcBef>
        <a:buFont typeface="Arial" pitchFamily="34" charset="0"/>
        <a:buChar char="•"/>
        <a:defRPr sz="2601" kern="1200">
          <a:solidFill>
            <a:schemeClr val="tx1"/>
          </a:solidFill>
          <a:latin typeface="+mn-lt"/>
          <a:ea typeface="+mn-ea"/>
          <a:cs typeface="+mn-cs"/>
        </a:defRPr>
      </a:lvl1pPr>
      <a:lvl2pPr marL="743099" indent="-285807" algn="l" defTabSz="91458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229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520" indent="-228646" algn="l" defTabSz="91458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811" indent="-228646" algn="l" defTabSz="91458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103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394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86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977" indent="-228646" algn="l" defTabSz="91458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91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83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74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166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457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749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40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332" algn="l" defTabSz="91458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7000">
              <a:srgbClr val="686868"/>
            </a:gs>
            <a:gs pos="2000">
              <a:schemeClr val="tx1">
                <a:lumMod val="65000"/>
                <a:lumOff val="35000"/>
              </a:schemeClr>
            </a:gs>
            <a:gs pos="100000">
              <a:srgbClr val="979797"/>
            </a:gs>
            <a:gs pos="97000">
              <a:schemeClr val="tx1">
                <a:lumMod val="85000"/>
                <a:lumOff val="15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Imagem relacionada"/>
          <p:cNvPicPr>
            <a:picLocks noChangeAspect="1" noChangeArrowheads="1"/>
          </p:cNvPicPr>
          <p:nvPr/>
        </p:nvPicPr>
        <p:blipFill>
          <a:blip r:embed="rId26">
            <a:grayscl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aturation sat="3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8848">
            <a:off x="5145507" y="421241"/>
            <a:ext cx="6959824" cy="5861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luxograma: cartão 11"/>
          <p:cNvSpPr/>
          <p:nvPr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Subtítulo 2"/>
          <p:cNvSpPr txBox="1">
            <a:spLocks/>
          </p:cNvSpPr>
          <p:nvPr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1" name="Grupo 10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20" name="Lágrima 19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1" name="Imagem 20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2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3" name="Conexão reta 22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Imagem 23"/>
            <p:cNvPicPr>
              <a:picLocks noChangeAspect="1"/>
            </p:cNvPicPr>
            <p:nvPr userDrawn="1"/>
          </p:nvPicPr>
          <p:blipFill>
            <a:blip r:embed="rId30" cstate="print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516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  <p:sldLayoutId id="2147483828" r:id="rId16"/>
    <p:sldLayoutId id="2147483829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</p:sldLayoutIdLst>
  <p:transition>
    <p:fade/>
  </p:transition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1.xml"/><Relationship Id="rId4" Type="http://schemas.microsoft.com/office/2007/relationships/hdphoto" Target="../media/hdphoto1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-alinhas.pt/InfantoJuveni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4.xml"/><Relationship Id="rId4" Type="http://schemas.microsoft.com/office/2007/relationships/hdphoto" Target="../media/hdphoto12.wdp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4.wdp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6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38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2.xml"/><Relationship Id="rId6" Type="http://schemas.openxmlformats.org/officeDocument/2006/relationships/chart" Target="../charts/char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7.wdp"/><Relationship Id="rId4" Type="http://schemas.openxmlformats.org/officeDocument/2006/relationships/image" Target="../media/image13.png"/><Relationship Id="rId9" Type="http://schemas.microsoft.com/office/2007/relationships/hdphoto" Target="../media/hdphoto9.wdp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9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6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4.wdp"/><Relationship Id="rId7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/>
          <p:cNvGrpSpPr/>
          <p:nvPr/>
        </p:nvGrpSpPr>
        <p:grpSpPr>
          <a:xfrm>
            <a:off x="-153771" y="-16204"/>
            <a:ext cx="12449814" cy="6875792"/>
            <a:chOff x="-153771" y="-16204"/>
            <a:chExt cx="12449814" cy="6875792"/>
          </a:xfrm>
        </p:grpSpPr>
        <p:grpSp>
          <p:nvGrpSpPr>
            <p:cNvPr id="2" name="Grupo 1"/>
            <p:cNvGrpSpPr/>
            <p:nvPr/>
          </p:nvGrpSpPr>
          <p:grpSpPr>
            <a:xfrm>
              <a:off x="0" y="585478"/>
              <a:ext cx="12296043" cy="5659257"/>
              <a:chOff x="0" y="585478"/>
              <a:chExt cx="12296043" cy="5659257"/>
            </a:xfrm>
          </p:grpSpPr>
          <p:pic>
            <p:nvPicPr>
              <p:cNvPr id="3" name="Imagem 2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434"/>
              <a:stretch/>
            </p:blipFill>
            <p:spPr>
              <a:xfrm>
                <a:off x="0" y="585478"/>
                <a:ext cx="12190414" cy="5659257"/>
              </a:xfrm>
              <a:prstGeom prst="rect">
                <a:avLst/>
              </a:prstGeom>
            </p:spPr>
          </p:pic>
          <p:sp>
            <p:nvSpPr>
              <p:cNvPr id="4" name="Retângulo 3"/>
              <p:cNvSpPr/>
              <p:nvPr/>
            </p:nvSpPr>
            <p:spPr>
              <a:xfrm>
                <a:off x="6203218" y="1343301"/>
                <a:ext cx="6092825" cy="255454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The impact of </a:t>
                </a:r>
                <a:r>
                  <a:rPr lang="en-US" sz="4000" dirty="0" err="1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decriminalisation</a:t>
                </a:r>
                <a:r>
                  <a:rPr lang="en-US" sz="4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 </a:t>
                </a:r>
              </a:p>
              <a:p>
                <a:pPr algn="ctr"/>
                <a:r>
                  <a:rPr lang="en-US" sz="4000" dirty="0">
                    <a:solidFill>
                      <a:schemeClr val="bg1"/>
                    </a:solidFill>
                    <a:latin typeface="Arial Rounded MT Bold" panose="020F0704030504030204" pitchFamily="34" charset="0"/>
                  </a:rPr>
                  <a:t>on integrated responses </a:t>
                </a:r>
                <a:endParaRPr lang="pt-PT" sz="4000" dirty="0">
                  <a:solidFill>
                    <a:schemeClr val="bg1"/>
                  </a:solidFill>
                  <a:latin typeface="Arial Rounded MT Bold" panose="020F0704030504030204" pitchFamily="34" charset="0"/>
                </a:endParaRPr>
              </a:p>
            </p:txBody>
          </p:sp>
          <p:grpSp>
            <p:nvGrpSpPr>
              <p:cNvPr id="5" name="Grupo 4"/>
              <p:cNvGrpSpPr/>
              <p:nvPr/>
            </p:nvGrpSpPr>
            <p:grpSpPr>
              <a:xfrm>
                <a:off x="6887294" y="4581922"/>
                <a:ext cx="4755523" cy="900100"/>
                <a:chOff x="6887294" y="4581922"/>
                <a:chExt cx="4755523" cy="900100"/>
              </a:xfrm>
            </p:grpSpPr>
            <p:sp>
              <p:nvSpPr>
                <p:cNvPr id="6" name="Subtítulo 2"/>
                <p:cNvSpPr txBox="1">
                  <a:spLocks/>
                </p:cNvSpPr>
                <p:nvPr/>
              </p:nvSpPr>
              <p:spPr>
                <a:xfrm>
                  <a:off x="6887294" y="4581922"/>
                  <a:ext cx="4755523" cy="618266"/>
                </a:xfrm>
                <a:prstGeom prst="rect">
                  <a:avLst/>
                </a:prstGeom>
                <a:effectLst/>
              </p:spPr>
              <p:txBody>
                <a:bodyPr>
                  <a:noAutofit/>
                </a:bodyPr>
                <a:lstStyle>
                  <a:lvl1pPr marL="457189" indent="-457189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4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990575" indent="-380990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3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523962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2133547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743131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352716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en-GB" sz="30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" panose="020B0502040204020203" pitchFamily="34" charset="0"/>
                    </a:rPr>
                    <a:t>MANUEL CARDOSO</a:t>
                  </a:r>
                  <a:r>
                    <a:rPr lang="en-GB" sz="32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" panose="020B0502040204020203" pitchFamily="34" charset="0"/>
                    </a:rPr>
                    <a:t>  </a:t>
                  </a:r>
                  <a:endParaRPr lang="en-GB" sz="1050" b="1" i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marL="0" indent="0" algn="ctr">
                    <a:buNone/>
                  </a:pPr>
                  <a:r>
                    <a:rPr lang="en-GB" sz="1100" b="1" i="1" dirty="0">
                      <a:solidFill>
                        <a:schemeClr val="bg1"/>
                      </a:solidFill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</a:p>
                <a:p>
                  <a:pPr marL="0" indent="0" algn="ctr">
                    <a:buNone/>
                  </a:pPr>
                  <a:endParaRPr lang="en-GB" sz="100" b="1" i="1" dirty="0">
                    <a:solidFill>
                      <a:schemeClr val="bg1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  <a:p>
                  <a:pPr marL="0" indent="0" algn="ctr">
                    <a:buNone/>
                  </a:pPr>
                  <a:r>
                    <a:rPr lang="en-GB" sz="1100" b="1" i="1" dirty="0">
                      <a:solidFill>
                        <a:schemeClr val="bg1"/>
                      </a:solidFill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 </a:t>
                  </a:r>
                </a:p>
              </p:txBody>
            </p:sp>
            <p:sp>
              <p:nvSpPr>
                <p:cNvPr id="7" name="Subtítulo 2"/>
                <p:cNvSpPr txBox="1">
                  <a:spLocks/>
                </p:cNvSpPr>
                <p:nvPr/>
              </p:nvSpPr>
              <p:spPr>
                <a:xfrm>
                  <a:off x="7175326" y="5120833"/>
                  <a:ext cx="4127101" cy="361189"/>
                </a:xfrm>
                <a:prstGeom prst="rect">
                  <a:avLst/>
                </a:prstGeom>
                <a:effectLst/>
              </p:spPr>
              <p:txBody>
                <a:bodyPr>
                  <a:noAutofit/>
                </a:bodyPr>
                <a:lstStyle>
                  <a:lvl1pPr marL="457189" indent="-457189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43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990575" indent="-380990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3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523962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32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2133547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–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743131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»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3352716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spcBef>
                      <a:spcPct val="20000"/>
                    </a:spcBef>
                    <a:buFont typeface="Arial" pitchFamily="34" charset="0"/>
                    <a:buChar char="•"/>
                    <a:defRPr sz="27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buNone/>
                  </a:pPr>
                  <a:r>
                    <a:rPr lang="pt-PT" sz="1800" dirty="0" err="1">
                      <a:solidFill>
                        <a:schemeClr val="bg1"/>
                      </a:solidFill>
                    </a:rPr>
                    <a:t>Deputy</a:t>
                  </a:r>
                  <a:r>
                    <a:rPr lang="pt-PT" sz="1800" dirty="0">
                      <a:solidFill>
                        <a:schemeClr val="bg1"/>
                      </a:solidFill>
                    </a:rPr>
                    <a:t> General-</a:t>
                  </a:r>
                  <a:r>
                    <a:rPr lang="pt-PT" sz="1800" dirty="0" err="1">
                      <a:solidFill>
                        <a:schemeClr val="bg1"/>
                      </a:solidFill>
                    </a:rPr>
                    <a:t>Director</a:t>
                  </a:r>
                  <a:r>
                    <a:rPr lang="pt-PT" sz="1800" dirty="0">
                      <a:solidFill>
                        <a:schemeClr val="bg1"/>
                      </a:solidFill>
                    </a:rPr>
                    <a:t>  .  </a:t>
                  </a:r>
                  <a:r>
                    <a:rPr lang="en-GB" sz="1800" dirty="0">
                      <a:solidFill>
                        <a:schemeClr val="bg1"/>
                      </a:solidFill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SICAD</a:t>
                  </a:r>
                </a:p>
                <a:p>
                  <a:pPr marL="0" indent="0" algn="ctr">
                    <a:buNone/>
                  </a:pPr>
                  <a:r>
                    <a:rPr lang="en-GB" sz="1800" dirty="0">
                      <a:solidFill>
                        <a:schemeClr val="bg1"/>
                      </a:solidFill>
                      <a:ea typeface="Calibri" panose="020F0502020204030204" pitchFamily="34" charset="0"/>
                      <a:cs typeface="Times New Roman" panose="02020603050405020304" pitchFamily="18" charset="0"/>
                    </a:rPr>
                    <a:t>Portugal </a:t>
                  </a:r>
                  <a:endParaRPr lang="en-GB" sz="1400" i="1" dirty="0">
                    <a:solidFill>
                      <a:schemeClr val="bg1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8" name="Fluxograma: cartão 7"/>
            <p:cNvSpPr/>
            <p:nvPr/>
          </p:nvSpPr>
          <p:spPr>
            <a:xfrm rot="10800000">
              <a:off x="-2" y="-16204"/>
              <a:ext cx="12190413" cy="797760"/>
            </a:xfrm>
            <a:prstGeom prst="flowChartPunchedCard">
              <a:avLst/>
            </a:prstGeom>
            <a:gradFill flip="none" rotWithShape="1">
              <a:gsLst>
                <a:gs pos="54000">
                  <a:srgbClr val="C00000">
                    <a:shade val="30000"/>
                    <a:satMod val="115000"/>
                  </a:srgbClr>
                </a:gs>
                <a:gs pos="95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pt-PT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7319342" y="113523"/>
              <a:ext cx="4724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800" noProof="0" dirty="0">
                  <a:solidFill>
                    <a:srgbClr val="CCC2C0"/>
                  </a:solidFill>
                </a:rPr>
                <a:t>SYDNEY, JUNE 7</a:t>
              </a:r>
              <a:r>
                <a:rPr lang="en-GB" sz="1800" baseline="30000" noProof="0" dirty="0">
                  <a:solidFill>
                    <a:srgbClr val="CCC2C0"/>
                  </a:solidFill>
                </a:rPr>
                <a:t>th</a:t>
              </a:r>
              <a:r>
                <a:rPr lang="en-GB" sz="1800" dirty="0">
                  <a:solidFill>
                    <a:srgbClr val="CCC2C0"/>
                  </a:solidFill>
                </a:rPr>
                <a:t> </a:t>
              </a:r>
              <a:r>
                <a:rPr lang="en-GB" sz="1800" noProof="0" dirty="0">
                  <a:solidFill>
                    <a:srgbClr val="CCC2C0"/>
                  </a:solidFill>
                </a:rPr>
                <a:t>2018</a:t>
              </a:r>
            </a:p>
          </p:txBody>
        </p:sp>
        <p:grpSp>
          <p:nvGrpSpPr>
            <p:cNvPr id="10" name="Grupo 9"/>
            <p:cNvGrpSpPr/>
            <p:nvPr/>
          </p:nvGrpSpPr>
          <p:grpSpPr>
            <a:xfrm>
              <a:off x="-153771" y="6061828"/>
              <a:ext cx="12354917" cy="797760"/>
              <a:chOff x="-133486" y="6088418"/>
              <a:chExt cx="12323899" cy="797760"/>
            </a:xfrm>
          </p:grpSpPr>
          <p:sp>
            <p:nvSpPr>
              <p:cNvPr id="11" name="Fluxograma: cartão 10"/>
              <p:cNvSpPr/>
              <p:nvPr/>
            </p:nvSpPr>
            <p:spPr>
              <a:xfrm>
                <a:off x="0" y="6088418"/>
                <a:ext cx="12190413" cy="797760"/>
              </a:xfrm>
              <a:prstGeom prst="flowChartPunchedCard">
                <a:avLst/>
              </a:prstGeom>
              <a:gradFill flip="none" rotWithShape="1">
                <a:gsLst>
                  <a:gs pos="54000">
                    <a:srgbClr val="C00000">
                      <a:shade val="30000"/>
                      <a:satMod val="115000"/>
                    </a:srgbClr>
                  </a:gs>
                  <a:gs pos="95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pt-PT" sz="2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2" name="Subtítulo 2"/>
              <p:cNvSpPr txBox="1">
                <a:spLocks/>
              </p:cNvSpPr>
              <p:nvPr/>
            </p:nvSpPr>
            <p:spPr>
              <a:xfrm>
                <a:off x="-133486" y="6259423"/>
                <a:ext cx="12054662" cy="396044"/>
              </a:xfrm>
              <a:prstGeom prst="rect">
                <a:avLst/>
              </a:prstGeom>
              <a:ln>
                <a:noFill/>
              </a:ln>
              <a:effectLst/>
            </p:spPr>
            <p:txBody>
              <a:bodyPr>
                <a:noAutofit/>
              </a:bodyPr>
              <a:lstStyle>
                <a:lvl1pPr marL="457189" indent="-457189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4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990575" indent="-380990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3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523962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2133547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743131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3352716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7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buNone/>
                </a:pPr>
                <a:r>
                  <a:rPr lang="es-ES" sz="2400" dirty="0">
                    <a:solidFill>
                      <a:srgbClr val="CCC2C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SICAD</a:t>
                </a:r>
                <a:r>
                  <a:rPr lang="es-ES" sz="2000" dirty="0">
                    <a:solidFill>
                      <a:srgbClr val="CCC2C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 .   </a:t>
                </a:r>
                <a:r>
                  <a:rPr lang="en-US" sz="2000" dirty="0">
                    <a:solidFill>
                      <a:srgbClr val="CCC2C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General-Directorate for Intervention on Addictive </a:t>
                </a:r>
                <a:r>
                  <a:rPr lang="en-US" sz="2000" dirty="0" err="1">
                    <a:solidFill>
                      <a:srgbClr val="CCC2C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Behaviours</a:t>
                </a:r>
                <a:r>
                  <a:rPr lang="en-US" sz="2000" dirty="0">
                    <a:solidFill>
                      <a:srgbClr val="CCC2C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 and Dependencies  </a:t>
                </a:r>
                <a:r>
                  <a:rPr lang="es-ES" sz="2000" dirty="0">
                    <a:solidFill>
                      <a:srgbClr val="CCC2C0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.  PORTUGAL</a:t>
                </a:r>
                <a:endParaRPr lang="pt-PT" sz="2000" dirty="0">
                  <a:solidFill>
                    <a:srgbClr val="CCC2C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034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 rot="20419015">
            <a:off x="1333873" y="1945130"/>
            <a:ext cx="981070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The National Coordination  </a:t>
            </a:r>
          </a:p>
          <a:p>
            <a:pPr lvl="0" algn="ctr"/>
            <a:r>
              <a:rPr lang="en-GB" sz="4000" b="1" dirty="0">
                <a:solidFill>
                  <a:srgbClr val="EE00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For Drug Problems, Drug Addictions and the Harmful use of Alcohol</a:t>
            </a:r>
          </a:p>
        </p:txBody>
      </p:sp>
    </p:spTree>
    <p:extLst>
      <p:ext uri="{BB962C8B-B14F-4D97-AF65-F5344CB8AC3E}">
        <p14:creationId xmlns:p14="http://schemas.microsoft.com/office/powerpoint/2010/main" val="412408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00">
        <p14:prism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aixaDeTexto 14"/>
          <p:cNvSpPr txBox="1">
            <a:spLocks noChangeArrowheads="1"/>
          </p:cNvSpPr>
          <p:nvPr/>
        </p:nvSpPr>
        <p:spPr bwMode="auto">
          <a:xfrm>
            <a:off x="-97482" y="156332"/>
            <a:ext cx="118825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GB" sz="40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Coordination Structure </a:t>
            </a:r>
          </a:p>
          <a:p>
            <a:pPr algn="r"/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For Drug Problems, Drug Addictions and the Harmful use of Alcohol</a:t>
            </a:r>
          </a:p>
        </p:txBody>
      </p:sp>
      <p:sp>
        <p:nvSpPr>
          <p:cNvPr id="127" name="Rectângulo 126"/>
          <p:cNvSpPr/>
          <p:nvPr/>
        </p:nvSpPr>
        <p:spPr bwMode="auto">
          <a:xfrm>
            <a:off x="4777696" y="3867649"/>
            <a:ext cx="12815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bg1">
                  <a:lumMod val="65000"/>
                </a:schemeClr>
              </a:buClr>
              <a:defRPr/>
            </a:pPr>
            <a:r>
              <a:rPr lang="pt-PT" sz="1200" dirty="0" err="1">
                <a:solidFill>
                  <a:schemeClr val="bg1"/>
                </a:solidFill>
              </a:rPr>
              <a:t>Executive</a:t>
            </a:r>
            <a:r>
              <a:rPr lang="pt-PT" sz="1200" dirty="0">
                <a:solidFill>
                  <a:schemeClr val="bg1"/>
                </a:solidFill>
              </a:rPr>
              <a:t> Role</a:t>
            </a:r>
          </a:p>
        </p:txBody>
      </p:sp>
      <p:sp>
        <p:nvSpPr>
          <p:cNvPr id="61" name="Rectângulo 134"/>
          <p:cNvSpPr/>
          <p:nvPr/>
        </p:nvSpPr>
        <p:spPr>
          <a:xfrm>
            <a:off x="6131210" y="3390958"/>
            <a:ext cx="15059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bg1">
                  <a:lumMod val="65000"/>
                </a:schemeClr>
              </a:buClr>
            </a:pPr>
            <a:r>
              <a:rPr lang="en-GB" sz="1200" dirty="0" err="1">
                <a:solidFill>
                  <a:schemeClr val="bg1"/>
                </a:solidFill>
              </a:rPr>
              <a:t>Suplementary</a:t>
            </a:r>
            <a:r>
              <a:rPr lang="en-GB" sz="1200" dirty="0">
                <a:solidFill>
                  <a:schemeClr val="bg1"/>
                </a:solidFill>
              </a:rPr>
              <a:t>  Role</a:t>
            </a:r>
          </a:p>
        </p:txBody>
      </p:sp>
      <p:cxnSp>
        <p:nvCxnSpPr>
          <p:cNvPr id="62" name="Conexão recta unidireccional 94"/>
          <p:cNvCxnSpPr/>
          <p:nvPr/>
        </p:nvCxnSpPr>
        <p:spPr>
          <a:xfrm>
            <a:off x="3757926" y="2440581"/>
            <a:ext cx="668158" cy="0"/>
          </a:xfrm>
          <a:prstGeom prst="straightConnector1">
            <a:avLst/>
          </a:prstGeom>
          <a:ln w="25400" cmpd="dbl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xão recta unidireccional 95"/>
          <p:cNvCxnSpPr/>
          <p:nvPr/>
        </p:nvCxnSpPr>
        <p:spPr>
          <a:xfrm>
            <a:off x="7766875" y="2440581"/>
            <a:ext cx="668158" cy="0"/>
          </a:xfrm>
          <a:prstGeom prst="straightConnector1">
            <a:avLst/>
          </a:prstGeom>
          <a:ln w="25400" cmpd="dbl">
            <a:solidFill>
              <a:srgbClr val="FFC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upo 78"/>
          <p:cNvGrpSpPr/>
          <p:nvPr/>
        </p:nvGrpSpPr>
        <p:grpSpPr>
          <a:xfrm>
            <a:off x="1061709" y="1800190"/>
            <a:ext cx="2297193" cy="1470248"/>
            <a:chOff x="2263616" y="2304674"/>
            <a:chExt cx="1568767" cy="156876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67" name="Oval 66"/>
            <p:cNvSpPr/>
            <p:nvPr/>
          </p:nvSpPr>
          <p:spPr>
            <a:xfrm>
              <a:off x="2263616" y="2304674"/>
              <a:ext cx="1568767" cy="156876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8" name="Oval 4"/>
            <p:cNvSpPr/>
            <p:nvPr/>
          </p:nvSpPr>
          <p:spPr>
            <a:xfrm>
              <a:off x="2367709" y="2307711"/>
              <a:ext cx="1399398" cy="1371290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b="1" dirty="0" err="1">
                  <a:latin typeface="Century Gothic" panose="020B0502020202020204" pitchFamily="34" charset="0"/>
                </a:rPr>
                <a:t>Interministeral</a:t>
              </a:r>
              <a:r>
                <a:rPr lang="en-GB" sz="1800" b="1" dirty="0">
                  <a:latin typeface="Century Gothic" panose="020B0502020202020204" pitchFamily="34" charset="0"/>
                </a:rPr>
                <a:t> Council</a:t>
              </a:r>
              <a:endParaRPr lang="en-GB" sz="1800" b="1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69" name="Grupo 78"/>
          <p:cNvGrpSpPr/>
          <p:nvPr/>
        </p:nvGrpSpPr>
        <p:grpSpPr>
          <a:xfrm>
            <a:off x="8759502" y="1733920"/>
            <a:ext cx="2338212" cy="1332788"/>
            <a:chOff x="2241668" y="2304674"/>
            <a:chExt cx="1590715" cy="1568767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70" name="Oval 69"/>
            <p:cNvSpPr/>
            <p:nvPr/>
          </p:nvSpPr>
          <p:spPr>
            <a:xfrm>
              <a:off x="2263616" y="2304674"/>
              <a:ext cx="1568767" cy="1568767"/>
            </a:xfrm>
            <a:prstGeom prst="ellipse">
              <a:avLst/>
            </a:prstGeom>
            <a:solidFill>
              <a:srgbClr val="E2004B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1" name="Oval 4"/>
            <p:cNvSpPr/>
            <p:nvPr/>
          </p:nvSpPr>
          <p:spPr>
            <a:xfrm>
              <a:off x="2241668" y="2569903"/>
              <a:ext cx="1584176" cy="110928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800" b="1" dirty="0">
                  <a:latin typeface="Century Gothic" panose="020B0502020202020204" pitchFamily="34" charset="0"/>
                </a:rPr>
                <a:t>National Council</a:t>
              </a:r>
              <a:endParaRPr lang="en-GB" sz="1800" b="1" kern="12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3" name="Grupo 72"/>
          <p:cNvGrpSpPr/>
          <p:nvPr/>
        </p:nvGrpSpPr>
        <p:grpSpPr>
          <a:xfrm>
            <a:off x="4727054" y="5090679"/>
            <a:ext cx="2483587" cy="931403"/>
            <a:chOff x="1772072" y="6085506"/>
            <a:chExt cx="1392081" cy="453450"/>
          </a:xfrm>
        </p:grpSpPr>
        <p:sp>
          <p:nvSpPr>
            <p:cNvPr id="74" name="Rectângulo arredondado 117"/>
            <p:cNvSpPr/>
            <p:nvPr/>
          </p:nvSpPr>
          <p:spPr>
            <a:xfrm>
              <a:off x="1772072" y="6085506"/>
              <a:ext cx="1115825" cy="319982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5" name="Rectângulo arredondado 118"/>
            <p:cNvSpPr/>
            <p:nvPr/>
          </p:nvSpPr>
          <p:spPr>
            <a:xfrm>
              <a:off x="1871999" y="6141226"/>
              <a:ext cx="1115825" cy="319982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6" name="Rectângulo arredondado 119"/>
            <p:cNvSpPr/>
            <p:nvPr/>
          </p:nvSpPr>
          <p:spPr>
            <a:xfrm>
              <a:off x="1944007" y="6218974"/>
              <a:ext cx="1115825" cy="319982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7" name="Rectângulo 120"/>
            <p:cNvSpPr/>
            <p:nvPr/>
          </p:nvSpPr>
          <p:spPr>
            <a:xfrm>
              <a:off x="1841006" y="6299405"/>
              <a:ext cx="1323147" cy="164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sz="1600" b="1" dirty="0">
                  <a:solidFill>
                    <a:srgbClr val="A50021"/>
                  </a:solidFill>
                  <a:latin typeface="Century Gothic" panose="020B0502020202020204" pitchFamily="34" charset="0"/>
                </a:rPr>
                <a:t>Subcommittees</a:t>
              </a:r>
            </a:p>
          </p:txBody>
        </p:sp>
      </p:grpSp>
      <p:cxnSp>
        <p:nvCxnSpPr>
          <p:cNvPr id="78" name="Conexão recta unidireccional 103"/>
          <p:cNvCxnSpPr/>
          <p:nvPr/>
        </p:nvCxnSpPr>
        <p:spPr>
          <a:xfrm flipV="1">
            <a:off x="2242778" y="3399033"/>
            <a:ext cx="0" cy="366741"/>
          </a:xfrm>
          <a:prstGeom prst="straightConnector1">
            <a:avLst/>
          </a:prstGeom>
          <a:ln w="25400" cmpd="dbl">
            <a:solidFill>
              <a:schemeClr val="bg1">
                <a:lumMod val="85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upo 68"/>
          <p:cNvGrpSpPr/>
          <p:nvPr/>
        </p:nvGrpSpPr>
        <p:grpSpPr>
          <a:xfrm>
            <a:off x="8653539" y="4119062"/>
            <a:ext cx="2902915" cy="1395275"/>
            <a:chOff x="6482083" y="3717539"/>
            <a:chExt cx="1618309" cy="999221"/>
          </a:xfrm>
        </p:grpSpPr>
        <p:sp>
          <p:nvSpPr>
            <p:cNvPr id="80" name="Rectângulo arredondado 106"/>
            <p:cNvSpPr/>
            <p:nvPr/>
          </p:nvSpPr>
          <p:spPr>
            <a:xfrm>
              <a:off x="6482083" y="3717539"/>
              <a:ext cx="1403857" cy="855712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1" name="Rectângulo arredondado 107"/>
            <p:cNvSpPr/>
            <p:nvPr/>
          </p:nvSpPr>
          <p:spPr>
            <a:xfrm>
              <a:off x="6582440" y="3820675"/>
              <a:ext cx="1403857" cy="855712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2" name="Rectângulo arredondado 108"/>
            <p:cNvSpPr/>
            <p:nvPr/>
          </p:nvSpPr>
          <p:spPr>
            <a:xfrm>
              <a:off x="6696535" y="3933056"/>
              <a:ext cx="1403857" cy="783704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3" name="Rectângulo 109"/>
            <p:cNvSpPr/>
            <p:nvPr/>
          </p:nvSpPr>
          <p:spPr>
            <a:xfrm>
              <a:off x="6767499" y="4055406"/>
              <a:ext cx="1299084" cy="5951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Representatives Of Governmental Bodies  And Civil Society</a:t>
              </a:r>
            </a:p>
          </p:txBody>
        </p:sp>
      </p:grpSp>
      <p:cxnSp>
        <p:nvCxnSpPr>
          <p:cNvPr id="84" name="Conexão recta unidireccional 105"/>
          <p:cNvCxnSpPr/>
          <p:nvPr/>
        </p:nvCxnSpPr>
        <p:spPr>
          <a:xfrm flipV="1">
            <a:off x="10000416" y="3254482"/>
            <a:ext cx="0" cy="655306"/>
          </a:xfrm>
          <a:prstGeom prst="straightConnector1">
            <a:avLst/>
          </a:prstGeom>
          <a:ln w="25400" cmpd="dbl">
            <a:solidFill>
              <a:schemeClr val="accent1">
                <a:lumMod val="60000"/>
                <a:lumOff val="40000"/>
              </a:schemeClr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Picture 2" descr="Image result for man icon 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527" y="1353571"/>
            <a:ext cx="2289617" cy="22896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Image result for man icon 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90" y="1836194"/>
            <a:ext cx="2289617" cy="22896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CaixaDeTexto 86"/>
          <p:cNvSpPr txBox="1"/>
          <p:nvPr/>
        </p:nvSpPr>
        <p:spPr>
          <a:xfrm>
            <a:off x="6023198" y="2745718"/>
            <a:ext cx="1155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Health Ministry</a:t>
            </a:r>
          </a:p>
        </p:txBody>
      </p:sp>
      <p:sp>
        <p:nvSpPr>
          <p:cNvPr id="88" name="CaixaDeTexto 87"/>
          <p:cNvSpPr txBox="1"/>
          <p:nvPr/>
        </p:nvSpPr>
        <p:spPr>
          <a:xfrm>
            <a:off x="4535601" y="3213770"/>
            <a:ext cx="1559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National Coordinator</a:t>
            </a:r>
          </a:p>
        </p:txBody>
      </p:sp>
      <p:sp>
        <p:nvSpPr>
          <p:cNvPr id="89" name="Fluxograma: atraso 88"/>
          <p:cNvSpPr/>
          <p:nvPr/>
        </p:nvSpPr>
        <p:spPr>
          <a:xfrm rot="16200000">
            <a:off x="1699874" y="2790820"/>
            <a:ext cx="1085808" cy="3312368"/>
          </a:xfrm>
          <a:prstGeom prst="flowChartDelay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0" name="Oval 4"/>
          <p:cNvSpPr/>
          <p:nvPr/>
        </p:nvSpPr>
        <p:spPr>
          <a:xfrm>
            <a:off x="622598" y="4048114"/>
            <a:ext cx="3203733" cy="94179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890" tIns="8890" rIns="8890" bIns="889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Technical Commission</a:t>
            </a:r>
            <a:endParaRPr lang="en-GB" sz="1800" b="1" kern="12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*Chaired by the National Coordinator</a:t>
            </a:r>
          </a:p>
        </p:txBody>
      </p:sp>
      <p:cxnSp>
        <p:nvCxnSpPr>
          <p:cNvPr id="91" name="Conexão em ângulos retos 90"/>
          <p:cNvCxnSpPr/>
          <p:nvPr/>
        </p:nvCxnSpPr>
        <p:spPr>
          <a:xfrm>
            <a:off x="4001432" y="4581922"/>
            <a:ext cx="1720984" cy="424222"/>
          </a:xfrm>
          <a:prstGeom prst="bentConnector2">
            <a:avLst/>
          </a:prstGeom>
          <a:ln w="19050">
            <a:solidFill>
              <a:schemeClr val="bg2">
                <a:lumMod val="7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Rectângulo 53"/>
          <p:cNvSpPr/>
          <p:nvPr/>
        </p:nvSpPr>
        <p:spPr bwMode="auto">
          <a:xfrm>
            <a:off x="1305520" y="2777447"/>
            <a:ext cx="1786740" cy="376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22424">
              <a:lnSpc>
                <a:spcPct val="90000"/>
              </a:lnSpc>
              <a:spcAft>
                <a:spcPct val="35000"/>
              </a:spcAft>
              <a:defRPr/>
            </a:pPr>
            <a:r>
              <a:rPr lang="en-GB" sz="1050" b="1" dirty="0">
                <a:solidFill>
                  <a:schemeClr val="bg1"/>
                </a:solidFill>
                <a:latin typeface="Century Gothic" panose="020B0502020202020204" pitchFamily="34" charset="0"/>
              </a:rPr>
              <a:t>* </a:t>
            </a:r>
            <a:r>
              <a:rPr lang="en-GB" sz="1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Chaired by the Prime Minister</a:t>
            </a:r>
          </a:p>
        </p:txBody>
      </p:sp>
    </p:spTree>
    <p:extLst>
      <p:ext uri="{BB962C8B-B14F-4D97-AF65-F5344CB8AC3E}">
        <p14:creationId xmlns:p14="http://schemas.microsoft.com/office/powerpoint/2010/main" val="392160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ixaDeTexto 14"/>
          <p:cNvSpPr txBox="1"/>
          <p:nvPr/>
        </p:nvSpPr>
        <p:spPr>
          <a:xfrm>
            <a:off x="2589065" y="282579"/>
            <a:ext cx="933878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Technical Commission Constitution</a:t>
            </a:r>
          </a:p>
        </p:txBody>
      </p:sp>
      <p:sp>
        <p:nvSpPr>
          <p:cNvPr id="39" name="CaixaDeTexto 38"/>
          <p:cNvSpPr txBox="1"/>
          <p:nvPr/>
        </p:nvSpPr>
        <p:spPr>
          <a:xfrm>
            <a:off x="8711497" y="911895"/>
            <a:ext cx="3072341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r>
              <a:rPr lang="pt-PT" sz="1800" b="1" dirty="0">
                <a:solidFill>
                  <a:srgbClr val="EE004F"/>
                </a:solidFill>
              </a:rPr>
              <a:t>PNRCAD 2013-2020</a:t>
            </a:r>
          </a:p>
        </p:txBody>
      </p:sp>
      <p:grpSp>
        <p:nvGrpSpPr>
          <p:cNvPr id="74" name="Grupo 73"/>
          <p:cNvGrpSpPr/>
          <p:nvPr/>
        </p:nvGrpSpPr>
        <p:grpSpPr>
          <a:xfrm>
            <a:off x="2241222" y="1044294"/>
            <a:ext cx="3807458" cy="648072"/>
            <a:chOff x="1916118" y="864274"/>
            <a:chExt cx="3807458" cy="648072"/>
          </a:xfrm>
        </p:grpSpPr>
        <p:sp>
          <p:nvSpPr>
            <p:cNvPr id="5" name="CaixaDeTexto 4"/>
            <p:cNvSpPr txBox="1"/>
            <p:nvPr/>
          </p:nvSpPr>
          <p:spPr>
            <a:xfrm>
              <a:off x="3646934" y="864274"/>
              <a:ext cx="20766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Foreign Affairs</a:t>
              </a:r>
            </a:p>
          </p:txBody>
        </p:sp>
        <p:cxnSp>
          <p:nvCxnSpPr>
            <p:cNvPr id="7" name="Conexão em ângulos retos 6"/>
            <p:cNvCxnSpPr>
              <a:stCxn id="3" idx="0"/>
              <a:endCxn id="5" idx="1"/>
            </p:cNvCxnSpPr>
            <p:nvPr/>
          </p:nvCxnSpPr>
          <p:spPr>
            <a:xfrm rot="5400000" flipH="1" flipV="1">
              <a:off x="2549823" y="415235"/>
              <a:ext cx="463406" cy="1730816"/>
            </a:xfrm>
            <a:prstGeom prst="bentConnector2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upo 74"/>
          <p:cNvGrpSpPr/>
          <p:nvPr/>
        </p:nvGrpSpPr>
        <p:grpSpPr>
          <a:xfrm>
            <a:off x="3665807" y="1449424"/>
            <a:ext cx="4770727" cy="775732"/>
            <a:chOff x="3340703" y="1269404"/>
            <a:chExt cx="4770727" cy="775732"/>
          </a:xfrm>
        </p:grpSpPr>
        <p:sp>
          <p:nvSpPr>
            <p:cNvPr id="59" name="Rectângulo arredondado 58"/>
            <p:cNvSpPr/>
            <p:nvPr/>
          </p:nvSpPr>
          <p:spPr>
            <a:xfrm>
              <a:off x="6027865" y="1269404"/>
              <a:ext cx="2083565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Finance Area</a:t>
              </a:r>
            </a:p>
          </p:txBody>
        </p:sp>
        <p:cxnSp>
          <p:nvCxnSpPr>
            <p:cNvPr id="9" name="Conexão em ângulos retos 8"/>
            <p:cNvCxnSpPr>
              <a:stCxn id="3" idx="7"/>
            </p:cNvCxnSpPr>
            <p:nvPr/>
          </p:nvCxnSpPr>
          <p:spPr>
            <a:xfrm rot="5400000" flipH="1" flipV="1">
              <a:off x="4601565" y="359799"/>
              <a:ext cx="424475" cy="2946199"/>
            </a:xfrm>
            <a:prstGeom prst="bentConnector4">
              <a:avLst>
                <a:gd name="adj1" fmla="val 53855"/>
                <a:gd name="adj2" fmla="val 60014"/>
              </a:avLst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upo 76"/>
          <p:cNvGrpSpPr/>
          <p:nvPr/>
        </p:nvGrpSpPr>
        <p:grpSpPr>
          <a:xfrm>
            <a:off x="4256956" y="1764224"/>
            <a:ext cx="6242018" cy="900100"/>
            <a:chOff x="3931852" y="1584204"/>
            <a:chExt cx="6242018" cy="900100"/>
          </a:xfrm>
        </p:grpSpPr>
        <p:sp>
          <p:nvSpPr>
            <p:cNvPr id="58" name="Rectângulo arredondado 57"/>
            <p:cNvSpPr/>
            <p:nvPr/>
          </p:nvSpPr>
          <p:spPr>
            <a:xfrm>
              <a:off x="7427354" y="1584204"/>
              <a:ext cx="2746516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National Defence</a:t>
              </a:r>
            </a:p>
          </p:txBody>
        </p:sp>
        <p:cxnSp>
          <p:nvCxnSpPr>
            <p:cNvPr id="13" name="Conexão em ângulos retos 12"/>
            <p:cNvCxnSpPr/>
            <p:nvPr/>
          </p:nvCxnSpPr>
          <p:spPr>
            <a:xfrm flipV="1">
              <a:off x="3931852" y="1951265"/>
              <a:ext cx="3833705" cy="533039"/>
            </a:xfrm>
            <a:prstGeom prst="bentConnector3">
              <a:avLst>
                <a:gd name="adj1" fmla="val 63537"/>
              </a:avLst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upo 85"/>
          <p:cNvGrpSpPr/>
          <p:nvPr/>
        </p:nvGrpSpPr>
        <p:grpSpPr>
          <a:xfrm>
            <a:off x="2272872" y="5326364"/>
            <a:ext cx="4846092" cy="983750"/>
            <a:chOff x="2225192" y="5146344"/>
            <a:chExt cx="4846092" cy="983750"/>
          </a:xfrm>
        </p:grpSpPr>
        <p:sp>
          <p:nvSpPr>
            <p:cNvPr id="64" name="Rectângulo arredondado 63"/>
            <p:cNvSpPr/>
            <p:nvPr/>
          </p:nvSpPr>
          <p:spPr>
            <a:xfrm>
              <a:off x="2998862" y="5481872"/>
              <a:ext cx="4072422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Science and Higher Education</a:t>
              </a:r>
            </a:p>
          </p:txBody>
        </p:sp>
        <p:cxnSp>
          <p:nvCxnSpPr>
            <p:cNvPr id="17" name="Conexão em ângulos retos 16"/>
            <p:cNvCxnSpPr/>
            <p:nvPr/>
          </p:nvCxnSpPr>
          <p:spPr>
            <a:xfrm>
              <a:off x="2225192" y="5146344"/>
              <a:ext cx="1016619" cy="635976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upo 84"/>
          <p:cNvGrpSpPr/>
          <p:nvPr/>
        </p:nvGrpSpPr>
        <p:grpSpPr>
          <a:xfrm>
            <a:off x="3109361" y="5140681"/>
            <a:ext cx="5603931" cy="800157"/>
            <a:chOff x="3061681" y="4960661"/>
            <a:chExt cx="5603931" cy="800157"/>
          </a:xfrm>
        </p:grpSpPr>
        <p:sp>
          <p:nvSpPr>
            <p:cNvPr id="65" name="Rectângulo arredondado 64"/>
            <p:cNvSpPr/>
            <p:nvPr/>
          </p:nvSpPr>
          <p:spPr>
            <a:xfrm>
              <a:off x="6203218" y="5112596"/>
              <a:ext cx="2462394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Education</a:t>
              </a:r>
            </a:p>
          </p:txBody>
        </p:sp>
        <p:cxnSp>
          <p:nvCxnSpPr>
            <p:cNvPr id="19" name="Conexão em ângulos retos 18"/>
            <p:cNvCxnSpPr/>
            <p:nvPr/>
          </p:nvCxnSpPr>
          <p:spPr>
            <a:xfrm>
              <a:off x="3061681" y="4960661"/>
              <a:ext cx="3745495" cy="469826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Grupo 83"/>
          <p:cNvGrpSpPr/>
          <p:nvPr/>
        </p:nvGrpSpPr>
        <p:grpSpPr>
          <a:xfrm>
            <a:off x="3813189" y="4616695"/>
            <a:ext cx="6614173" cy="1072265"/>
            <a:chOff x="3765509" y="4436675"/>
            <a:chExt cx="6614173" cy="1072265"/>
          </a:xfrm>
        </p:grpSpPr>
        <p:sp>
          <p:nvSpPr>
            <p:cNvPr id="66" name="Rectângulo arredondado 65"/>
            <p:cNvSpPr/>
            <p:nvPr/>
          </p:nvSpPr>
          <p:spPr>
            <a:xfrm>
              <a:off x="8201410" y="4860718"/>
              <a:ext cx="2178272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Health </a:t>
              </a:r>
            </a:p>
          </p:txBody>
        </p:sp>
        <p:cxnSp>
          <p:nvCxnSpPr>
            <p:cNvPr id="21" name="Conexão em ângulos retos 20"/>
            <p:cNvCxnSpPr/>
            <p:nvPr/>
          </p:nvCxnSpPr>
          <p:spPr>
            <a:xfrm>
              <a:off x="3765509" y="4436675"/>
              <a:ext cx="5004016" cy="754691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upo 82"/>
          <p:cNvGrpSpPr/>
          <p:nvPr/>
        </p:nvGrpSpPr>
        <p:grpSpPr>
          <a:xfrm>
            <a:off x="3982646" y="4412005"/>
            <a:ext cx="8737296" cy="952769"/>
            <a:chOff x="4054654" y="4231985"/>
            <a:chExt cx="8737296" cy="952769"/>
          </a:xfrm>
        </p:grpSpPr>
        <p:sp>
          <p:nvSpPr>
            <p:cNvPr id="67" name="Rectângulo arredondado 66"/>
            <p:cNvSpPr/>
            <p:nvPr/>
          </p:nvSpPr>
          <p:spPr>
            <a:xfrm>
              <a:off x="9571895" y="4536532"/>
              <a:ext cx="3220055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Social Security</a:t>
              </a:r>
            </a:p>
          </p:txBody>
        </p:sp>
        <p:cxnSp>
          <p:nvCxnSpPr>
            <p:cNvPr id="23" name="Conexão em ângulos retos 22"/>
            <p:cNvCxnSpPr/>
            <p:nvPr/>
          </p:nvCxnSpPr>
          <p:spPr>
            <a:xfrm>
              <a:off x="4054654" y="4231985"/>
              <a:ext cx="6253020" cy="620067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Grupo 81"/>
          <p:cNvGrpSpPr/>
          <p:nvPr/>
        </p:nvGrpSpPr>
        <p:grpSpPr>
          <a:xfrm>
            <a:off x="4090658" y="4148085"/>
            <a:ext cx="6542543" cy="676629"/>
            <a:chOff x="4188602" y="3968065"/>
            <a:chExt cx="6542543" cy="676629"/>
          </a:xfrm>
        </p:grpSpPr>
        <p:sp>
          <p:nvSpPr>
            <p:cNvPr id="68" name="Rectângulo arredondado 67"/>
            <p:cNvSpPr/>
            <p:nvPr/>
          </p:nvSpPr>
          <p:spPr>
            <a:xfrm>
              <a:off x="8363458" y="3996472"/>
              <a:ext cx="2367687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Labour Context</a:t>
              </a:r>
            </a:p>
          </p:txBody>
        </p:sp>
        <p:cxnSp>
          <p:nvCxnSpPr>
            <p:cNvPr id="25" name="Conexão em ângulos retos 24"/>
            <p:cNvCxnSpPr/>
            <p:nvPr/>
          </p:nvCxnSpPr>
          <p:spPr>
            <a:xfrm>
              <a:off x="4188602" y="3968065"/>
              <a:ext cx="4390880" cy="380172"/>
            </a:xfrm>
            <a:prstGeom prst="bentConnector3">
              <a:avLst>
                <a:gd name="adj1" fmla="val 74765"/>
              </a:avLst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0" name="Grupo 79"/>
          <p:cNvGrpSpPr/>
          <p:nvPr/>
        </p:nvGrpSpPr>
        <p:grpSpPr>
          <a:xfrm>
            <a:off x="4234674" y="3153851"/>
            <a:ext cx="7129751" cy="648222"/>
            <a:chOff x="4222039" y="2973831"/>
            <a:chExt cx="7129751" cy="648222"/>
          </a:xfrm>
        </p:grpSpPr>
        <p:sp>
          <p:nvSpPr>
            <p:cNvPr id="62" name="Rectângulo arredondado 61"/>
            <p:cNvSpPr/>
            <p:nvPr/>
          </p:nvSpPr>
          <p:spPr>
            <a:xfrm>
              <a:off x="8510566" y="2973831"/>
              <a:ext cx="2841224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Agriculture </a:t>
              </a:r>
            </a:p>
          </p:txBody>
        </p:sp>
        <p:cxnSp>
          <p:nvCxnSpPr>
            <p:cNvPr id="28" name="Conexão em ângulos retos 27"/>
            <p:cNvCxnSpPr/>
            <p:nvPr/>
          </p:nvCxnSpPr>
          <p:spPr>
            <a:xfrm>
              <a:off x="4222039" y="3123618"/>
              <a:ext cx="4996499" cy="189682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Grupo 87"/>
          <p:cNvGrpSpPr/>
          <p:nvPr/>
        </p:nvGrpSpPr>
        <p:grpSpPr>
          <a:xfrm>
            <a:off x="4102334" y="2195520"/>
            <a:ext cx="7513160" cy="697787"/>
            <a:chOff x="4054654" y="2015500"/>
            <a:chExt cx="7513160" cy="697787"/>
          </a:xfrm>
        </p:grpSpPr>
        <p:sp>
          <p:nvSpPr>
            <p:cNvPr id="61" name="Rectângulo arredondado 60"/>
            <p:cNvSpPr/>
            <p:nvPr/>
          </p:nvSpPr>
          <p:spPr>
            <a:xfrm>
              <a:off x="9578957" y="2015500"/>
              <a:ext cx="1988857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Justice </a:t>
              </a:r>
            </a:p>
          </p:txBody>
        </p:sp>
        <p:cxnSp>
          <p:nvCxnSpPr>
            <p:cNvPr id="30" name="Conexão em ângulos retos 29"/>
            <p:cNvCxnSpPr/>
            <p:nvPr/>
          </p:nvCxnSpPr>
          <p:spPr>
            <a:xfrm flipV="1">
              <a:off x="4054654" y="2352786"/>
              <a:ext cx="6119216" cy="36050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Grupo 77"/>
          <p:cNvGrpSpPr/>
          <p:nvPr/>
        </p:nvGrpSpPr>
        <p:grpSpPr>
          <a:xfrm>
            <a:off x="4198670" y="2736332"/>
            <a:ext cx="8351320" cy="648222"/>
            <a:chOff x="4188602" y="2556312"/>
            <a:chExt cx="8351320" cy="648222"/>
          </a:xfrm>
        </p:grpSpPr>
        <p:sp>
          <p:nvSpPr>
            <p:cNvPr id="57" name="Rectângulo arredondado 56"/>
            <p:cNvSpPr/>
            <p:nvPr/>
          </p:nvSpPr>
          <p:spPr>
            <a:xfrm>
              <a:off x="10077528" y="2556312"/>
              <a:ext cx="2462394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Economics </a:t>
              </a:r>
            </a:p>
          </p:txBody>
        </p:sp>
        <p:cxnSp>
          <p:nvCxnSpPr>
            <p:cNvPr id="33" name="Conexão em ângulos retos 32"/>
            <p:cNvCxnSpPr/>
            <p:nvPr/>
          </p:nvCxnSpPr>
          <p:spPr>
            <a:xfrm>
              <a:off x="4188602" y="2924369"/>
              <a:ext cx="6443108" cy="1243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upo 80"/>
          <p:cNvGrpSpPr/>
          <p:nvPr/>
        </p:nvGrpSpPr>
        <p:grpSpPr>
          <a:xfrm>
            <a:off x="4255890" y="3511420"/>
            <a:ext cx="5343380" cy="701226"/>
            <a:chOff x="4208210" y="3331400"/>
            <a:chExt cx="5343380" cy="701226"/>
          </a:xfrm>
        </p:grpSpPr>
        <p:sp>
          <p:nvSpPr>
            <p:cNvPr id="69" name="Rectângulo arredondado 68"/>
            <p:cNvSpPr/>
            <p:nvPr/>
          </p:nvSpPr>
          <p:spPr>
            <a:xfrm>
              <a:off x="6899780" y="3384404"/>
              <a:ext cx="2651810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Environment </a:t>
              </a:r>
            </a:p>
          </p:txBody>
        </p:sp>
        <p:cxnSp>
          <p:nvCxnSpPr>
            <p:cNvPr id="71" name="Conexão em ângulos retos 70"/>
            <p:cNvCxnSpPr>
              <a:stCxn id="3" idx="6"/>
            </p:cNvCxnSpPr>
            <p:nvPr/>
          </p:nvCxnSpPr>
          <p:spPr>
            <a:xfrm>
              <a:off x="4208210" y="3331400"/>
              <a:ext cx="3249626" cy="508648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upo 86"/>
          <p:cNvGrpSpPr/>
          <p:nvPr/>
        </p:nvGrpSpPr>
        <p:grpSpPr>
          <a:xfrm>
            <a:off x="226554" y="1692366"/>
            <a:ext cx="4029336" cy="3638108"/>
            <a:chOff x="154546" y="1512346"/>
            <a:chExt cx="4053664" cy="3638108"/>
          </a:xfrm>
        </p:grpSpPr>
        <p:sp>
          <p:nvSpPr>
            <p:cNvPr id="3" name="Oval 2"/>
            <p:cNvSpPr/>
            <p:nvPr/>
          </p:nvSpPr>
          <p:spPr>
            <a:xfrm>
              <a:off x="154546" y="1512346"/>
              <a:ext cx="4053664" cy="3638108"/>
            </a:xfrm>
            <a:prstGeom prst="ellipse">
              <a:avLst/>
            </a:prstGeom>
            <a:gradFill>
              <a:gsLst>
                <a:gs pos="24000">
                  <a:srgbClr val="EE004F"/>
                </a:gs>
                <a:gs pos="200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  <a:gs pos="76000">
                  <a:srgbClr val="C00040"/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40" name="Rectângulo 126"/>
            <p:cNvSpPr/>
            <p:nvPr/>
          </p:nvSpPr>
          <p:spPr bwMode="auto">
            <a:xfrm>
              <a:off x="1450690" y="3440827"/>
              <a:ext cx="14684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Clr>
                  <a:schemeClr val="bg1">
                    <a:lumMod val="65000"/>
                  </a:schemeClr>
                </a:buClr>
                <a:defRPr/>
              </a:pPr>
              <a:r>
                <a:rPr lang="en-GB" sz="1200" b="1" dirty="0">
                  <a:solidFill>
                    <a:schemeClr val="accent5">
                      <a:lumMod val="60000"/>
                      <a:lumOff val="40000"/>
                    </a:schemeClr>
                  </a:solidFill>
                  <a:latin typeface="Century Gothic" panose="020B0502020202020204" pitchFamily="34" charset="0"/>
                </a:rPr>
                <a:t>Executive Role</a:t>
              </a:r>
            </a:p>
          </p:txBody>
        </p:sp>
        <p:pic>
          <p:nvPicPr>
            <p:cNvPr id="41" name="Picture 2" descr="Image result for man icon 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3588" y="1613055"/>
              <a:ext cx="2077250" cy="199617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" name="CaixaDeTexto 69"/>
            <p:cNvSpPr txBox="1"/>
            <p:nvPr/>
          </p:nvSpPr>
          <p:spPr>
            <a:xfrm>
              <a:off x="1445390" y="2897338"/>
              <a:ext cx="15596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National Coordinator</a:t>
              </a:r>
            </a:p>
          </p:txBody>
        </p:sp>
        <p:sp>
          <p:nvSpPr>
            <p:cNvPr id="4" name="Retângulo 3"/>
            <p:cNvSpPr/>
            <p:nvPr/>
          </p:nvSpPr>
          <p:spPr>
            <a:xfrm>
              <a:off x="910630" y="3710409"/>
              <a:ext cx="2555325" cy="322217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21443881"/>
                </a:avLst>
              </a:prstTxWarp>
              <a:sp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Technical Commission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of the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Interministeral</a:t>
              </a:r>
              <a:r>
                <a:rPr lang="en-GB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Council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GB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76" name="Grupo 75"/>
          <p:cNvGrpSpPr/>
          <p:nvPr/>
        </p:nvGrpSpPr>
        <p:grpSpPr>
          <a:xfrm>
            <a:off x="3934966" y="1809464"/>
            <a:ext cx="3314761" cy="648222"/>
            <a:chOff x="3643473" y="1629444"/>
            <a:chExt cx="3314761" cy="648222"/>
          </a:xfrm>
        </p:grpSpPr>
        <p:sp>
          <p:nvSpPr>
            <p:cNvPr id="63" name="Rectângulo arredondado 62"/>
            <p:cNvSpPr/>
            <p:nvPr/>
          </p:nvSpPr>
          <p:spPr>
            <a:xfrm>
              <a:off x="3643473" y="1629444"/>
              <a:ext cx="3314761" cy="648222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>
                <a:defRPr/>
              </a:pPr>
              <a:r>
                <a:rPr lang="en-GB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Home Affairs</a:t>
              </a:r>
            </a:p>
          </p:txBody>
        </p:sp>
        <p:cxnSp>
          <p:nvCxnSpPr>
            <p:cNvPr id="11" name="Conexão em ângulos retos 10"/>
            <p:cNvCxnSpPr/>
            <p:nvPr/>
          </p:nvCxnSpPr>
          <p:spPr>
            <a:xfrm flipV="1">
              <a:off x="3850722" y="1878799"/>
              <a:ext cx="702422" cy="389480"/>
            </a:xfrm>
            <a:prstGeom prst="bentConnector3">
              <a:avLst/>
            </a:prstGeom>
            <a:ln>
              <a:solidFill>
                <a:srgbClr val="FFC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9585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75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75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18" presetClass="entr" presetSubtype="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 rot="20419015">
            <a:off x="1333873" y="2252906"/>
            <a:ext cx="981070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The National Plan  </a:t>
            </a:r>
          </a:p>
          <a:p>
            <a:pPr lvl="0" algn="ctr"/>
            <a:r>
              <a:rPr lang="en-GB" sz="4000" b="1" dirty="0">
                <a:solidFill>
                  <a:srgbClr val="EE00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PNRCAD 2013-2020</a:t>
            </a:r>
          </a:p>
        </p:txBody>
      </p:sp>
    </p:spTree>
    <p:extLst>
      <p:ext uri="{BB962C8B-B14F-4D97-AF65-F5344CB8AC3E}">
        <p14:creationId xmlns:p14="http://schemas.microsoft.com/office/powerpoint/2010/main" val="40907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prism/>
      </p:transition>
    </mc:Choice>
    <mc:Fallback xmlns=""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48773" flipH="1">
            <a:off x="8951880" y="-186564"/>
            <a:ext cx="3545008" cy="2984668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Rectângulo arredondado 9"/>
          <p:cNvSpPr>
            <a:spLocks noChangeArrowheads="1"/>
          </p:cNvSpPr>
          <p:nvPr/>
        </p:nvSpPr>
        <p:spPr bwMode="auto">
          <a:xfrm>
            <a:off x="9875626" y="909514"/>
            <a:ext cx="1548172" cy="668681"/>
          </a:xfrm>
          <a:prstGeom prst="roundRect">
            <a:avLst>
              <a:gd name="adj" fmla="val 16667"/>
            </a:avLst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Vision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1018642" y="1413570"/>
            <a:ext cx="9435116" cy="4949807"/>
            <a:chOff x="2888782" y="801502"/>
            <a:chExt cx="9435116" cy="4949807"/>
          </a:xfrm>
        </p:grpSpPr>
        <p:grpSp>
          <p:nvGrpSpPr>
            <p:cNvPr id="3" name="Grupo 6"/>
            <p:cNvGrpSpPr>
              <a:grpSpLocks/>
            </p:cNvGrpSpPr>
            <p:nvPr/>
          </p:nvGrpSpPr>
          <p:grpSpPr bwMode="auto">
            <a:xfrm>
              <a:off x="2888782" y="801502"/>
              <a:ext cx="9435116" cy="4949807"/>
              <a:chOff x="1366136" y="1298776"/>
              <a:chExt cx="6894926" cy="5179055"/>
            </a:xfrm>
          </p:grpSpPr>
          <p:sp>
            <p:nvSpPr>
              <p:cNvPr id="6" name="Seta para cima 5"/>
              <p:cNvSpPr/>
              <p:nvPr/>
            </p:nvSpPr>
            <p:spPr>
              <a:xfrm>
                <a:off x="4618781" y="5282559"/>
                <a:ext cx="432371" cy="499127"/>
              </a:xfrm>
              <a:prstGeom prst="upArrow">
                <a:avLst/>
              </a:prstGeom>
              <a:solidFill>
                <a:srgbClr val="FF9933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dirty="0"/>
              </a:p>
            </p:txBody>
          </p:sp>
          <p:graphicFrame>
            <p:nvGraphicFramePr>
              <p:cNvPr id="7" name="Diagrama 6"/>
              <p:cNvGraphicFramePr/>
              <p:nvPr>
                <p:extLst>
                  <p:ext uri="{D42A27DB-BD31-4B8C-83A1-F6EECF244321}">
                    <p14:modId xmlns:p14="http://schemas.microsoft.com/office/powerpoint/2010/main" val="3703012443"/>
                  </p:ext>
                </p:extLst>
              </p:nvPr>
            </p:nvGraphicFramePr>
            <p:xfrm>
              <a:off x="1366136" y="1298776"/>
              <a:ext cx="6894926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8" name="Rectângulo arredondado 11"/>
              <p:cNvSpPr>
                <a:spLocks noChangeArrowheads="1"/>
              </p:cNvSpPr>
              <p:nvPr/>
            </p:nvSpPr>
            <p:spPr bwMode="auto">
              <a:xfrm>
                <a:off x="2129148" y="5668671"/>
                <a:ext cx="5434680" cy="809160"/>
              </a:xfrm>
              <a:prstGeom prst="roundRect">
                <a:avLst>
                  <a:gd name="adj" fmla="val 16667"/>
                </a:avLst>
              </a:prstGeom>
              <a:no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1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400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The main principles are the same: international cooperation, prevention, humanism, pragmatism, safety, coordination, subsidiarity and participation</a:t>
                </a:r>
              </a:p>
            </p:txBody>
          </p:sp>
        </p:grpSp>
        <p:sp>
          <p:nvSpPr>
            <p:cNvPr id="2" name="CaixaDeTexto 1"/>
            <p:cNvSpPr txBox="1"/>
            <p:nvPr/>
          </p:nvSpPr>
          <p:spPr>
            <a:xfrm>
              <a:off x="6828537" y="3580197"/>
              <a:ext cx="15937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Principles</a:t>
              </a:r>
            </a:p>
          </p:txBody>
        </p:sp>
      </p:grpSp>
      <p:sp>
        <p:nvSpPr>
          <p:cNvPr id="10" name="Rectângulo arredondado 7"/>
          <p:cNvSpPr/>
          <p:nvPr/>
        </p:nvSpPr>
        <p:spPr bwMode="auto">
          <a:xfrm>
            <a:off x="46534" y="606586"/>
            <a:ext cx="9577064" cy="590960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r>
              <a:rPr lang="en-US" b="1" dirty="0">
                <a:solidFill>
                  <a:schemeClr val="bg1"/>
                </a:solidFill>
              </a:rPr>
              <a:t>Consolidate and develop an integrated policy in the scope of addictive </a:t>
            </a:r>
            <a:r>
              <a:rPr lang="en-US" b="1" dirty="0" err="1">
                <a:solidFill>
                  <a:schemeClr val="bg1"/>
                </a:solidFill>
              </a:rPr>
              <a:t>behaviours</a:t>
            </a:r>
            <a:r>
              <a:rPr lang="en-US" b="1" dirty="0">
                <a:solidFill>
                  <a:schemeClr val="bg1"/>
                </a:solidFill>
              </a:rPr>
              <a:t> and dependencies, based on </a:t>
            </a:r>
            <a:r>
              <a:rPr lang="en-US" b="1" dirty="0" err="1">
                <a:solidFill>
                  <a:schemeClr val="bg1"/>
                </a:solidFill>
              </a:rPr>
              <a:t>intersectoral</a:t>
            </a:r>
            <a:r>
              <a:rPr lang="en-US" b="1" dirty="0">
                <a:solidFill>
                  <a:schemeClr val="bg1"/>
                </a:solidFill>
              </a:rPr>
              <a:t> articulation, </a:t>
            </a:r>
          </a:p>
          <a:p>
            <a:r>
              <a:rPr lang="en-US" b="1" dirty="0">
                <a:solidFill>
                  <a:schemeClr val="bg1"/>
                </a:solidFill>
              </a:rPr>
              <a:t>aiming at sustainable gains in health and social welfare.</a:t>
            </a:r>
            <a:endParaRPr lang="pt-PT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34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edondar Rectângulo de Canto Diagonal 25"/>
          <p:cNvSpPr/>
          <p:nvPr/>
        </p:nvSpPr>
        <p:spPr bwMode="auto">
          <a:xfrm>
            <a:off x="8700985" y="1748882"/>
            <a:ext cx="3073800" cy="64474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>
                <a:solidFill>
                  <a:srgbClr val="9C1006"/>
                </a:solidFill>
                <a:latin typeface="Century Gothic" panose="020B0502020202020204" pitchFamily="34" charset="0"/>
              </a:rPr>
              <a:t>Referral Network / Articulation In The Framework Of The Addictive Behaviours And Dependencies</a:t>
            </a:r>
          </a:p>
        </p:txBody>
      </p:sp>
      <p:sp>
        <p:nvSpPr>
          <p:cNvPr id="27" name="Arredondar Rectângulo de Canto Diagonal 26"/>
          <p:cNvSpPr/>
          <p:nvPr/>
        </p:nvSpPr>
        <p:spPr bwMode="auto">
          <a:xfrm>
            <a:off x="8695159" y="1137208"/>
            <a:ext cx="3073800" cy="53419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>
                <a:solidFill>
                  <a:srgbClr val="9C1006"/>
                </a:solidFill>
                <a:latin typeface="Century Gothic" panose="020B0502020202020204" pitchFamily="34" charset="0"/>
              </a:rPr>
              <a:t>Operation Plan For Integrated Responses</a:t>
            </a:r>
          </a:p>
        </p:txBody>
      </p:sp>
      <p:sp>
        <p:nvSpPr>
          <p:cNvPr id="28" name="Rectângulo arredondado 27"/>
          <p:cNvSpPr/>
          <p:nvPr/>
        </p:nvSpPr>
        <p:spPr bwMode="auto">
          <a:xfrm rot="16200000">
            <a:off x="-960861" y="2491929"/>
            <a:ext cx="3419222" cy="542427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Research And Information</a:t>
            </a:r>
          </a:p>
        </p:txBody>
      </p:sp>
      <p:sp>
        <p:nvSpPr>
          <p:cNvPr id="29" name="Rectângulo arredondado 28"/>
          <p:cNvSpPr/>
          <p:nvPr/>
        </p:nvSpPr>
        <p:spPr bwMode="auto">
          <a:xfrm rot="16200000">
            <a:off x="-350991" y="2491930"/>
            <a:ext cx="3419222" cy="542425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Training And Communication</a:t>
            </a:r>
          </a:p>
        </p:txBody>
      </p:sp>
      <p:sp>
        <p:nvSpPr>
          <p:cNvPr id="30" name="Rectângulo arredondado 29"/>
          <p:cNvSpPr/>
          <p:nvPr/>
        </p:nvSpPr>
        <p:spPr bwMode="auto">
          <a:xfrm rot="16200000">
            <a:off x="258879" y="2491931"/>
            <a:ext cx="3419220" cy="542425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International Relations And Cooperation</a:t>
            </a:r>
          </a:p>
        </p:txBody>
      </p:sp>
      <p:sp>
        <p:nvSpPr>
          <p:cNvPr id="31" name="Rectângulo arredondado 30"/>
          <p:cNvSpPr/>
          <p:nvPr/>
        </p:nvSpPr>
        <p:spPr bwMode="auto">
          <a:xfrm rot="16200000">
            <a:off x="867554" y="2494101"/>
            <a:ext cx="3419221" cy="540037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Quality</a:t>
            </a:r>
          </a:p>
        </p:txBody>
      </p:sp>
      <p:sp>
        <p:nvSpPr>
          <p:cNvPr id="34" name="Rectângulo arredondado 33"/>
          <p:cNvSpPr/>
          <p:nvPr/>
        </p:nvSpPr>
        <p:spPr bwMode="auto">
          <a:xfrm>
            <a:off x="441641" y="4590374"/>
            <a:ext cx="11342197" cy="434532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139116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COORDINATION  (</a:t>
            </a:r>
            <a:r>
              <a:rPr lang="en-GB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Interministerial’s</a:t>
            </a: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Plan)</a:t>
            </a:r>
          </a:p>
        </p:txBody>
      </p:sp>
      <p:sp>
        <p:nvSpPr>
          <p:cNvPr id="35" name="Rectângulo arredondado 34"/>
          <p:cNvSpPr/>
          <p:nvPr/>
        </p:nvSpPr>
        <p:spPr bwMode="auto">
          <a:xfrm>
            <a:off x="441641" y="5088962"/>
            <a:ext cx="11342197" cy="434532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04281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                  Budget</a:t>
            </a:r>
          </a:p>
        </p:txBody>
      </p:sp>
      <p:sp>
        <p:nvSpPr>
          <p:cNvPr id="36" name="Rectângulo arredondado 35"/>
          <p:cNvSpPr/>
          <p:nvPr/>
        </p:nvSpPr>
        <p:spPr bwMode="auto">
          <a:xfrm>
            <a:off x="441641" y="5587551"/>
            <a:ext cx="11342197" cy="434531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323303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                Evaluation</a:t>
            </a:r>
          </a:p>
        </p:txBody>
      </p:sp>
      <p:sp>
        <p:nvSpPr>
          <p:cNvPr id="10254" name="CaixaDeTexto 14"/>
          <p:cNvSpPr txBox="1">
            <a:spLocks noChangeArrowheads="1"/>
          </p:cNvSpPr>
          <p:nvPr/>
        </p:nvSpPr>
        <p:spPr bwMode="auto">
          <a:xfrm>
            <a:off x="5591150" y="1"/>
            <a:ext cx="6599263" cy="74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ts val="1200"/>
              </a:spcBef>
              <a:spcAft>
                <a:spcPct val="0"/>
              </a:spcAft>
            </a:pPr>
            <a:endParaRPr lang="en-GB" sz="105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Structure of The National Plan</a:t>
            </a:r>
          </a:p>
        </p:txBody>
      </p:sp>
      <p:sp>
        <p:nvSpPr>
          <p:cNvPr id="32" name="Rectângulo arredondado 31"/>
          <p:cNvSpPr/>
          <p:nvPr/>
        </p:nvSpPr>
        <p:spPr bwMode="auto">
          <a:xfrm>
            <a:off x="2998863" y="1124210"/>
            <a:ext cx="5544616" cy="1711555"/>
          </a:xfrm>
          <a:prstGeom prst="roundRect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Demand Field:</a:t>
            </a: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CaixaDeTexto 37"/>
          <p:cNvSpPr txBox="1"/>
          <p:nvPr/>
        </p:nvSpPr>
        <p:spPr bwMode="auto">
          <a:xfrm>
            <a:off x="4492482" y="1593590"/>
            <a:ext cx="3654952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625600"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Life Cycle</a:t>
            </a:r>
          </a:p>
          <a:p>
            <a:pPr marL="625600" algn="ctr">
              <a:defRPr/>
            </a:pPr>
            <a:endParaRPr lang="en-GB" sz="10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625600"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Contexts</a:t>
            </a:r>
          </a:p>
          <a:p>
            <a:pPr marL="625600" algn="ctr">
              <a:defRPr/>
            </a:pPr>
            <a:r>
              <a:rPr lang="en-GB" sz="14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 </a:t>
            </a:r>
          </a:p>
          <a:p>
            <a:pPr marL="625600"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Types Of Interventions</a:t>
            </a:r>
          </a:p>
          <a:p>
            <a:pPr marL="625600">
              <a:buFont typeface="Wingdings" pitchFamily="2" charset="2"/>
              <a:buChar char="§"/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33" name="Rectângulo arredondado 32"/>
          <p:cNvSpPr/>
          <p:nvPr/>
        </p:nvSpPr>
        <p:spPr bwMode="auto">
          <a:xfrm>
            <a:off x="2970116" y="2874867"/>
            <a:ext cx="5544616" cy="1638145"/>
          </a:xfrm>
          <a:prstGeom prst="roundRect">
            <a:avLst/>
          </a:prstGeom>
          <a:gradFill>
            <a:gsLst>
              <a:gs pos="0">
                <a:srgbClr val="FFC000"/>
              </a:gs>
              <a:gs pos="83000">
                <a:srgbClr val="FF6600"/>
              </a:gs>
            </a:gsLst>
            <a:lin ang="5400000" scaled="1"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Supply Field</a:t>
            </a:r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:</a:t>
            </a: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CaixaDeTexto 38"/>
          <p:cNvSpPr txBox="1"/>
          <p:nvPr/>
        </p:nvSpPr>
        <p:spPr bwMode="auto">
          <a:xfrm>
            <a:off x="3336881" y="3304939"/>
            <a:ext cx="5653786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Illicit  Drugs And New Psychoactive Substances</a:t>
            </a:r>
          </a:p>
          <a:p>
            <a:pPr>
              <a:buFont typeface="Wingdings" pitchFamily="2" charset="2"/>
              <a:buChar char="§"/>
              <a:defRPr/>
            </a:pPr>
            <a:endParaRPr lang="en-GB" sz="10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Alcohol, Medicines and </a:t>
            </a:r>
            <a:r>
              <a:rPr lang="en-GB" sz="1600" b="1" dirty="0" err="1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Anabolisers</a:t>
            </a: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>
              <a:buFont typeface="Wingdings" pitchFamily="2" charset="2"/>
              <a:buChar char="§"/>
              <a:defRPr/>
            </a:pPr>
            <a:endParaRPr lang="en-GB" sz="10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Gambling</a:t>
            </a:r>
          </a:p>
          <a:p>
            <a:pPr>
              <a:buFont typeface="Wingdings" pitchFamily="2" charset="2"/>
              <a:buChar char="§"/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9407574" y="703652"/>
            <a:ext cx="3072341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pt-PT" sz="1800" dirty="0">
                <a:solidFill>
                  <a:srgbClr val="FFD961"/>
                </a:solidFill>
                <a:latin typeface="Century Gothic" panose="020B0502020202020204" pitchFamily="34" charset="0"/>
              </a:rPr>
              <a:t>PNRCAD 2013-2020</a:t>
            </a:r>
          </a:p>
        </p:txBody>
      </p:sp>
      <p:sp>
        <p:nvSpPr>
          <p:cNvPr id="44" name="Retângulo arredondado 43"/>
          <p:cNvSpPr/>
          <p:nvPr/>
        </p:nvSpPr>
        <p:spPr>
          <a:xfrm>
            <a:off x="8659154" y="2474465"/>
            <a:ext cx="3073800" cy="1296143"/>
          </a:xfrm>
          <a:prstGeom prst="roundRect">
            <a:avLst>
              <a:gd name="adj" fmla="val 7890"/>
            </a:avLst>
          </a:prstGeom>
          <a:gradFill flip="none" rotWithShape="1">
            <a:gsLst>
              <a:gs pos="25000">
                <a:schemeClr val="tx2">
                  <a:lumMod val="75000"/>
                </a:schemeClr>
              </a:gs>
              <a:gs pos="72000">
                <a:srgbClr val="C00000"/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Retângulo 44"/>
          <p:cNvSpPr/>
          <p:nvPr/>
        </p:nvSpPr>
        <p:spPr>
          <a:xfrm>
            <a:off x="8579865" y="2463154"/>
            <a:ext cx="2093261" cy="1271451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72" tIns="47636" rIns="95272" bIns="47636" numCol="1" spcCol="1270" anchor="ctr" anchorCtr="0">
            <a:noAutofit/>
          </a:bodyPr>
          <a:lstStyle/>
          <a:p>
            <a:pPr lvl="0" algn="ctr"/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Portuguese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Alcohol</a:t>
            </a:r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and</a:t>
            </a:r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Health</a:t>
            </a:r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Forum</a:t>
            </a:r>
            <a:endParaRPr lang="pt-PT" sz="1100" b="1" dirty="0"/>
          </a:p>
        </p:txBody>
      </p:sp>
      <p:grpSp>
        <p:nvGrpSpPr>
          <p:cNvPr id="46" name="Grupo 45"/>
          <p:cNvGrpSpPr/>
          <p:nvPr/>
        </p:nvGrpSpPr>
        <p:grpSpPr>
          <a:xfrm>
            <a:off x="10435838" y="2510469"/>
            <a:ext cx="1239988" cy="1224136"/>
            <a:chOff x="-2488025" y="4167016"/>
            <a:chExt cx="1831540" cy="180812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7" name="Oval 46"/>
            <p:cNvSpPr/>
            <p:nvPr/>
          </p:nvSpPr>
          <p:spPr>
            <a:xfrm>
              <a:off x="-2391819" y="4251515"/>
              <a:ext cx="1639128" cy="16391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48" name="Imagem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8025" y="4167016"/>
              <a:ext cx="1831540" cy="1808126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</p:pic>
      </p:grpSp>
      <p:grpSp>
        <p:nvGrpSpPr>
          <p:cNvPr id="37" name="Grupo 36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40" name="Lágrima 39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41" name="Imagem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42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3" name="Conexão reta 42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Imagem 5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144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5" grpId="0" animBg="1"/>
      <p:bldP spid="36" grpId="0" animBg="1"/>
      <p:bldP spid="32" grpId="0" animBg="1"/>
      <p:bldP spid="38" grpId="0"/>
      <p:bldP spid="33" grpId="0" animBg="1"/>
      <p:bldP spid="39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rredondar Rectângulo de Canto Diagonal 25"/>
          <p:cNvSpPr/>
          <p:nvPr/>
        </p:nvSpPr>
        <p:spPr bwMode="auto">
          <a:xfrm>
            <a:off x="8700985" y="1748882"/>
            <a:ext cx="3073800" cy="64474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>
                <a:solidFill>
                  <a:srgbClr val="9C1006"/>
                </a:solidFill>
                <a:latin typeface="Century Gothic" panose="020B0502020202020204" pitchFamily="34" charset="0"/>
              </a:rPr>
              <a:t>Referral Network / Articulation In The Framework Of The Addictive Behaviours And Dependencies</a:t>
            </a:r>
          </a:p>
        </p:txBody>
      </p:sp>
      <p:sp>
        <p:nvSpPr>
          <p:cNvPr id="27" name="Arredondar Rectângulo de Canto Diagonal 26"/>
          <p:cNvSpPr/>
          <p:nvPr/>
        </p:nvSpPr>
        <p:spPr bwMode="auto">
          <a:xfrm>
            <a:off x="8695159" y="1137208"/>
            <a:ext cx="3073800" cy="534198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 w="3175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b="1" dirty="0">
                <a:solidFill>
                  <a:srgbClr val="9C1006"/>
                </a:solidFill>
                <a:latin typeface="Century Gothic" panose="020B0502020202020204" pitchFamily="34" charset="0"/>
              </a:rPr>
              <a:t>Operation Plan For Integrated Responses</a:t>
            </a:r>
          </a:p>
        </p:txBody>
      </p:sp>
      <p:sp>
        <p:nvSpPr>
          <p:cNvPr id="28" name="Rectângulo arredondado 27"/>
          <p:cNvSpPr/>
          <p:nvPr/>
        </p:nvSpPr>
        <p:spPr bwMode="auto">
          <a:xfrm rot="16200000">
            <a:off x="-960861" y="2491929"/>
            <a:ext cx="3419222" cy="542427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Research And Information</a:t>
            </a:r>
          </a:p>
        </p:txBody>
      </p:sp>
      <p:sp>
        <p:nvSpPr>
          <p:cNvPr id="29" name="Rectângulo arredondado 28"/>
          <p:cNvSpPr/>
          <p:nvPr/>
        </p:nvSpPr>
        <p:spPr bwMode="auto">
          <a:xfrm rot="16200000">
            <a:off x="-350991" y="2491930"/>
            <a:ext cx="3419222" cy="542425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Training And Communication</a:t>
            </a:r>
          </a:p>
        </p:txBody>
      </p:sp>
      <p:sp>
        <p:nvSpPr>
          <p:cNvPr id="30" name="Rectângulo arredondado 29"/>
          <p:cNvSpPr/>
          <p:nvPr/>
        </p:nvSpPr>
        <p:spPr bwMode="auto">
          <a:xfrm rot="16200000">
            <a:off x="258879" y="2491931"/>
            <a:ext cx="3419220" cy="542425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International Relations And Cooperation</a:t>
            </a:r>
          </a:p>
        </p:txBody>
      </p:sp>
      <p:sp>
        <p:nvSpPr>
          <p:cNvPr id="31" name="Rectângulo arredondado 30"/>
          <p:cNvSpPr/>
          <p:nvPr/>
        </p:nvSpPr>
        <p:spPr bwMode="auto">
          <a:xfrm rot="16200000">
            <a:off x="867554" y="2494101"/>
            <a:ext cx="3419221" cy="540037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8" rIns="0" bIns="36008" anchor="ctr"/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Quality</a:t>
            </a:r>
          </a:p>
        </p:txBody>
      </p:sp>
      <p:sp>
        <p:nvSpPr>
          <p:cNvPr id="34" name="Rectângulo arredondado 33"/>
          <p:cNvSpPr/>
          <p:nvPr/>
        </p:nvSpPr>
        <p:spPr bwMode="auto">
          <a:xfrm>
            <a:off x="441641" y="4590374"/>
            <a:ext cx="11342197" cy="434532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139116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COORDINATION  (</a:t>
            </a:r>
            <a:r>
              <a:rPr lang="en-GB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Interministerial’s</a:t>
            </a: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Plan)</a:t>
            </a:r>
          </a:p>
        </p:txBody>
      </p:sp>
      <p:sp>
        <p:nvSpPr>
          <p:cNvPr id="35" name="Rectângulo arredondado 34"/>
          <p:cNvSpPr/>
          <p:nvPr/>
        </p:nvSpPr>
        <p:spPr bwMode="auto">
          <a:xfrm>
            <a:off x="441641" y="5088962"/>
            <a:ext cx="11342197" cy="434532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04281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                  Budget</a:t>
            </a:r>
          </a:p>
        </p:txBody>
      </p:sp>
      <p:sp>
        <p:nvSpPr>
          <p:cNvPr id="36" name="Rectângulo arredondado 35"/>
          <p:cNvSpPr/>
          <p:nvPr/>
        </p:nvSpPr>
        <p:spPr bwMode="auto">
          <a:xfrm>
            <a:off x="441641" y="5587551"/>
            <a:ext cx="11342197" cy="434531"/>
          </a:xfrm>
          <a:prstGeom prst="roundRect">
            <a:avLst/>
          </a:prstGeom>
          <a:solidFill>
            <a:schemeClr val="bg1">
              <a:lumMod val="95000"/>
              <a:alpha val="31000"/>
            </a:schemeClr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323303"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                      Evaluation</a:t>
            </a:r>
          </a:p>
        </p:txBody>
      </p:sp>
      <p:sp>
        <p:nvSpPr>
          <p:cNvPr id="10254" name="CaixaDeTexto 14"/>
          <p:cNvSpPr txBox="1">
            <a:spLocks noChangeArrowheads="1"/>
          </p:cNvSpPr>
          <p:nvPr/>
        </p:nvSpPr>
        <p:spPr bwMode="auto">
          <a:xfrm>
            <a:off x="5591150" y="1"/>
            <a:ext cx="6599263" cy="74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ts val="1200"/>
              </a:spcBef>
              <a:spcAft>
                <a:spcPct val="0"/>
              </a:spcAft>
            </a:pPr>
            <a:endParaRPr lang="en-GB" sz="105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Structure of The National Plan</a:t>
            </a:r>
          </a:p>
        </p:txBody>
      </p:sp>
      <p:sp>
        <p:nvSpPr>
          <p:cNvPr id="32" name="Rectângulo arredondado 31"/>
          <p:cNvSpPr/>
          <p:nvPr/>
        </p:nvSpPr>
        <p:spPr bwMode="auto">
          <a:xfrm>
            <a:off x="2998863" y="1124210"/>
            <a:ext cx="5544616" cy="1711555"/>
          </a:xfrm>
          <a:prstGeom prst="roundRect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Demand Field:</a:t>
            </a: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CaixaDeTexto 37"/>
          <p:cNvSpPr txBox="1"/>
          <p:nvPr/>
        </p:nvSpPr>
        <p:spPr bwMode="auto">
          <a:xfrm>
            <a:off x="4492482" y="1593590"/>
            <a:ext cx="3654952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625600"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Life Cycle</a:t>
            </a:r>
          </a:p>
          <a:p>
            <a:pPr marL="625600" algn="ctr">
              <a:defRPr/>
            </a:pPr>
            <a:endParaRPr lang="en-GB" sz="10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  <a:p>
            <a:pPr marL="625600"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Contexts</a:t>
            </a:r>
          </a:p>
          <a:p>
            <a:pPr marL="625600" algn="ctr">
              <a:defRPr/>
            </a:pPr>
            <a:r>
              <a:rPr lang="en-GB" sz="14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 </a:t>
            </a:r>
          </a:p>
          <a:p>
            <a:pPr marL="625600">
              <a:buFont typeface="Wingdings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Types Of Interventions</a:t>
            </a:r>
          </a:p>
          <a:p>
            <a:pPr marL="625600">
              <a:buFont typeface="Wingdings" pitchFamily="2" charset="2"/>
              <a:buChar char="§"/>
              <a:defRPr/>
            </a:pPr>
            <a:endParaRPr lang="en-GB" sz="16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9407574" y="703652"/>
            <a:ext cx="3072341" cy="27699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pt-PT" sz="1800" dirty="0">
                <a:solidFill>
                  <a:srgbClr val="FFD961"/>
                </a:solidFill>
                <a:latin typeface="Century Gothic" panose="020B0502020202020204" pitchFamily="34" charset="0"/>
              </a:rPr>
              <a:t>PNRCAD 2013-2020</a:t>
            </a:r>
          </a:p>
        </p:txBody>
      </p:sp>
      <p:sp>
        <p:nvSpPr>
          <p:cNvPr id="44" name="Retângulo arredondado 43"/>
          <p:cNvSpPr/>
          <p:nvPr/>
        </p:nvSpPr>
        <p:spPr>
          <a:xfrm>
            <a:off x="8659154" y="2474465"/>
            <a:ext cx="3073800" cy="1296143"/>
          </a:xfrm>
          <a:prstGeom prst="roundRect">
            <a:avLst>
              <a:gd name="adj" fmla="val 7890"/>
            </a:avLst>
          </a:prstGeom>
          <a:gradFill flip="none" rotWithShape="1">
            <a:gsLst>
              <a:gs pos="25000">
                <a:schemeClr val="tx2">
                  <a:lumMod val="75000"/>
                </a:schemeClr>
              </a:gs>
              <a:gs pos="72000">
                <a:srgbClr val="C00000"/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Retângulo 44"/>
          <p:cNvSpPr/>
          <p:nvPr/>
        </p:nvSpPr>
        <p:spPr>
          <a:xfrm>
            <a:off x="8579865" y="2463154"/>
            <a:ext cx="2093261" cy="1271451"/>
          </a:xfrm>
          <a:prstGeom prst="rect">
            <a:avLst/>
          </a:prstGeom>
          <a:noFill/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5272" tIns="47636" rIns="95272" bIns="47636" numCol="1" spcCol="1270" anchor="ctr" anchorCtr="0">
            <a:noAutofit/>
          </a:bodyPr>
          <a:lstStyle/>
          <a:p>
            <a:pPr lvl="0" algn="ctr"/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Portuguese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Alcohol</a:t>
            </a:r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and</a:t>
            </a:r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Health</a:t>
            </a:r>
            <a:r>
              <a:rPr 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Forum</a:t>
            </a:r>
            <a:endParaRPr lang="pt-PT" sz="1100" b="1" dirty="0"/>
          </a:p>
        </p:txBody>
      </p:sp>
      <p:grpSp>
        <p:nvGrpSpPr>
          <p:cNvPr id="46" name="Grupo 45"/>
          <p:cNvGrpSpPr/>
          <p:nvPr/>
        </p:nvGrpSpPr>
        <p:grpSpPr>
          <a:xfrm>
            <a:off x="10435838" y="2510469"/>
            <a:ext cx="1239988" cy="1224136"/>
            <a:chOff x="-2488025" y="4167016"/>
            <a:chExt cx="1831540" cy="1808126"/>
          </a:xfrm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7" name="Oval 46"/>
            <p:cNvSpPr/>
            <p:nvPr/>
          </p:nvSpPr>
          <p:spPr>
            <a:xfrm>
              <a:off x="-2391819" y="4251515"/>
              <a:ext cx="1639128" cy="16391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48" name="Imagem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88025" y="4167016"/>
              <a:ext cx="1831540" cy="1808126"/>
            </a:xfrm>
            <a:prstGeom prst="rect">
              <a:avLst/>
            </a:prstGeom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</p:pic>
      </p:grpSp>
      <p:grpSp>
        <p:nvGrpSpPr>
          <p:cNvPr id="37" name="Grupo 36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40" name="Lágrima 39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41" name="Imagem 4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42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3" name="Conexão reta 42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Imagem 54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  <p:grpSp>
        <p:nvGrpSpPr>
          <p:cNvPr id="52" name="Grupo 51"/>
          <p:cNvGrpSpPr/>
          <p:nvPr/>
        </p:nvGrpSpPr>
        <p:grpSpPr>
          <a:xfrm>
            <a:off x="3042401" y="2899821"/>
            <a:ext cx="5501077" cy="1595690"/>
            <a:chOff x="3034866" y="2684646"/>
            <a:chExt cx="5580620" cy="1607954"/>
          </a:xfrm>
        </p:grpSpPr>
        <p:sp>
          <p:nvSpPr>
            <p:cNvPr id="53" name="Rectângulo arredondado 9"/>
            <p:cNvSpPr>
              <a:spLocks noChangeArrowheads="1"/>
            </p:cNvSpPr>
            <p:nvPr/>
          </p:nvSpPr>
          <p:spPr bwMode="auto">
            <a:xfrm rot="5400000">
              <a:off x="5021199" y="698313"/>
              <a:ext cx="1607954" cy="5580620"/>
            </a:xfrm>
            <a:prstGeom prst="roundRect">
              <a:avLst>
                <a:gd name="adj" fmla="val 8234"/>
              </a:avLst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15875"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endParaRPr lang="pt-PT" sz="14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4" name="CaixaDeTexto 53"/>
            <p:cNvSpPr txBox="1"/>
            <p:nvPr/>
          </p:nvSpPr>
          <p:spPr>
            <a:xfrm>
              <a:off x="4743717" y="2881021"/>
              <a:ext cx="2086716" cy="4652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ES_tradnl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Supply</a:t>
              </a:r>
              <a:r>
                <a:rPr lang="es-ES_tradnl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Field:</a:t>
              </a:r>
            </a:p>
          </p:txBody>
        </p:sp>
      </p:grpSp>
      <p:sp>
        <p:nvSpPr>
          <p:cNvPr id="56" name="CaixaDeTexto 55"/>
          <p:cNvSpPr txBox="1"/>
          <p:nvPr/>
        </p:nvSpPr>
        <p:spPr bwMode="auto">
          <a:xfrm>
            <a:off x="3062047" y="3528714"/>
            <a:ext cx="28443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9625" indent="-1841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Production</a:t>
            </a:r>
          </a:p>
          <a:p>
            <a:pPr marL="809625" indent="-1841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 Availability</a:t>
            </a:r>
          </a:p>
        </p:txBody>
      </p:sp>
      <p:sp>
        <p:nvSpPr>
          <p:cNvPr id="57" name="CaixaDeTexto 56"/>
          <p:cNvSpPr txBox="1"/>
          <p:nvPr/>
        </p:nvSpPr>
        <p:spPr bwMode="auto">
          <a:xfrm>
            <a:off x="5329727" y="3518620"/>
            <a:ext cx="24983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9625" indent="-1841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Accessibility</a:t>
            </a:r>
          </a:p>
          <a:p>
            <a:pPr marL="809625" indent="-1841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b="1" dirty="0">
                <a:solidFill>
                  <a:prstClr val="white"/>
                </a:solidFill>
                <a:latin typeface="Century Gothic" panose="020B0502020202020204" pitchFamily="34" charset="0"/>
              </a:rPr>
              <a:t> Marketing</a:t>
            </a:r>
          </a:p>
        </p:txBody>
      </p:sp>
    </p:spTree>
    <p:extLst>
      <p:ext uri="{BB962C8B-B14F-4D97-AF65-F5344CB8AC3E}">
        <p14:creationId xmlns:p14="http://schemas.microsoft.com/office/powerpoint/2010/main" val="150974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Imagem relacionad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4" y="1917626"/>
            <a:ext cx="12025336" cy="410621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aixaDeTexto 14"/>
          <p:cNvSpPr txBox="1"/>
          <p:nvPr/>
        </p:nvSpPr>
        <p:spPr>
          <a:xfrm>
            <a:off x="4763058" y="693490"/>
            <a:ext cx="7092788" cy="5749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defTabSz="914583">
              <a:lnSpc>
                <a:spcPct val="150000"/>
              </a:lnSpc>
            </a:pPr>
            <a:r>
              <a:rPr lang="en-US" b="1" dirty="0">
                <a:solidFill>
                  <a:srgbClr val="E2004B"/>
                </a:solidFill>
                <a:latin typeface="Century Gothic" panose="020B0502020202020204" pitchFamily="34" charset="0"/>
              </a:rPr>
              <a:t>Stages of  the Life Cycle</a:t>
            </a:r>
            <a:endParaRPr lang="pt-PT" sz="4400" b="1" dirty="0">
              <a:solidFill>
                <a:srgbClr val="E2004B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Rectângulo arredondado 4"/>
          <p:cNvSpPr/>
          <p:nvPr/>
        </p:nvSpPr>
        <p:spPr>
          <a:xfrm>
            <a:off x="2984876" y="2742244"/>
            <a:ext cx="4653649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From 10 to 14 years old</a:t>
            </a:r>
            <a:endParaRPr lang="pt-P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" name="Conexão recta 5"/>
          <p:cNvCxnSpPr/>
          <p:nvPr/>
        </p:nvCxnSpPr>
        <p:spPr>
          <a:xfrm flipH="1">
            <a:off x="3066217" y="3209729"/>
            <a:ext cx="4249455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ângulo arredondado 6"/>
          <p:cNvSpPr/>
          <p:nvPr/>
        </p:nvSpPr>
        <p:spPr>
          <a:xfrm>
            <a:off x="2093909" y="1233400"/>
            <a:ext cx="7056784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Pregnancy And Neonatal Period</a:t>
            </a:r>
          </a:p>
        </p:txBody>
      </p:sp>
      <p:cxnSp>
        <p:nvCxnSpPr>
          <p:cNvPr id="8" name="Conexão recta 7"/>
          <p:cNvCxnSpPr/>
          <p:nvPr/>
        </p:nvCxnSpPr>
        <p:spPr>
          <a:xfrm flipH="1">
            <a:off x="3066217" y="1769236"/>
            <a:ext cx="5364396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ângulo arredondado 8"/>
          <p:cNvSpPr/>
          <p:nvPr/>
        </p:nvSpPr>
        <p:spPr>
          <a:xfrm>
            <a:off x="3282041" y="1699195"/>
            <a:ext cx="5507996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Children From 28 Days Old To 9 Years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" name="Conexão recta 9"/>
          <p:cNvCxnSpPr/>
          <p:nvPr/>
        </p:nvCxnSpPr>
        <p:spPr>
          <a:xfrm flipH="1">
            <a:off x="3066217" y="2273408"/>
            <a:ext cx="5364396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ângulo arredondado 10"/>
          <p:cNvSpPr/>
          <p:nvPr/>
        </p:nvSpPr>
        <p:spPr>
          <a:xfrm>
            <a:off x="2431400" y="2169654"/>
            <a:ext cx="6755297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Children From 10 To 24 Years Old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" name="Conexão recta 11"/>
          <p:cNvCxnSpPr/>
          <p:nvPr/>
        </p:nvCxnSpPr>
        <p:spPr>
          <a:xfrm flipH="1">
            <a:off x="3190207" y="2741779"/>
            <a:ext cx="5256384" cy="35337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ângulo arredondado 12"/>
          <p:cNvSpPr/>
          <p:nvPr/>
        </p:nvSpPr>
        <p:spPr>
          <a:xfrm>
            <a:off x="2669973" y="3715269"/>
            <a:ext cx="6004709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Adults From 25 To 64 Years Old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Conexão recta 13"/>
          <p:cNvCxnSpPr/>
          <p:nvPr/>
        </p:nvCxnSpPr>
        <p:spPr>
          <a:xfrm flipH="1">
            <a:off x="3282241" y="4291483"/>
            <a:ext cx="514837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ângulo arredondado 16"/>
          <p:cNvSpPr/>
          <p:nvPr/>
        </p:nvSpPr>
        <p:spPr>
          <a:xfrm>
            <a:off x="2648638" y="3030276"/>
            <a:ext cx="4953883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   From 15 to 19 years</a:t>
            </a:r>
            <a:endParaRPr lang="pt-P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8" name="Conexão recta 17"/>
          <p:cNvCxnSpPr/>
          <p:nvPr/>
        </p:nvCxnSpPr>
        <p:spPr>
          <a:xfrm flipH="1">
            <a:off x="3066217" y="3497828"/>
            <a:ext cx="4249455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ângulo arredondado 18"/>
          <p:cNvSpPr/>
          <p:nvPr/>
        </p:nvSpPr>
        <p:spPr>
          <a:xfrm>
            <a:off x="2744446" y="3318308"/>
            <a:ext cx="5254119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   From 20 to 24 Years old</a:t>
            </a:r>
            <a:endParaRPr lang="pt-P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0" name="Conexão recta 19"/>
          <p:cNvCxnSpPr/>
          <p:nvPr/>
        </p:nvCxnSpPr>
        <p:spPr>
          <a:xfrm flipH="1">
            <a:off x="3066217" y="3785926"/>
            <a:ext cx="4249455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ângulo arredondado 20"/>
          <p:cNvSpPr/>
          <p:nvPr/>
        </p:nvSpPr>
        <p:spPr>
          <a:xfrm>
            <a:off x="2922001" y="4147467"/>
            <a:ext cx="4803765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From 25 to 34 Years</a:t>
            </a:r>
            <a:endParaRPr lang="pt-P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2" name="Conexão recta 21"/>
          <p:cNvCxnSpPr/>
          <p:nvPr/>
        </p:nvCxnSpPr>
        <p:spPr>
          <a:xfrm flipH="1">
            <a:off x="3066217" y="4650222"/>
            <a:ext cx="4249455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ângulo arredondado 22"/>
          <p:cNvSpPr/>
          <p:nvPr/>
        </p:nvSpPr>
        <p:spPr>
          <a:xfrm>
            <a:off x="2958005" y="4470436"/>
            <a:ext cx="4803765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pt-PT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From</a:t>
            </a:r>
            <a:r>
              <a:rPr lang="pt-PT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35 to 54 </a:t>
            </a:r>
            <a:r>
              <a:rPr lang="pt-PT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Years</a:t>
            </a:r>
            <a:endParaRPr lang="pt-P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4" name="Conexão recta 23"/>
          <p:cNvCxnSpPr/>
          <p:nvPr/>
        </p:nvCxnSpPr>
        <p:spPr>
          <a:xfrm flipH="1">
            <a:off x="3066217" y="4938321"/>
            <a:ext cx="4249455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ângulo arredondado 24"/>
          <p:cNvSpPr/>
          <p:nvPr/>
        </p:nvSpPr>
        <p:spPr>
          <a:xfrm>
            <a:off x="2922001" y="4758468"/>
            <a:ext cx="4803765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pt-PT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From</a:t>
            </a:r>
            <a:r>
              <a:rPr lang="pt-PT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55 to 64 </a:t>
            </a:r>
            <a:r>
              <a:rPr lang="pt-PT" sz="1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Years</a:t>
            </a:r>
            <a:endParaRPr lang="pt-PT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6" name="Conexão recta 25"/>
          <p:cNvCxnSpPr/>
          <p:nvPr/>
        </p:nvCxnSpPr>
        <p:spPr>
          <a:xfrm flipH="1">
            <a:off x="3066217" y="5226420"/>
            <a:ext cx="4249455" cy="0"/>
          </a:xfrm>
          <a:prstGeom prst="line">
            <a:avLst/>
          </a:prstGeom>
          <a:ln w="127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ângulo arredondado 26"/>
          <p:cNvSpPr/>
          <p:nvPr/>
        </p:nvSpPr>
        <p:spPr>
          <a:xfrm>
            <a:off x="2461908" y="5155429"/>
            <a:ext cx="6004709" cy="648222"/>
          </a:xfrm>
          <a:prstGeom prst="round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defTabSz="914583"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Adults Above 65 Years Old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28" name="Conexão recta 27"/>
          <p:cNvCxnSpPr/>
          <p:nvPr/>
        </p:nvCxnSpPr>
        <p:spPr>
          <a:xfrm flipH="1">
            <a:off x="3282241" y="5695639"/>
            <a:ext cx="5148372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CaixaDeTexto 55"/>
          <p:cNvSpPr txBox="1"/>
          <p:nvPr/>
        </p:nvSpPr>
        <p:spPr>
          <a:xfrm>
            <a:off x="9623065" y="1101728"/>
            <a:ext cx="2304789" cy="7078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4583"/>
            <a:endParaRPr lang="pt-PT" sz="10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  <a:p>
            <a:pPr algn="ctr" defTabSz="914583"/>
            <a:r>
              <a:rPr lang="pt-PT" sz="16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PNRCAD 2013-2020</a:t>
            </a:r>
          </a:p>
          <a:p>
            <a:pPr algn="ctr" defTabSz="914583"/>
            <a:endParaRPr lang="pt-PT" sz="20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Rectângulo arredondado 9"/>
          <p:cNvSpPr>
            <a:spLocks noChangeArrowheads="1"/>
          </p:cNvSpPr>
          <p:nvPr/>
        </p:nvSpPr>
        <p:spPr bwMode="auto">
          <a:xfrm>
            <a:off x="2176810" y="1303151"/>
            <a:ext cx="1509234" cy="4538911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13000">
                <a:srgbClr val="A50021">
                  <a:shade val="30000"/>
                  <a:satMod val="115000"/>
                </a:srgbClr>
              </a:gs>
              <a:gs pos="35000">
                <a:srgbClr val="A50021">
                  <a:shade val="67500"/>
                  <a:satMod val="115000"/>
                </a:srgbClr>
              </a:gs>
              <a:gs pos="91000">
                <a:srgbClr val="FFC000"/>
              </a:gs>
              <a:gs pos="75000">
                <a:srgbClr val="EE6112"/>
              </a:gs>
            </a:gsLst>
            <a:lin ang="13500000" scaled="1"/>
            <a:tileRect/>
          </a:gra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>
              <a:defRPr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DEMAND</a:t>
            </a:r>
          </a:p>
          <a:p>
            <a:pPr algn="ctr">
              <a:defRPr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FIELD</a:t>
            </a:r>
          </a:p>
        </p:txBody>
      </p:sp>
      <p:sp>
        <p:nvSpPr>
          <p:cNvPr id="29" name="CaixaDeTexto 28"/>
          <p:cNvSpPr txBox="1"/>
          <p:nvPr/>
        </p:nvSpPr>
        <p:spPr>
          <a:xfrm>
            <a:off x="4763058" y="126937"/>
            <a:ext cx="7092788" cy="81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defTabSz="914583">
              <a:lnSpc>
                <a:spcPct val="150000"/>
              </a:lnSpc>
            </a:pPr>
            <a:r>
              <a:rPr lang="en-US" sz="3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Demand Field Specificities:</a:t>
            </a:r>
          </a:p>
        </p:txBody>
      </p:sp>
    </p:spTree>
    <p:extLst>
      <p:ext uri="{BB962C8B-B14F-4D97-AF65-F5344CB8AC3E}">
        <p14:creationId xmlns:p14="http://schemas.microsoft.com/office/powerpoint/2010/main" val="376058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ixaDeTexto 14"/>
          <p:cNvSpPr txBox="1"/>
          <p:nvPr/>
        </p:nvSpPr>
        <p:spPr>
          <a:xfrm>
            <a:off x="232301" y="621482"/>
            <a:ext cx="5921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83"/>
            <a:r>
              <a:rPr lang="pt-PT" sz="4000" b="1" dirty="0" err="1">
                <a:solidFill>
                  <a:prstClr val="white"/>
                </a:solidFill>
                <a:latin typeface="Century Gothic" panose="020B0502020202020204" pitchFamily="34" charset="0"/>
              </a:rPr>
              <a:t>Intervention</a:t>
            </a:r>
            <a:r>
              <a:rPr lang="pt-PT" sz="4000" b="1" dirty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pt-PT" sz="4000" b="1" dirty="0" err="1">
                <a:solidFill>
                  <a:prstClr val="white"/>
                </a:solidFill>
                <a:latin typeface="Century Gothic" panose="020B0502020202020204" pitchFamily="34" charset="0"/>
              </a:rPr>
              <a:t>Contexts</a:t>
            </a:r>
            <a:endParaRPr lang="pt-PT" sz="4000" b="1" dirty="0">
              <a:solidFill>
                <a:srgbClr val="C0504D">
                  <a:lumMod val="7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54546" y="1327658"/>
            <a:ext cx="2736837" cy="46935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914583"/>
            <a:endParaRPr lang="pt-PT" sz="105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  <a:p>
            <a:pPr algn="ctr" defTabSz="914583"/>
            <a:r>
              <a:rPr lang="pt-PT" sz="20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PNRCAD 2013-2020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633378001"/>
              </p:ext>
            </p:extLst>
          </p:nvPr>
        </p:nvGraphicFramePr>
        <p:xfrm>
          <a:off x="3538922" y="10505"/>
          <a:ext cx="8372315" cy="64023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0015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03A27E3-105B-49B1-964E-2740C5741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703A27E3-105B-49B1-964E-2740C5741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703A27E3-105B-49B1-964E-2740C5741B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703A27E3-105B-49B1-964E-2740C5741B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660587F-3CA9-41DC-BD93-6338CEB02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C660587F-3CA9-41DC-BD93-6338CEB02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C660587F-3CA9-41DC-BD93-6338CEB02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graphicEl>
                                              <a:dgm id="{C660587F-3CA9-41DC-BD93-6338CEB02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8A3CC36-B84D-41B0-8BB7-3F17055DD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08A3CC36-B84D-41B0-8BB7-3F17055DD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08A3CC36-B84D-41B0-8BB7-3F17055DDC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dgm id="{08A3CC36-B84D-41B0-8BB7-3F17055DDC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15D0FE-7D7C-49FF-85FD-92EA4D464C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graphicEl>
                                              <a:dgm id="{A715D0FE-7D7C-49FF-85FD-92EA4D464C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A715D0FE-7D7C-49FF-85FD-92EA4D464C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dgm id="{A715D0FE-7D7C-49FF-85FD-92EA4D464C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A515E0C-FEDC-484C-9240-193C38B49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0A515E0C-FEDC-484C-9240-193C38B49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0A515E0C-FEDC-484C-9240-193C38B494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dgm id="{0A515E0C-FEDC-484C-9240-193C38B494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F17B74-E082-4F2A-82C3-394126783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60F17B74-E082-4F2A-82C3-394126783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60F17B74-E082-4F2A-82C3-394126783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graphicEl>
                                              <a:dgm id="{60F17B74-E082-4F2A-82C3-394126783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6F33F6F-18DF-4DD9-B100-C76C90FB7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26F33F6F-18DF-4DD9-B100-C76C90FB7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26F33F6F-18DF-4DD9-B100-C76C90FB7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dgm id="{26F33F6F-18DF-4DD9-B100-C76C90FB7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492D09-B916-4EAE-9783-0AA71BDA2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F0492D09-B916-4EAE-9783-0AA71BDA2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F0492D09-B916-4EAE-9783-0AA71BDA2D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F0492D09-B916-4EAE-9783-0AA71BDA2D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0701BF-FD82-4037-A24F-A051CE13DF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9A0701BF-FD82-4037-A24F-A051CE13DF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graphicEl>
                                              <a:dgm id="{9A0701BF-FD82-4037-A24F-A051CE13DF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9A0701BF-FD82-4037-A24F-A051CE13DF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534773-B2D7-4C96-BDF5-B7D850C952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47534773-B2D7-4C96-BDF5-B7D850C952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47534773-B2D7-4C96-BDF5-B7D850C952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dgm id="{47534773-B2D7-4C96-BDF5-B7D850C952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5A7FB1D-EC10-4B53-AB80-4D539941F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35A7FB1D-EC10-4B53-AB80-4D539941F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graphicEl>
                                              <a:dgm id="{35A7FB1D-EC10-4B53-AB80-4D539941F6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">
                                            <p:graphicEl>
                                              <a:dgm id="{35A7FB1D-EC10-4B53-AB80-4D539941F6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70650D-4915-4DB4-9D87-75460A0072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FE70650D-4915-4DB4-9D87-75460A0072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FE70650D-4915-4DB4-9D87-75460A0072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>
                                            <p:graphicEl>
                                              <a:dgm id="{FE70650D-4915-4DB4-9D87-75460A0072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AC5B7A7-F30D-4713-8256-D5EE5F833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4AC5B7A7-F30D-4713-8256-D5EE5F833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4AC5B7A7-F30D-4713-8256-D5EE5F833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4AC5B7A7-F30D-4713-8256-D5EE5F833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29D164B-EE89-477E-A3A2-2308990F86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>
                                            <p:graphicEl>
                                              <a:dgm id="{729D164B-EE89-477E-A3A2-2308990F86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>
                                            <p:graphicEl>
                                              <a:dgm id="{729D164B-EE89-477E-A3A2-2308990F86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>
                                            <p:graphicEl>
                                              <a:dgm id="{729D164B-EE89-477E-A3A2-2308990F86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75FFF7-2C58-4A9F-8BA3-45DE77F42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D175FFF7-2C58-4A9F-8BA3-45DE77F42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D175FFF7-2C58-4A9F-8BA3-45DE77F42F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>
                                            <p:graphicEl>
                                              <a:dgm id="{D175FFF7-2C58-4A9F-8BA3-45DE77F42F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D96237D-9190-47CA-B3DA-49FE94BC2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>
                                            <p:graphicEl>
                                              <a:dgm id="{FD96237D-9190-47CA-B3DA-49FE94BC2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>
                                            <p:graphicEl>
                                              <a:dgm id="{FD96237D-9190-47CA-B3DA-49FE94BC2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>
                                            <p:graphicEl>
                                              <a:dgm id="{FD96237D-9190-47CA-B3DA-49FE94BC2B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8163C1D-12DB-4758-B3B6-317EFD641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">
                                            <p:graphicEl>
                                              <a:dgm id="{28163C1D-12DB-4758-B3B6-317EFD641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>
                                            <p:graphicEl>
                                              <a:dgm id="{28163C1D-12DB-4758-B3B6-317EFD641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">
                                            <p:graphicEl>
                                              <a:dgm id="{28163C1D-12DB-4758-B3B6-317EFD641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 rot="20446806">
            <a:off x="1931321" y="2310245"/>
            <a:ext cx="821243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New intervention model</a:t>
            </a:r>
          </a:p>
          <a:p>
            <a:pPr algn="ctr"/>
            <a:r>
              <a:rPr lang="en-GB" sz="4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An integrated one</a:t>
            </a:r>
          </a:p>
        </p:txBody>
      </p:sp>
    </p:spTree>
    <p:extLst>
      <p:ext uri="{BB962C8B-B14F-4D97-AF65-F5344CB8AC3E}">
        <p14:creationId xmlns:p14="http://schemas.microsoft.com/office/powerpoint/2010/main" val="146441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8" y="3897846"/>
            <a:ext cx="9852025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Fluxograma: cartão 18"/>
          <p:cNvSpPr/>
          <p:nvPr/>
        </p:nvSpPr>
        <p:spPr>
          <a:xfrm>
            <a:off x="0" y="6088418"/>
            <a:ext cx="12190413" cy="797760"/>
          </a:xfrm>
          <a:prstGeom prst="flowChartPunchedCard">
            <a:avLst/>
          </a:prstGeom>
          <a:gradFill flip="none" rotWithShape="1">
            <a:gsLst>
              <a:gs pos="54000">
                <a:srgbClr val="C00000">
                  <a:shade val="30000"/>
                  <a:satMod val="115000"/>
                </a:srgbClr>
              </a:gs>
              <a:gs pos="95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tângulo 19"/>
          <p:cNvSpPr/>
          <p:nvPr/>
        </p:nvSpPr>
        <p:spPr>
          <a:xfrm>
            <a:off x="2206774" y="1953630"/>
            <a:ext cx="9980612" cy="1784254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0" name="Fluxograma: cartão 29"/>
          <p:cNvSpPr/>
          <p:nvPr/>
        </p:nvSpPr>
        <p:spPr>
          <a:xfrm rot="10800000">
            <a:off x="4244" y="-93278"/>
            <a:ext cx="12190413" cy="797760"/>
          </a:xfrm>
          <a:prstGeom prst="flowChartPunchedCard">
            <a:avLst/>
          </a:prstGeom>
          <a:gradFill flip="none" rotWithShape="1">
            <a:gsLst>
              <a:gs pos="54000">
                <a:srgbClr val="C00000">
                  <a:shade val="30000"/>
                  <a:satMod val="115000"/>
                </a:srgbClr>
              </a:gs>
              <a:gs pos="95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5989030" y="2029446"/>
            <a:ext cx="59388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Integrated Drug </a:t>
            </a:r>
          </a:p>
          <a:p>
            <a:pPr algn="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Policy in Portugal</a:t>
            </a:r>
            <a:endParaRPr lang="en-GB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Segoe UI" panose="020B0502040204020203" pitchFamily="34" charset="0"/>
            </a:endParaRPr>
          </a:p>
          <a:p>
            <a:pPr algn="r"/>
            <a:endParaRPr lang="en-GB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10" name="Lágrima 9"/>
          <p:cNvSpPr/>
          <p:nvPr/>
        </p:nvSpPr>
        <p:spPr>
          <a:xfrm rot="417172">
            <a:off x="1044306" y="1596295"/>
            <a:ext cx="3560158" cy="3431358"/>
          </a:xfrm>
          <a:prstGeom prst="teardrop">
            <a:avLst>
              <a:gd name="adj" fmla="val 6626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pt-PT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000" y="1875598"/>
            <a:ext cx="2684759" cy="1637160"/>
          </a:xfrm>
          <a:prstGeom prst="rect">
            <a:avLst/>
          </a:prstGeom>
        </p:spPr>
      </p:pic>
      <p:pic>
        <p:nvPicPr>
          <p:cNvPr id="1026" name="Picture 2" descr="Resultado de imagem para republica portuguesa saúd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288" y="3655308"/>
            <a:ext cx="1485166" cy="54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Conexão reta 16"/>
          <p:cNvCxnSpPr/>
          <p:nvPr/>
        </p:nvCxnSpPr>
        <p:spPr>
          <a:xfrm>
            <a:off x="2138264" y="3514652"/>
            <a:ext cx="1556431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ubtítulo 2"/>
          <p:cNvSpPr txBox="1">
            <a:spLocks/>
          </p:cNvSpPr>
          <p:nvPr/>
        </p:nvSpPr>
        <p:spPr>
          <a:xfrm>
            <a:off x="7166040" y="3861842"/>
            <a:ext cx="4755523" cy="618266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GB" sz="3600" b="1" dirty="0">
                <a:solidFill>
                  <a:schemeClr val="bg1"/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MANUEL CARDOSO  </a:t>
            </a:r>
            <a:endParaRPr lang="en-GB" sz="1100" b="1" i="1" dirty="0">
              <a:solidFill>
                <a:schemeClr val="bg1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en-GB" sz="1200" b="1" i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 algn="r">
              <a:buNone/>
            </a:pPr>
            <a:endParaRPr lang="en-GB" sz="200" b="1" i="1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en-GB" sz="1200" b="1" i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9" name="Subtítulo 2"/>
          <p:cNvSpPr txBox="1">
            <a:spLocks/>
          </p:cNvSpPr>
          <p:nvPr/>
        </p:nvSpPr>
        <p:spPr>
          <a:xfrm>
            <a:off x="8268805" y="4616777"/>
            <a:ext cx="4127101" cy="361189"/>
          </a:xfrm>
          <a:prstGeom prst="rect">
            <a:avLst/>
          </a:prstGeom>
          <a:effectLst/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PT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DEPUTY GENERAL-DIRECTOR  .  </a:t>
            </a:r>
            <a:r>
              <a:rPr lang="en-GB" sz="1800" dirty="0">
                <a:solidFill>
                  <a:schemeClr val="tx1">
                    <a:lumMod val="75000"/>
                    <a:lumOff val="2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   </a:t>
            </a:r>
            <a:endParaRPr lang="en-GB" sz="1400" i="1" dirty="0">
              <a:solidFill>
                <a:schemeClr val="tx1">
                  <a:lumMod val="75000"/>
                  <a:lumOff val="25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279" y="212448"/>
            <a:ext cx="6696098" cy="6457706"/>
          </a:xfrm>
          <a:prstGeom prst="rect">
            <a:avLst/>
          </a:prstGeom>
        </p:spPr>
      </p:pic>
      <p:sp>
        <p:nvSpPr>
          <p:cNvPr id="2" name="Subtítulo 2"/>
          <p:cNvSpPr txBox="1">
            <a:spLocks/>
          </p:cNvSpPr>
          <p:nvPr/>
        </p:nvSpPr>
        <p:spPr>
          <a:xfrm>
            <a:off x="-133486" y="6259423"/>
            <a:ext cx="12054662" cy="396044"/>
          </a:xfrm>
          <a:prstGeom prst="rect">
            <a:avLst/>
          </a:prstGeom>
          <a:ln>
            <a:noFill/>
          </a:ln>
          <a:effectLst/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2400" dirty="0">
                <a:solidFill>
                  <a:srgbClr val="CCC2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2000" dirty="0">
                <a:solidFill>
                  <a:srgbClr val="CCC2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2000" dirty="0">
                <a:solidFill>
                  <a:srgbClr val="CCC2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General-Directorate for Intervention on Addictive </a:t>
            </a:r>
            <a:r>
              <a:rPr lang="en-US" sz="2000" dirty="0" err="1">
                <a:solidFill>
                  <a:srgbClr val="CCC2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Behaviours</a:t>
            </a:r>
            <a:r>
              <a:rPr lang="en-US" sz="2000" dirty="0">
                <a:solidFill>
                  <a:srgbClr val="CCC2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and Dependencies  </a:t>
            </a:r>
            <a:r>
              <a:rPr lang="es-ES" sz="2000" dirty="0">
                <a:solidFill>
                  <a:srgbClr val="CCC2C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2000" dirty="0">
              <a:solidFill>
                <a:srgbClr val="CCC2C0"/>
              </a:solidFill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7247245" y="63433"/>
            <a:ext cx="4724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800" noProof="0" dirty="0">
                <a:solidFill>
                  <a:srgbClr val="CCC2C0"/>
                </a:solidFill>
              </a:rPr>
              <a:t>SYDNEY, JUNE 7</a:t>
            </a:r>
            <a:r>
              <a:rPr lang="en-GB" sz="1800" baseline="30000" noProof="0" dirty="0">
                <a:solidFill>
                  <a:srgbClr val="CCC2C0"/>
                </a:solidFill>
              </a:rPr>
              <a:t>th</a:t>
            </a:r>
            <a:r>
              <a:rPr lang="en-GB" sz="1800" dirty="0">
                <a:solidFill>
                  <a:srgbClr val="CCC2C0"/>
                </a:solidFill>
              </a:rPr>
              <a:t> </a:t>
            </a:r>
            <a:r>
              <a:rPr lang="en-GB" sz="1800" noProof="0" dirty="0">
                <a:solidFill>
                  <a:srgbClr val="CCC2C0"/>
                </a:solidFill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344443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CaixaDeTexto 9"/>
          <p:cNvSpPr txBox="1">
            <a:spLocks noChangeArrowheads="1"/>
          </p:cNvSpPr>
          <p:nvPr/>
        </p:nvSpPr>
        <p:spPr bwMode="auto">
          <a:xfrm>
            <a:off x="910631" y="2179959"/>
            <a:ext cx="378688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pt-PT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charset="0"/>
              </a:rPr>
              <a:t>Coordinated Public Health-oriented Approach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GB" altLang="pt-PT" b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GB" altLang="pt-PT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  <a:cs typeface="Arial" charset="0"/>
              </a:rPr>
              <a:t>Based On 5 Pillars: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pt-PT" altLang="pt-PT" sz="2000" b="1" dirty="0">
              <a:solidFill>
                <a:schemeClr val="bg1">
                  <a:lumMod val="95000"/>
                </a:schemeClr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26630" name="CaixaDeTexto 5"/>
          <p:cNvSpPr txBox="1">
            <a:spLocks noChangeArrowheads="1"/>
          </p:cNvSpPr>
          <p:nvPr/>
        </p:nvSpPr>
        <p:spPr bwMode="auto">
          <a:xfrm>
            <a:off x="370570" y="437346"/>
            <a:ext cx="43953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sz="3200" b="1" dirty="0">
                <a:solidFill>
                  <a:srgbClr val="FFC000"/>
                </a:solidFill>
                <a:latin typeface="Century Gothic" panose="020B0502020202020204" pitchFamily="34" charset="0"/>
                <a:cs typeface="Arial" charset="0"/>
              </a:rPr>
              <a:t>Portuguese Policy</a:t>
            </a:r>
          </a:p>
        </p:txBody>
      </p:sp>
      <p:sp>
        <p:nvSpPr>
          <p:cNvPr id="15" name="Puzzle4"/>
          <p:cNvSpPr>
            <a:spLocks noEditPoints="1" noChangeArrowheads="1"/>
          </p:cNvSpPr>
          <p:nvPr/>
        </p:nvSpPr>
        <p:spPr bwMode="auto">
          <a:xfrm>
            <a:off x="5078255" y="1647251"/>
            <a:ext cx="1856869" cy="318202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75 w 21600"/>
              <a:gd name="T25" fmla="*/ 5666 h 21600"/>
              <a:gd name="T26" fmla="*/ 20201 w 21600"/>
              <a:gd name="T27" fmla="*/ 159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EE004F"/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Treatment</a:t>
            </a:r>
          </a:p>
        </p:txBody>
      </p:sp>
      <p:sp>
        <p:nvSpPr>
          <p:cNvPr id="16" name="Puzzle1"/>
          <p:cNvSpPr>
            <a:spLocks noEditPoints="1" noChangeArrowheads="1"/>
          </p:cNvSpPr>
          <p:nvPr/>
        </p:nvSpPr>
        <p:spPr bwMode="auto">
          <a:xfrm>
            <a:off x="6143087" y="513470"/>
            <a:ext cx="3624527" cy="187305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6085 w 21600"/>
              <a:gd name="T25" fmla="*/ 2574 h 21600"/>
              <a:gd name="T26" fmla="*/ 16133 w 21600"/>
              <a:gd name="T27" fmla="*/ 1956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FF9933"/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charset="0"/>
              </a:rPr>
              <a:t>Prevention</a:t>
            </a:r>
          </a:p>
        </p:txBody>
      </p:sp>
      <p:sp>
        <p:nvSpPr>
          <p:cNvPr id="18" name="Puzzle3"/>
          <p:cNvSpPr>
            <a:spLocks noEditPoints="1" noChangeArrowheads="1"/>
          </p:cNvSpPr>
          <p:nvPr/>
        </p:nvSpPr>
        <p:spPr bwMode="auto">
          <a:xfrm>
            <a:off x="6816080" y="3323169"/>
            <a:ext cx="2411474" cy="2590901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273 w 21600"/>
              <a:gd name="T25" fmla="*/ 7719 h 21600"/>
              <a:gd name="T26" fmla="*/ 19149 w 21600"/>
              <a:gd name="T27" fmla="*/ 202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DDDDDD"/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rPr>
              <a:t>Reintegration</a:t>
            </a:r>
          </a:p>
        </p:txBody>
      </p:sp>
      <p:sp>
        <p:nvSpPr>
          <p:cNvPr id="14" name="Puzzle2"/>
          <p:cNvSpPr>
            <a:spLocks noEditPoints="1" noChangeArrowheads="1"/>
          </p:cNvSpPr>
          <p:nvPr/>
        </p:nvSpPr>
        <p:spPr bwMode="auto">
          <a:xfrm>
            <a:off x="6198585" y="1718517"/>
            <a:ext cx="3641037" cy="2419294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5393 w 21600"/>
              <a:gd name="T25" fmla="*/ 6749 h 21600"/>
              <a:gd name="T26" fmla="*/ 16179 w 21600"/>
              <a:gd name="T27" fmla="*/ 20443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4247" y="12354"/>
                </a:moveTo>
                <a:lnTo>
                  <a:pt x="4134" y="12468"/>
                </a:lnTo>
                <a:lnTo>
                  <a:pt x="4010" y="12581"/>
                </a:lnTo>
                <a:lnTo>
                  <a:pt x="3897" y="12637"/>
                </a:lnTo>
                <a:lnTo>
                  <a:pt x="3773" y="12694"/>
                </a:lnTo>
                <a:lnTo>
                  <a:pt x="3637" y="12694"/>
                </a:lnTo>
                <a:lnTo>
                  <a:pt x="3524" y="12694"/>
                </a:lnTo>
                <a:lnTo>
                  <a:pt x="3400" y="12665"/>
                </a:lnTo>
                <a:lnTo>
                  <a:pt x="3287" y="12609"/>
                </a:lnTo>
                <a:lnTo>
                  <a:pt x="3027" y="12496"/>
                </a:lnTo>
                <a:lnTo>
                  <a:pt x="2790" y="12340"/>
                </a:lnTo>
                <a:lnTo>
                  <a:pt x="2530" y="12142"/>
                </a:lnTo>
                <a:lnTo>
                  <a:pt x="2293" y="11987"/>
                </a:lnTo>
                <a:lnTo>
                  <a:pt x="2033" y="11817"/>
                </a:lnTo>
                <a:lnTo>
                  <a:pt x="1773" y="11676"/>
                </a:lnTo>
                <a:lnTo>
                  <a:pt x="1638" y="11662"/>
                </a:lnTo>
                <a:lnTo>
                  <a:pt x="1513" y="11634"/>
                </a:lnTo>
                <a:lnTo>
                  <a:pt x="1378" y="11634"/>
                </a:lnTo>
                <a:lnTo>
                  <a:pt x="1253" y="11634"/>
                </a:lnTo>
                <a:lnTo>
                  <a:pt x="1118" y="11662"/>
                </a:lnTo>
                <a:lnTo>
                  <a:pt x="971" y="11732"/>
                </a:lnTo>
                <a:lnTo>
                  <a:pt x="835" y="11817"/>
                </a:lnTo>
                <a:lnTo>
                  <a:pt x="711" y="11959"/>
                </a:lnTo>
                <a:lnTo>
                  <a:pt x="553" y="12086"/>
                </a:lnTo>
                <a:lnTo>
                  <a:pt x="429" y="12284"/>
                </a:lnTo>
                <a:lnTo>
                  <a:pt x="271" y="12524"/>
                </a:lnTo>
                <a:lnTo>
                  <a:pt x="146" y="12793"/>
                </a:lnTo>
                <a:lnTo>
                  <a:pt x="79" y="12962"/>
                </a:lnTo>
                <a:lnTo>
                  <a:pt x="33" y="13146"/>
                </a:lnTo>
                <a:lnTo>
                  <a:pt x="11" y="13386"/>
                </a:lnTo>
                <a:lnTo>
                  <a:pt x="11" y="13641"/>
                </a:lnTo>
                <a:lnTo>
                  <a:pt x="33" y="13881"/>
                </a:lnTo>
                <a:lnTo>
                  <a:pt x="101" y="14150"/>
                </a:lnTo>
                <a:lnTo>
                  <a:pt x="192" y="14404"/>
                </a:lnTo>
                <a:lnTo>
                  <a:pt x="293" y="14645"/>
                </a:lnTo>
                <a:lnTo>
                  <a:pt x="451" y="14857"/>
                </a:lnTo>
                <a:lnTo>
                  <a:pt x="621" y="15054"/>
                </a:lnTo>
                <a:lnTo>
                  <a:pt x="734" y="15125"/>
                </a:lnTo>
                <a:lnTo>
                  <a:pt x="835" y="15210"/>
                </a:lnTo>
                <a:lnTo>
                  <a:pt x="948" y="15267"/>
                </a:lnTo>
                <a:lnTo>
                  <a:pt x="1084" y="15323"/>
                </a:lnTo>
                <a:lnTo>
                  <a:pt x="1208" y="15351"/>
                </a:lnTo>
                <a:lnTo>
                  <a:pt x="1355" y="15380"/>
                </a:lnTo>
                <a:lnTo>
                  <a:pt x="1513" y="15380"/>
                </a:lnTo>
                <a:lnTo>
                  <a:pt x="1683" y="15380"/>
                </a:lnTo>
                <a:lnTo>
                  <a:pt x="1864" y="15351"/>
                </a:lnTo>
                <a:lnTo>
                  <a:pt x="2033" y="15323"/>
                </a:lnTo>
                <a:lnTo>
                  <a:pt x="2225" y="15238"/>
                </a:lnTo>
                <a:lnTo>
                  <a:pt x="2428" y="15153"/>
                </a:lnTo>
                <a:lnTo>
                  <a:pt x="2745" y="15026"/>
                </a:lnTo>
                <a:lnTo>
                  <a:pt x="3005" y="14913"/>
                </a:lnTo>
                <a:lnTo>
                  <a:pt x="3264" y="14828"/>
                </a:lnTo>
                <a:lnTo>
                  <a:pt x="3513" y="14800"/>
                </a:lnTo>
                <a:lnTo>
                  <a:pt x="3615" y="14828"/>
                </a:lnTo>
                <a:lnTo>
                  <a:pt x="3728" y="14857"/>
                </a:lnTo>
                <a:lnTo>
                  <a:pt x="3807" y="14913"/>
                </a:lnTo>
                <a:lnTo>
                  <a:pt x="3920" y="14998"/>
                </a:lnTo>
                <a:lnTo>
                  <a:pt x="4010" y="15097"/>
                </a:lnTo>
                <a:lnTo>
                  <a:pt x="4089" y="15238"/>
                </a:lnTo>
                <a:lnTo>
                  <a:pt x="4179" y="15408"/>
                </a:lnTo>
                <a:lnTo>
                  <a:pt x="4247" y="15620"/>
                </a:lnTo>
                <a:lnTo>
                  <a:pt x="4326" y="15860"/>
                </a:lnTo>
                <a:lnTo>
                  <a:pt x="4394" y="16129"/>
                </a:lnTo>
                <a:lnTo>
                  <a:pt x="4439" y="16440"/>
                </a:lnTo>
                <a:lnTo>
                  <a:pt x="4507" y="16737"/>
                </a:lnTo>
                <a:lnTo>
                  <a:pt x="4552" y="17090"/>
                </a:lnTo>
                <a:lnTo>
                  <a:pt x="4575" y="17443"/>
                </a:lnTo>
                <a:lnTo>
                  <a:pt x="4586" y="17825"/>
                </a:lnTo>
                <a:lnTo>
                  <a:pt x="4586" y="18193"/>
                </a:lnTo>
                <a:lnTo>
                  <a:pt x="4586" y="18574"/>
                </a:lnTo>
                <a:lnTo>
                  <a:pt x="4586" y="18984"/>
                </a:lnTo>
                <a:lnTo>
                  <a:pt x="4552" y="19366"/>
                </a:lnTo>
                <a:lnTo>
                  <a:pt x="4507" y="19748"/>
                </a:lnTo>
                <a:lnTo>
                  <a:pt x="4462" y="20129"/>
                </a:lnTo>
                <a:lnTo>
                  <a:pt x="4371" y="20483"/>
                </a:lnTo>
                <a:lnTo>
                  <a:pt x="4292" y="20836"/>
                </a:lnTo>
                <a:lnTo>
                  <a:pt x="4202" y="21161"/>
                </a:lnTo>
                <a:lnTo>
                  <a:pt x="4744" y="21161"/>
                </a:lnTo>
                <a:lnTo>
                  <a:pt x="5264" y="21161"/>
                </a:lnTo>
                <a:lnTo>
                  <a:pt x="5784" y="21161"/>
                </a:lnTo>
                <a:lnTo>
                  <a:pt x="6235" y="21161"/>
                </a:lnTo>
                <a:lnTo>
                  <a:pt x="6676" y="21161"/>
                </a:lnTo>
                <a:lnTo>
                  <a:pt x="7060" y="21161"/>
                </a:lnTo>
                <a:lnTo>
                  <a:pt x="7410" y="21161"/>
                </a:lnTo>
                <a:lnTo>
                  <a:pt x="7670" y="21161"/>
                </a:lnTo>
                <a:lnTo>
                  <a:pt x="8020" y="21020"/>
                </a:lnTo>
                <a:lnTo>
                  <a:pt x="8303" y="20893"/>
                </a:lnTo>
                <a:lnTo>
                  <a:pt x="8563" y="20695"/>
                </a:lnTo>
                <a:lnTo>
                  <a:pt x="8800" y="20511"/>
                </a:lnTo>
                <a:lnTo>
                  <a:pt x="8969" y="20285"/>
                </a:lnTo>
                <a:lnTo>
                  <a:pt x="9150" y="20045"/>
                </a:lnTo>
                <a:lnTo>
                  <a:pt x="9252" y="19804"/>
                </a:lnTo>
                <a:lnTo>
                  <a:pt x="9342" y="19550"/>
                </a:lnTo>
                <a:lnTo>
                  <a:pt x="9410" y="19281"/>
                </a:lnTo>
                <a:lnTo>
                  <a:pt x="9433" y="19013"/>
                </a:lnTo>
                <a:lnTo>
                  <a:pt x="9433" y="18744"/>
                </a:lnTo>
                <a:lnTo>
                  <a:pt x="9387" y="18504"/>
                </a:lnTo>
                <a:lnTo>
                  <a:pt x="9320" y="18221"/>
                </a:lnTo>
                <a:lnTo>
                  <a:pt x="9207" y="17981"/>
                </a:lnTo>
                <a:lnTo>
                  <a:pt x="9105" y="17740"/>
                </a:lnTo>
                <a:lnTo>
                  <a:pt x="8924" y="17514"/>
                </a:lnTo>
                <a:lnTo>
                  <a:pt x="8777" y="17274"/>
                </a:lnTo>
                <a:lnTo>
                  <a:pt x="8642" y="17034"/>
                </a:lnTo>
                <a:lnTo>
                  <a:pt x="8563" y="16765"/>
                </a:lnTo>
                <a:lnTo>
                  <a:pt x="8472" y="16468"/>
                </a:lnTo>
                <a:lnTo>
                  <a:pt x="8450" y="16157"/>
                </a:lnTo>
                <a:lnTo>
                  <a:pt x="8450" y="15860"/>
                </a:lnTo>
                <a:lnTo>
                  <a:pt x="8472" y="15563"/>
                </a:lnTo>
                <a:lnTo>
                  <a:pt x="8540" y="15267"/>
                </a:lnTo>
                <a:lnTo>
                  <a:pt x="8642" y="14998"/>
                </a:lnTo>
                <a:lnTo>
                  <a:pt x="8777" y="14729"/>
                </a:lnTo>
                <a:lnTo>
                  <a:pt x="8868" y="14616"/>
                </a:lnTo>
                <a:lnTo>
                  <a:pt x="8969" y="14475"/>
                </a:lnTo>
                <a:lnTo>
                  <a:pt x="9060" y="14376"/>
                </a:lnTo>
                <a:lnTo>
                  <a:pt x="9184" y="14291"/>
                </a:lnTo>
                <a:lnTo>
                  <a:pt x="9297" y="14206"/>
                </a:lnTo>
                <a:lnTo>
                  <a:pt x="9433" y="14121"/>
                </a:lnTo>
                <a:lnTo>
                  <a:pt x="9579" y="14051"/>
                </a:lnTo>
                <a:lnTo>
                  <a:pt x="9726" y="13994"/>
                </a:lnTo>
                <a:lnTo>
                  <a:pt x="9884" y="13938"/>
                </a:lnTo>
                <a:lnTo>
                  <a:pt x="10054" y="13909"/>
                </a:lnTo>
                <a:lnTo>
                  <a:pt x="10257" y="13881"/>
                </a:lnTo>
                <a:lnTo>
                  <a:pt x="10449" y="13881"/>
                </a:lnTo>
                <a:lnTo>
                  <a:pt x="10664" y="13881"/>
                </a:lnTo>
                <a:lnTo>
                  <a:pt x="10856" y="13909"/>
                </a:lnTo>
                <a:lnTo>
                  <a:pt x="11037" y="13966"/>
                </a:lnTo>
                <a:lnTo>
                  <a:pt x="11206" y="14023"/>
                </a:lnTo>
                <a:lnTo>
                  <a:pt x="11353" y="14093"/>
                </a:lnTo>
                <a:lnTo>
                  <a:pt x="11511" y="14178"/>
                </a:lnTo>
                <a:lnTo>
                  <a:pt x="11635" y="14263"/>
                </a:lnTo>
                <a:lnTo>
                  <a:pt x="11748" y="14376"/>
                </a:lnTo>
                <a:lnTo>
                  <a:pt x="11861" y="14475"/>
                </a:lnTo>
                <a:lnTo>
                  <a:pt x="11941" y="14616"/>
                </a:lnTo>
                <a:lnTo>
                  <a:pt x="12031" y="14758"/>
                </a:lnTo>
                <a:lnTo>
                  <a:pt x="12099" y="14885"/>
                </a:lnTo>
                <a:lnTo>
                  <a:pt x="12200" y="15210"/>
                </a:lnTo>
                <a:lnTo>
                  <a:pt x="12268" y="15507"/>
                </a:lnTo>
                <a:lnTo>
                  <a:pt x="12291" y="15832"/>
                </a:lnTo>
                <a:lnTo>
                  <a:pt x="12291" y="16157"/>
                </a:lnTo>
                <a:lnTo>
                  <a:pt x="12246" y="16482"/>
                </a:lnTo>
                <a:lnTo>
                  <a:pt x="12178" y="16807"/>
                </a:lnTo>
                <a:lnTo>
                  <a:pt x="12099" y="17090"/>
                </a:lnTo>
                <a:lnTo>
                  <a:pt x="12008" y="17330"/>
                </a:lnTo>
                <a:lnTo>
                  <a:pt x="11884" y="17542"/>
                </a:lnTo>
                <a:lnTo>
                  <a:pt x="11748" y="17712"/>
                </a:lnTo>
                <a:lnTo>
                  <a:pt x="11613" y="17839"/>
                </a:lnTo>
                <a:lnTo>
                  <a:pt x="11489" y="18037"/>
                </a:lnTo>
                <a:lnTo>
                  <a:pt x="11398" y="18221"/>
                </a:lnTo>
                <a:lnTo>
                  <a:pt x="11319" y="18447"/>
                </a:lnTo>
                <a:lnTo>
                  <a:pt x="11251" y="18659"/>
                </a:lnTo>
                <a:lnTo>
                  <a:pt x="11206" y="18900"/>
                </a:lnTo>
                <a:lnTo>
                  <a:pt x="11184" y="19154"/>
                </a:lnTo>
                <a:lnTo>
                  <a:pt x="11184" y="19423"/>
                </a:lnTo>
                <a:lnTo>
                  <a:pt x="11229" y="19663"/>
                </a:lnTo>
                <a:lnTo>
                  <a:pt x="11297" y="19903"/>
                </a:lnTo>
                <a:lnTo>
                  <a:pt x="11376" y="20158"/>
                </a:lnTo>
                <a:lnTo>
                  <a:pt x="11511" y="20398"/>
                </a:lnTo>
                <a:lnTo>
                  <a:pt x="11681" y="20610"/>
                </a:lnTo>
                <a:lnTo>
                  <a:pt x="11884" y="20808"/>
                </a:lnTo>
                <a:lnTo>
                  <a:pt x="12121" y="20992"/>
                </a:lnTo>
                <a:lnTo>
                  <a:pt x="12404" y="21161"/>
                </a:lnTo>
                <a:lnTo>
                  <a:pt x="12528" y="21190"/>
                </a:lnTo>
                <a:lnTo>
                  <a:pt x="12856" y="21274"/>
                </a:lnTo>
                <a:lnTo>
                  <a:pt x="13330" y="21373"/>
                </a:lnTo>
                <a:lnTo>
                  <a:pt x="13963" y="21486"/>
                </a:lnTo>
                <a:lnTo>
                  <a:pt x="14313" y="21543"/>
                </a:lnTo>
                <a:lnTo>
                  <a:pt x="14652" y="21571"/>
                </a:lnTo>
                <a:lnTo>
                  <a:pt x="15025" y="21600"/>
                </a:lnTo>
                <a:lnTo>
                  <a:pt x="15409" y="21600"/>
                </a:lnTo>
                <a:lnTo>
                  <a:pt x="15782" y="21600"/>
                </a:lnTo>
                <a:lnTo>
                  <a:pt x="16177" y="21571"/>
                </a:lnTo>
                <a:lnTo>
                  <a:pt x="16516" y="21486"/>
                </a:lnTo>
                <a:lnTo>
                  <a:pt x="16889" y="21402"/>
                </a:lnTo>
                <a:lnTo>
                  <a:pt x="16821" y="21190"/>
                </a:lnTo>
                <a:lnTo>
                  <a:pt x="16776" y="20935"/>
                </a:lnTo>
                <a:lnTo>
                  <a:pt x="16742" y="20667"/>
                </a:lnTo>
                <a:lnTo>
                  <a:pt x="16719" y="20370"/>
                </a:lnTo>
                <a:lnTo>
                  <a:pt x="16697" y="19719"/>
                </a:lnTo>
                <a:lnTo>
                  <a:pt x="16697" y="19013"/>
                </a:lnTo>
                <a:lnTo>
                  <a:pt x="16719" y="18306"/>
                </a:lnTo>
                <a:lnTo>
                  <a:pt x="16753" y="17599"/>
                </a:lnTo>
                <a:lnTo>
                  <a:pt x="16821" y="16949"/>
                </a:lnTo>
                <a:lnTo>
                  <a:pt x="16889" y="16383"/>
                </a:lnTo>
                <a:lnTo>
                  <a:pt x="16934" y="16129"/>
                </a:lnTo>
                <a:lnTo>
                  <a:pt x="17002" y="15945"/>
                </a:lnTo>
                <a:lnTo>
                  <a:pt x="17081" y="15790"/>
                </a:lnTo>
                <a:lnTo>
                  <a:pt x="17194" y="15648"/>
                </a:lnTo>
                <a:lnTo>
                  <a:pt x="17318" y="15563"/>
                </a:lnTo>
                <a:lnTo>
                  <a:pt x="17453" y="15507"/>
                </a:lnTo>
                <a:lnTo>
                  <a:pt x="17600" y="15450"/>
                </a:lnTo>
                <a:lnTo>
                  <a:pt x="17758" y="15450"/>
                </a:lnTo>
                <a:lnTo>
                  <a:pt x="17905" y="15479"/>
                </a:lnTo>
                <a:lnTo>
                  <a:pt x="18064" y="15535"/>
                </a:lnTo>
                <a:lnTo>
                  <a:pt x="18233" y="15620"/>
                </a:lnTo>
                <a:lnTo>
                  <a:pt x="18380" y="15733"/>
                </a:lnTo>
                <a:lnTo>
                  <a:pt x="18561" y="15832"/>
                </a:lnTo>
                <a:lnTo>
                  <a:pt x="18707" y="15973"/>
                </a:lnTo>
                <a:lnTo>
                  <a:pt x="18866" y="16129"/>
                </a:lnTo>
                <a:lnTo>
                  <a:pt x="18990" y="16327"/>
                </a:lnTo>
                <a:lnTo>
                  <a:pt x="19125" y="16482"/>
                </a:lnTo>
                <a:lnTo>
                  <a:pt x="19295" y="16624"/>
                </a:lnTo>
                <a:lnTo>
                  <a:pt x="19464" y="16737"/>
                </a:lnTo>
                <a:lnTo>
                  <a:pt x="19668" y="16807"/>
                </a:lnTo>
                <a:lnTo>
                  <a:pt x="19860" y="16836"/>
                </a:lnTo>
                <a:lnTo>
                  <a:pt x="20052" y="16864"/>
                </a:lnTo>
                <a:lnTo>
                  <a:pt x="20266" y="16836"/>
                </a:lnTo>
                <a:lnTo>
                  <a:pt x="20470" y="16793"/>
                </a:lnTo>
                <a:lnTo>
                  <a:pt x="20662" y="16708"/>
                </a:lnTo>
                <a:lnTo>
                  <a:pt x="20854" y="16567"/>
                </a:lnTo>
                <a:lnTo>
                  <a:pt x="21035" y="16412"/>
                </a:lnTo>
                <a:lnTo>
                  <a:pt x="21182" y="16214"/>
                </a:lnTo>
                <a:lnTo>
                  <a:pt x="21340" y="16002"/>
                </a:lnTo>
                <a:lnTo>
                  <a:pt x="21441" y="15733"/>
                </a:lnTo>
                <a:lnTo>
                  <a:pt x="21532" y="15436"/>
                </a:lnTo>
                <a:lnTo>
                  <a:pt x="21600" y="15083"/>
                </a:lnTo>
                <a:lnTo>
                  <a:pt x="21600" y="14885"/>
                </a:lnTo>
                <a:lnTo>
                  <a:pt x="21600" y="14729"/>
                </a:lnTo>
                <a:lnTo>
                  <a:pt x="21600" y="14531"/>
                </a:lnTo>
                <a:lnTo>
                  <a:pt x="21577" y="14376"/>
                </a:lnTo>
                <a:lnTo>
                  <a:pt x="21532" y="14206"/>
                </a:lnTo>
                <a:lnTo>
                  <a:pt x="21487" y="14051"/>
                </a:lnTo>
                <a:lnTo>
                  <a:pt x="21419" y="13909"/>
                </a:lnTo>
                <a:lnTo>
                  <a:pt x="21351" y="13768"/>
                </a:lnTo>
                <a:lnTo>
                  <a:pt x="21204" y="13500"/>
                </a:lnTo>
                <a:lnTo>
                  <a:pt x="21035" y="13287"/>
                </a:lnTo>
                <a:lnTo>
                  <a:pt x="20809" y="13090"/>
                </a:lnTo>
                <a:lnTo>
                  <a:pt x="20594" y="12962"/>
                </a:lnTo>
                <a:lnTo>
                  <a:pt x="20357" y="12821"/>
                </a:lnTo>
                <a:lnTo>
                  <a:pt x="20120" y="12764"/>
                </a:lnTo>
                <a:lnTo>
                  <a:pt x="19882" y="12708"/>
                </a:lnTo>
                <a:lnTo>
                  <a:pt x="19645" y="12736"/>
                </a:lnTo>
                <a:lnTo>
                  <a:pt x="19430" y="12793"/>
                </a:lnTo>
                <a:lnTo>
                  <a:pt x="19227" y="12906"/>
                </a:lnTo>
                <a:lnTo>
                  <a:pt x="19148" y="12962"/>
                </a:lnTo>
                <a:lnTo>
                  <a:pt x="19058" y="13047"/>
                </a:lnTo>
                <a:lnTo>
                  <a:pt x="18990" y="13146"/>
                </a:lnTo>
                <a:lnTo>
                  <a:pt x="18911" y="13259"/>
                </a:lnTo>
                <a:lnTo>
                  <a:pt x="18775" y="13471"/>
                </a:lnTo>
                <a:lnTo>
                  <a:pt x="18628" y="13641"/>
                </a:lnTo>
                <a:lnTo>
                  <a:pt x="18470" y="13740"/>
                </a:lnTo>
                <a:lnTo>
                  <a:pt x="18301" y="13825"/>
                </a:lnTo>
                <a:lnTo>
                  <a:pt x="18143" y="13853"/>
                </a:lnTo>
                <a:lnTo>
                  <a:pt x="17973" y="13881"/>
                </a:lnTo>
                <a:lnTo>
                  <a:pt x="17804" y="13853"/>
                </a:lnTo>
                <a:lnTo>
                  <a:pt x="17646" y="13796"/>
                </a:lnTo>
                <a:lnTo>
                  <a:pt x="17499" y="13726"/>
                </a:lnTo>
                <a:lnTo>
                  <a:pt x="17341" y="13641"/>
                </a:lnTo>
                <a:lnTo>
                  <a:pt x="17216" y="13528"/>
                </a:lnTo>
                <a:lnTo>
                  <a:pt x="17103" y="13386"/>
                </a:lnTo>
                <a:lnTo>
                  <a:pt x="17024" y="13259"/>
                </a:lnTo>
                <a:lnTo>
                  <a:pt x="16934" y="13118"/>
                </a:lnTo>
                <a:lnTo>
                  <a:pt x="16889" y="12991"/>
                </a:lnTo>
                <a:lnTo>
                  <a:pt x="16889" y="12849"/>
                </a:lnTo>
                <a:lnTo>
                  <a:pt x="16889" y="12383"/>
                </a:lnTo>
                <a:lnTo>
                  <a:pt x="16889" y="11662"/>
                </a:lnTo>
                <a:lnTo>
                  <a:pt x="16889" y="10701"/>
                </a:lnTo>
                <a:lnTo>
                  <a:pt x="16889" y="9640"/>
                </a:lnTo>
                <a:lnTo>
                  <a:pt x="16889" y="8566"/>
                </a:lnTo>
                <a:lnTo>
                  <a:pt x="16889" y="7478"/>
                </a:lnTo>
                <a:lnTo>
                  <a:pt x="16889" y="6502"/>
                </a:lnTo>
                <a:lnTo>
                  <a:pt x="16889" y="5739"/>
                </a:lnTo>
                <a:lnTo>
                  <a:pt x="16674" y="5894"/>
                </a:lnTo>
                <a:lnTo>
                  <a:pt x="16414" y="6036"/>
                </a:lnTo>
                <a:lnTo>
                  <a:pt x="16154" y="6177"/>
                </a:lnTo>
                <a:lnTo>
                  <a:pt x="15849" y="6248"/>
                </a:lnTo>
                <a:lnTo>
                  <a:pt x="15544" y="6304"/>
                </a:lnTo>
                <a:lnTo>
                  <a:pt x="15217" y="6332"/>
                </a:lnTo>
                <a:lnTo>
                  <a:pt x="14866" y="6361"/>
                </a:lnTo>
                <a:lnTo>
                  <a:pt x="14550" y="6361"/>
                </a:lnTo>
                <a:lnTo>
                  <a:pt x="14200" y="6332"/>
                </a:lnTo>
                <a:lnTo>
                  <a:pt x="13850" y="6276"/>
                </a:lnTo>
                <a:lnTo>
                  <a:pt x="13522" y="6219"/>
                </a:lnTo>
                <a:lnTo>
                  <a:pt x="13206" y="6149"/>
                </a:lnTo>
                <a:lnTo>
                  <a:pt x="12901" y="6064"/>
                </a:lnTo>
                <a:lnTo>
                  <a:pt x="12618" y="5951"/>
                </a:lnTo>
                <a:lnTo>
                  <a:pt x="12358" y="5838"/>
                </a:lnTo>
                <a:lnTo>
                  <a:pt x="12121" y="5739"/>
                </a:lnTo>
                <a:lnTo>
                  <a:pt x="11941" y="5626"/>
                </a:lnTo>
                <a:lnTo>
                  <a:pt x="11794" y="5513"/>
                </a:lnTo>
                <a:lnTo>
                  <a:pt x="11658" y="5414"/>
                </a:lnTo>
                <a:lnTo>
                  <a:pt x="11556" y="5301"/>
                </a:lnTo>
                <a:lnTo>
                  <a:pt x="11466" y="5187"/>
                </a:lnTo>
                <a:lnTo>
                  <a:pt x="11398" y="5089"/>
                </a:lnTo>
                <a:lnTo>
                  <a:pt x="11376" y="4947"/>
                </a:lnTo>
                <a:lnTo>
                  <a:pt x="11353" y="4834"/>
                </a:lnTo>
                <a:lnTo>
                  <a:pt x="11353" y="4707"/>
                </a:lnTo>
                <a:lnTo>
                  <a:pt x="11376" y="4565"/>
                </a:lnTo>
                <a:lnTo>
                  <a:pt x="11443" y="4410"/>
                </a:lnTo>
                <a:lnTo>
                  <a:pt x="11511" y="4240"/>
                </a:lnTo>
                <a:lnTo>
                  <a:pt x="11703" y="3887"/>
                </a:lnTo>
                <a:lnTo>
                  <a:pt x="11986" y="3505"/>
                </a:lnTo>
                <a:lnTo>
                  <a:pt x="12144" y="3265"/>
                </a:lnTo>
                <a:lnTo>
                  <a:pt x="12246" y="3025"/>
                </a:lnTo>
                <a:lnTo>
                  <a:pt x="12336" y="2756"/>
                </a:lnTo>
                <a:lnTo>
                  <a:pt x="12404" y="2445"/>
                </a:lnTo>
                <a:lnTo>
                  <a:pt x="12438" y="2176"/>
                </a:lnTo>
                <a:lnTo>
                  <a:pt x="12438" y="1880"/>
                </a:lnTo>
                <a:lnTo>
                  <a:pt x="12404" y="1583"/>
                </a:lnTo>
                <a:lnTo>
                  <a:pt x="12336" y="1314"/>
                </a:lnTo>
                <a:lnTo>
                  <a:pt x="12246" y="1046"/>
                </a:lnTo>
                <a:lnTo>
                  <a:pt x="12099" y="791"/>
                </a:lnTo>
                <a:lnTo>
                  <a:pt x="12008" y="692"/>
                </a:lnTo>
                <a:lnTo>
                  <a:pt x="11918" y="579"/>
                </a:lnTo>
                <a:lnTo>
                  <a:pt x="11816" y="466"/>
                </a:lnTo>
                <a:lnTo>
                  <a:pt x="11703" y="381"/>
                </a:lnTo>
                <a:lnTo>
                  <a:pt x="11579" y="310"/>
                </a:lnTo>
                <a:lnTo>
                  <a:pt x="11443" y="226"/>
                </a:lnTo>
                <a:lnTo>
                  <a:pt x="11297" y="169"/>
                </a:lnTo>
                <a:lnTo>
                  <a:pt x="11138" y="113"/>
                </a:lnTo>
                <a:lnTo>
                  <a:pt x="10969" y="56"/>
                </a:lnTo>
                <a:lnTo>
                  <a:pt x="10800" y="28"/>
                </a:lnTo>
                <a:lnTo>
                  <a:pt x="10619" y="28"/>
                </a:lnTo>
                <a:lnTo>
                  <a:pt x="10404" y="28"/>
                </a:lnTo>
                <a:lnTo>
                  <a:pt x="10257" y="28"/>
                </a:lnTo>
                <a:lnTo>
                  <a:pt x="10076" y="56"/>
                </a:lnTo>
                <a:lnTo>
                  <a:pt x="9952" y="84"/>
                </a:lnTo>
                <a:lnTo>
                  <a:pt x="9794" y="141"/>
                </a:lnTo>
                <a:lnTo>
                  <a:pt x="9692" y="226"/>
                </a:lnTo>
                <a:lnTo>
                  <a:pt x="9557" y="282"/>
                </a:lnTo>
                <a:lnTo>
                  <a:pt x="9455" y="381"/>
                </a:lnTo>
                <a:lnTo>
                  <a:pt x="9365" y="466"/>
                </a:lnTo>
                <a:lnTo>
                  <a:pt x="9274" y="579"/>
                </a:lnTo>
                <a:lnTo>
                  <a:pt x="9184" y="692"/>
                </a:lnTo>
                <a:lnTo>
                  <a:pt x="9128" y="791"/>
                </a:lnTo>
                <a:lnTo>
                  <a:pt x="9060" y="932"/>
                </a:lnTo>
                <a:lnTo>
                  <a:pt x="8969" y="1201"/>
                </a:lnTo>
                <a:lnTo>
                  <a:pt x="8913" y="1498"/>
                </a:lnTo>
                <a:lnTo>
                  <a:pt x="8890" y="1795"/>
                </a:lnTo>
                <a:lnTo>
                  <a:pt x="8890" y="2120"/>
                </a:lnTo>
                <a:lnTo>
                  <a:pt x="8913" y="2445"/>
                </a:lnTo>
                <a:lnTo>
                  <a:pt x="8969" y="2756"/>
                </a:lnTo>
                <a:lnTo>
                  <a:pt x="9060" y="3081"/>
                </a:lnTo>
                <a:lnTo>
                  <a:pt x="9173" y="3378"/>
                </a:lnTo>
                <a:lnTo>
                  <a:pt x="9297" y="3647"/>
                </a:lnTo>
                <a:lnTo>
                  <a:pt x="9466" y="3887"/>
                </a:lnTo>
                <a:lnTo>
                  <a:pt x="9579" y="4085"/>
                </a:lnTo>
                <a:lnTo>
                  <a:pt x="9670" y="4269"/>
                </a:lnTo>
                <a:lnTo>
                  <a:pt x="9726" y="4467"/>
                </a:lnTo>
                <a:lnTo>
                  <a:pt x="9771" y="4650"/>
                </a:lnTo>
                <a:lnTo>
                  <a:pt x="9771" y="4834"/>
                </a:lnTo>
                <a:lnTo>
                  <a:pt x="9749" y="5032"/>
                </a:lnTo>
                <a:lnTo>
                  <a:pt x="9715" y="5216"/>
                </a:lnTo>
                <a:lnTo>
                  <a:pt x="9625" y="5385"/>
                </a:lnTo>
                <a:lnTo>
                  <a:pt x="9534" y="5513"/>
                </a:lnTo>
                <a:lnTo>
                  <a:pt x="9410" y="5626"/>
                </a:lnTo>
                <a:lnTo>
                  <a:pt x="9229" y="5710"/>
                </a:lnTo>
                <a:lnTo>
                  <a:pt x="9060" y="5767"/>
                </a:lnTo>
                <a:lnTo>
                  <a:pt x="8845" y="5767"/>
                </a:lnTo>
                <a:lnTo>
                  <a:pt x="8585" y="5739"/>
                </a:lnTo>
                <a:lnTo>
                  <a:pt x="8325" y="5654"/>
                </a:lnTo>
                <a:lnTo>
                  <a:pt x="8020" y="5513"/>
                </a:lnTo>
                <a:lnTo>
                  <a:pt x="7840" y="5442"/>
                </a:lnTo>
                <a:lnTo>
                  <a:pt x="7648" y="5385"/>
                </a:lnTo>
                <a:lnTo>
                  <a:pt x="7433" y="5329"/>
                </a:lnTo>
                <a:lnTo>
                  <a:pt x="7241" y="5301"/>
                </a:lnTo>
                <a:lnTo>
                  <a:pt x="6755" y="5301"/>
                </a:lnTo>
                <a:lnTo>
                  <a:pt x="6281" y="5329"/>
                </a:lnTo>
                <a:lnTo>
                  <a:pt x="5784" y="5385"/>
                </a:lnTo>
                <a:lnTo>
                  <a:pt x="5264" y="5498"/>
                </a:lnTo>
                <a:lnTo>
                  <a:pt x="4744" y="5597"/>
                </a:lnTo>
                <a:lnTo>
                  <a:pt x="4247" y="5739"/>
                </a:lnTo>
                <a:lnTo>
                  <a:pt x="4202" y="5894"/>
                </a:lnTo>
                <a:lnTo>
                  <a:pt x="4202" y="6191"/>
                </a:lnTo>
                <a:lnTo>
                  <a:pt x="4202" y="6545"/>
                </a:lnTo>
                <a:lnTo>
                  <a:pt x="4225" y="6954"/>
                </a:lnTo>
                <a:lnTo>
                  <a:pt x="4315" y="7930"/>
                </a:lnTo>
                <a:lnTo>
                  <a:pt x="4394" y="9018"/>
                </a:lnTo>
                <a:lnTo>
                  <a:pt x="4439" y="9570"/>
                </a:lnTo>
                <a:lnTo>
                  <a:pt x="4462" y="10107"/>
                </a:lnTo>
                <a:lnTo>
                  <a:pt x="4484" y="10630"/>
                </a:lnTo>
                <a:lnTo>
                  <a:pt x="4507" y="11082"/>
                </a:lnTo>
                <a:lnTo>
                  <a:pt x="4484" y="11520"/>
                </a:lnTo>
                <a:lnTo>
                  <a:pt x="4439" y="11874"/>
                </a:lnTo>
                <a:lnTo>
                  <a:pt x="4394" y="12029"/>
                </a:lnTo>
                <a:lnTo>
                  <a:pt x="4349" y="12171"/>
                </a:lnTo>
                <a:lnTo>
                  <a:pt x="4315" y="12284"/>
                </a:lnTo>
                <a:lnTo>
                  <a:pt x="4247" y="1235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GB" sz="2000" b="1" dirty="0">
              <a:solidFill>
                <a:prstClr val="white"/>
              </a:solidFill>
              <a:latin typeface="Century Gothic" panose="020B0502020202020204" pitchFamily="34" charset="0"/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Dissuasion</a:t>
            </a:r>
          </a:p>
        </p:txBody>
      </p:sp>
      <p:grpSp>
        <p:nvGrpSpPr>
          <p:cNvPr id="4" name="Grupo 3"/>
          <p:cNvGrpSpPr/>
          <p:nvPr/>
        </p:nvGrpSpPr>
        <p:grpSpPr>
          <a:xfrm>
            <a:off x="9011530" y="1449574"/>
            <a:ext cx="2160240" cy="3505547"/>
            <a:chOff x="8338683" y="1703534"/>
            <a:chExt cx="2006592" cy="3294534"/>
          </a:xfrm>
        </p:grpSpPr>
        <p:sp>
          <p:nvSpPr>
            <p:cNvPr id="17" name="Puzzle4"/>
            <p:cNvSpPr>
              <a:spLocks noEditPoints="1" noChangeArrowheads="1"/>
            </p:cNvSpPr>
            <p:nvPr/>
          </p:nvSpPr>
          <p:spPr bwMode="auto">
            <a:xfrm>
              <a:off x="8338683" y="1703534"/>
              <a:ext cx="2006592" cy="329453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91 w 21600"/>
                <a:gd name="T25" fmla="*/ 5669 h 21600"/>
                <a:gd name="T26" fmla="*/ 20195 w 21600"/>
                <a:gd name="T27" fmla="*/ 1597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177E9B"/>
            </a:solidFill>
            <a:ln w="2857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PT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 panose="020B0502020202020204" pitchFamily="34" charset="0"/>
                  <a:cs typeface="Arial" charset="0"/>
                </a:rPr>
                <a:t>   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</p:txBody>
        </p:sp>
        <p:sp>
          <p:nvSpPr>
            <p:cNvPr id="2" name="CaixaDeTexto 1"/>
            <p:cNvSpPr txBox="1"/>
            <p:nvPr/>
          </p:nvSpPr>
          <p:spPr>
            <a:xfrm>
              <a:off x="8634779" y="2457686"/>
              <a:ext cx="15481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Harm Reduction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446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 rot="20501780">
            <a:off x="2057568" y="2025316"/>
            <a:ext cx="833413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The Dissuasion Model</a:t>
            </a:r>
          </a:p>
          <a:p>
            <a:pPr algn="ctr"/>
            <a:r>
              <a:rPr lang="en-GB" sz="4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Decriminalisation</a:t>
            </a:r>
          </a:p>
        </p:txBody>
      </p:sp>
    </p:spTree>
    <p:extLst>
      <p:ext uri="{BB962C8B-B14F-4D97-AF65-F5344CB8AC3E}">
        <p14:creationId xmlns:p14="http://schemas.microsoft.com/office/powerpoint/2010/main" val="272339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23"/>
          <p:cNvSpPr/>
          <p:nvPr/>
        </p:nvSpPr>
        <p:spPr>
          <a:xfrm>
            <a:off x="262558" y="1269554"/>
            <a:ext cx="3348372" cy="540060"/>
          </a:xfrm>
          <a:prstGeom prst="roundRect">
            <a:avLst>
              <a:gd name="adj" fmla="val 9912"/>
            </a:avLst>
          </a:prstGeom>
          <a:gradFill>
            <a:gsLst>
              <a:gs pos="17000">
                <a:srgbClr val="B00000"/>
              </a:gs>
              <a:gs pos="28000">
                <a:srgbClr val="F43346"/>
              </a:gs>
              <a:gs pos="56100">
                <a:srgbClr val="F75340"/>
              </a:gs>
              <a:gs pos="69000">
                <a:srgbClr val="EE004F"/>
              </a:gs>
              <a:gs pos="85000">
                <a:srgbClr val="B00000"/>
              </a:gs>
              <a:gs pos="32000">
                <a:srgbClr val="F53841"/>
              </a:gs>
              <a:gs pos="45000">
                <a:srgbClr val="FE7F00"/>
              </a:gs>
            </a:gsLst>
            <a:lin ang="13500000" scaled="1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771" name="CaixaDeTexto 5"/>
          <p:cNvSpPr txBox="1">
            <a:spLocks noChangeArrowheads="1"/>
          </p:cNvSpPr>
          <p:nvPr/>
        </p:nvSpPr>
        <p:spPr bwMode="auto">
          <a:xfrm>
            <a:off x="5444555" y="324739"/>
            <a:ext cx="792345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1011" indent="-11115"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dirty="0">
                <a:solidFill>
                  <a:srgbClr val="EE004F"/>
                </a:solidFill>
                <a:latin typeface="Century Gothic" panose="020B0502020202020204" pitchFamily="34" charset="0"/>
                <a:cs typeface="Arial" charset="0"/>
              </a:rPr>
              <a:t>The Dissuasion Model</a:t>
            </a:r>
            <a:endParaRPr lang="en-GB" sz="3600" b="1" dirty="0">
              <a:solidFill>
                <a:srgbClr val="EE004F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4294967295"/>
          </p:nvPr>
        </p:nvSpPr>
        <p:spPr>
          <a:xfrm>
            <a:off x="298562" y="1125538"/>
            <a:ext cx="11567814" cy="2232248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indent="0" algn="just">
              <a:lnSpc>
                <a:spcPct val="150000"/>
              </a:lnSpc>
              <a:buNone/>
              <a:defRPr/>
            </a:pPr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Law No. 30/2000</a:t>
            </a: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   The consumption, acquisition and possession for own consumption of plants, substances or preparations constitute an administrative offence and can not exceed the quantity previewed for individual use for a 10 days period. Exceeding this quantity, criminal procedures take place.</a:t>
            </a:r>
          </a:p>
        </p:txBody>
      </p:sp>
      <p:grpSp>
        <p:nvGrpSpPr>
          <p:cNvPr id="12" name="Grupo 11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13" name="Lágrima 12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4" name="Imagem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5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" name="Conexão reta 19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Imagem 20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1008112" y="3213770"/>
            <a:ext cx="11567814" cy="2520280"/>
          </a:xfrm>
          <a:prstGeom prst="rect">
            <a:avLst/>
          </a:prstGeom>
        </p:spPr>
        <p:txBody>
          <a:bodyPr rtlCol="0"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8058" algn="just">
              <a:lnSpc>
                <a:spcPct val="150000"/>
              </a:lnSpc>
              <a:buClr>
                <a:srgbClr val="177E9B"/>
              </a:buClr>
              <a:buFont typeface="Arial" pitchFamily="34" charset="0"/>
              <a:buNone/>
              <a:defRPr/>
            </a:pPr>
            <a:endParaRPr lang="en-GB" sz="100" b="1" dirty="0">
              <a:solidFill>
                <a:schemeClr val="bg1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marL="819257" indent="-285750">
              <a:lnSpc>
                <a:spcPct val="150000"/>
              </a:lnSpc>
              <a:buClr>
                <a:srgbClr val="FFC000"/>
              </a:buClr>
              <a:buSzPct val="110000"/>
              <a:defRPr/>
            </a:pP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The drug addict is considered a diseased person in need of health care;</a:t>
            </a:r>
          </a:p>
          <a:p>
            <a:pPr marL="822325" indent="-285750">
              <a:lnSpc>
                <a:spcPct val="150000"/>
              </a:lnSpc>
              <a:buClr>
                <a:srgbClr val="FFC000"/>
              </a:buClr>
              <a:buSzPct val="110000"/>
              <a:defRPr/>
            </a:pP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The dissuasion intervention provides an opportunity for an early, specific and integrated interface with drug users;</a:t>
            </a:r>
          </a:p>
          <a:p>
            <a:pPr marL="822325" indent="-285750">
              <a:lnSpc>
                <a:spcPct val="150000"/>
              </a:lnSpc>
              <a:buClr>
                <a:srgbClr val="FFC000"/>
              </a:buClr>
              <a:buSzPct val="110000"/>
              <a:defRPr/>
            </a:pP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The dissuasion intervention is aimed and targeted to the drug users’ characteristics and    individual needs.</a:t>
            </a:r>
          </a:p>
          <a:p>
            <a:pPr>
              <a:lnSpc>
                <a:spcPct val="150000"/>
              </a:lnSpc>
              <a:buFont typeface="Arial" pitchFamily="34" charset="0"/>
              <a:buNone/>
              <a:defRPr/>
            </a:pPr>
            <a:endParaRPr lang="en-GB" sz="1800" dirty="0">
              <a:solidFill>
                <a:schemeClr val="bg1"/>
              </a:solidFill>
              <a:latin typeface="Century Gothic" panose="020B0502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88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arredondado 5"/>
          <p:cNvSpPr/>
          <p:nvPr/>
        </p:nvSpPr>
        <p:spPr>
          <a:xfrm>
            <a:off x="874626" y="2354318"/>
            <a:ext cx="5400600" cy="607424"/>
          </a:xfrm>
          <a:prstGeom prst="roundRect">
            <a:avLst/>
          </a:prstGeom>
          <a:gradFill>
            <a:gsLst>
              <a:gs pos="100000">
                <a:srgbClr val="A50021">
                  <a:shade val="30000"/>
                  <a:satMod val="115000"/>
                </a:srgbClr>
              </a:gs>
              <a:gs pos="34000">
                <a:srgbClr val="C00040"/>
              </a:gs>
              <a:gs pos="64000">
                <a:srgbClr val="A50021">
                  <a:shade val="67500"/>
                  <a:satMod val="115000"/>
                </a:srgbClr>
              </a:gs>
              <a:gs pos="3000">
                <a:srgbClr val="FFC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pt-PT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tângulo arredondado 2"/>
          <p:cNvSpPr/>
          <p:nvPr/>
        </p:nvSpPr>
        <p:spPr>
          <a:xfrm>
            <a:off x="3824375" y="914157"/>
            <a:ext cx="8138512" cy="6074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pt-PT" b="1" dirty="0">
                <a:solidFill>
                  <a:srgbClr val="FFC000"/>
                </a:solidFill>
                <a:latin typeface="Century Gothic" panose="020B0502020202020204" pitchFamily="34" charset="0"/>
              </a:rPr>
              <a:t>CDT – </a:t>
            </a:r>
            <a:r>
              <a:rPr lang="en-GB" b="1" dirty="0">
                <a:solidFill>
                  <a:srgbClr val="FFC000"/>
                </a:solidFill>
                <a:latin typeface="Century Gothic" panose="020B0502020202020204" pitchFamily="34" charset="0"/>
              </a:rPr>
              <a:t>Commission for Dissuasion of Drug Addiction</a:t>
            </a:r>
          </a:p>
        </p:txBody>
      </p:sp>
      <p:sp>
        <p:nvSpPr>
          <p:cNvPr id="4" name="Retângulo 3"/>
          <p:cNvSpPr/>
          <p:nvPr/>
        </p:nvSpPr>
        <p:spPr>
          <a:xfrm>
            <a:off x="406574" y="2340960"/>
            <a:ext cx="113412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  <a:buNone/>
              <a:defRPr/>
            </a:pP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The Use Of Drugs Is Still Forbidden</a:t>
            </a:r>
          </a:p>
          <a:p>
            <a:pPr lvl="1">
              <a:lnSpc>
                <a:spcPct val="150000"/>
              </a:lnSpc>
              <a:buNone/>
              <a:defRPr/>
            </a:pPr>
            <a:endParaRPr lang="en-GB" sz="2000" b="1" dirty="0">
              <a:solidFill>
                <a:schemeClr val="bg1"/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  <a:cs typeface="Arial" pitchFamily="34" charset="0"/>
              </a:rPr>
              <a:t>Unlike models from other countries where “Drug Courts” were created with streamlined procedures under the Ministry of Justice, the Commissions for the Dissuasion of Drug Addiction privilege the health approach.</a:t>
            </a:r>
          </a:p>
        </p:txBody>
      </p:sp>
      <p:sp>
        <p:nvSpPr>
          <p:cNvPr id="9" name="CaixaDeTexto 5"/>
          <p:cNvSpPr txBox="1">
            <a:spLocks noChangeArrowheads="1"/>
          </p:cNvSpPr>
          <p:nvPr/>
        </p:nvSpPr>
        <p:spPr bwMode="auto">
          <a:xfrm>
            <a:off x="5516563" y="430066"/>
            <a:ext cx="79234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1011" indent="-11115"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The Dissuasion Model</a:t>
            </a:r>
            <a:endParaRPr lang="en-GB" sz="32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86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Marcador de Posição de Conteúd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9644833"/>
              </p:ext>
            </p:extLst>
          </p:nvPr>
        </p:nvGraphicFramePr>
        <p:xfrm>
          <a:off x="1486694" y="893891"/>
          <a:ext cx="9063821" cy="5308211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70439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99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087">
                <a:tc>
                  <a:txBody>
                    <a:bodyPr/>
                    <a:lstStyle/>
                    <a:p>
                      <a:pPr algn="l"/>
                      <a:r>
                        <a:rPr lang="en-US" sz="2400" b="1" noProof="0" dirty="0">
                          <a:solidFill>
                            <a:srgbClr val="FFC000"/>
                          </a:solidFill>
                        </a:rPr>
                        <a:t>  Illicit Substance</a:t>
                      </a:r>
                      <a:endParaRPr lang="en-US" sz="2400" b="1" noProof="0" dirty="0">
                        <a:solidFill>
                          <a:srgbClr val="FFC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91428" marT="45714" marB="45714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noProof="0" dirty="0">
                          <a:solidFill>
                            <a:srgbClr val="FFC000"/>
                          </a:solidFill>
                        </a:rPr>
                        <a:t>Grams</a:t>
                      </a:r>
                      <a:endParaRPr lang="en-US" sz="2400" b="1" noProof="0" dirty="0">
                        <a:solidFill>
                          <a:srgbClr val="FFC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91428" marT="45714" marB="45714">
                    <a:lnT w="12700" cmpd="sng">
                      <a:noFill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Heroin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Methadone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Morphine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Opium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 rtl="0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Cocaine (h</a:t>
                      </a:r>
                      <a:r>
                        <a:rPr lang="en-US" sz="2000" b="1" kern="1200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ydrochloride</a:t>
                      </a:r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808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Cocaine (</a:t>
                      </a:r>
                      <a:r>
                        <a:rPr lang="en-US" sz="2000" b="1" kern="1200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methyl</a:t>
                      </a:r>
                      <a:r>
                        <a:rPr lang="pt-PT" sz="20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1" kern="1200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ester</a:t>
                      </a:r>
                      <a:r>
                        <a:rPr lang="pt-PT" sz="20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1" kern="1200" noProof="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benzoilecgonine</a:t>
                      </a:r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)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0.3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916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Cannabis (</a:t>
                      </a:r>
                      <a:r>
                        <a:rPr lang="en-US" sz="20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leaves and flowers or fruited dons)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25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Cannabis (resin)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Cannabis (oil)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2.5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LSD 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0.1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MDMA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1340">
                <a:tc>
                  <a:txBody>
                    <a:bodyPr/>
                    <a:lstStyle/>
                    <a:p>
                      <a:pPr algn="l"/>
                      <a:r>
                        <a:rPr lang="en-US" sz="1800" b="1" noProof="0" dirty="0">
                          <a:solidFill>
                            <a:schemeClr val="bg1"/>
                          </a:solidFill>
                        </a:rPr>
                        <a:t>Amphetamine</a:t>
                      </a:r>
                      <a:endParaRPr lang="en-US" sz="1800" b="1" noProof="0" dirty="0">
                        <a:solidFill>
                          <a:schemeClr val="bg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215972" marR="91428" marT="45714" marB="45714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noProof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en-US" sz="2000" b="1" noProof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428" marR="215972" marT="45714" marB="45714"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5" name="Título 14"/>
          <p:cNvSpPr>
            <a:spLocks noGrp="1"/>
          </p:cNvSpPr>
          <p:nvPr>
            <p:ph type="title" idx="4294967295"/>
          </p:nvPr>
        </p:nvSpPr>
        <p:spPr>
          <a:xfrm>
            <a:off x="284456" y="81784"/>
            <a:ext cx="11607394" cy="536699"/>
          </a:xfrm>
          <a:prstGeom prst="round2SameRect">
            <a:avLst>
              <a:gd name="adj1" fmla="val 0"/>
              <a:gd name="adj2" fmla="val 39448"/>
            </a:avLst>
          </a:prstGeom>
        </p:spPr>
        <p:txBody>
          <a:bodyPr/>
          <a:lstStyle/>
          <a:p>
            <a:pPr fontAlgn="t"/>
            <a:r>
              <a:rPr lang="en-GB" sz="4800" b="1" noProof="0" dirty="0">
                <a:solidFill>
                  <a:srgbClr val="EE004F"/>
                </a:solidFill>
                <a:latin typeface="Century Gothic" panose="020B0502020202020204" pitchFamily="34" charset="0"/>
              </a:rPr>
              <a:t>Law 30/2000</a:t>
            </a:r>
          </a:p>
        </p:txBody>
      </p:sp>
      <p:grpSp>
        <p:nvGrpSpPr>
          <p:cNvPr id="11" name="Grupo 10"/>
          <p:cNvGrpSpPr/>
          <p:nvPr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12" name="Lágrima 11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3" name="Imagem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4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6" name="Conexão reta 15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Imagem 16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7119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9461622" y="753678"/>
            <a:ext cx="2898280" cy="227844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2800" b="1" dirty="0">
                <a:solidFill>
                  <a:srgbClr val="FF095B"/>
                </a:solidFill>
                <a:latin typeface="Century Gothic" panose="020B0502020202020204" pitchFamily="34" charset="0"/>
                <a:cs typeface="Tahoma" pitchFamily="34" charset="0"/>
              </a:rPr>
              <a:t>Composition</a:t>
            </a:r>
          </a:p>
        </p:txBody>
      </p:sp>
      <p:sp>
        <p:nvSpPr>
          <p:cNvPr id="22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148593" y="255290"/>
            <a:ext cx="12442436" cy="61821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Commission for Dissuasion of Drug Addiction</a:t>
            </a:r>
          </a:p>
        </p:txBody>
      </p:sp>
      <p:grpSp>
        <p:nvGrpSpPr>
          <p:cNvPr id="35" name="Grupo 34"/>
          <p:cNvGrpSpPr/>
          <p:nvPr/>
        </p:nvGrpSpPr>
        <p:grpSpPr>
          <a:xfrm>
            <a:off x="370570" y="505823"/>
            <a:ext cx="11203547" cy="5156219"/>
            <a:chOff x="370570" y="505823"/>
            <a:chExt cx="11203547" cy="5156219"/>
          </a:xfrm>
        </p:grpSpPr>
        <p:sp>
          <p:nvSpPr>
            <p:cNvPr id="15" name="Oval 14"/>
            <p:cNvSpPr/>
            <p:nvPr/>
          </p:nvSpPr>
          <p:spPr>
            <a:xfrm>
              <a:off x="8941660" y="1798534"/>
              <a:ext cx="2632457" cy="2423348"/>
            </a:xfrm>
            <a:prstGeom prst="ellipse">
              <a:avLst/>
            </a:prstGeom>
            <a:solidFill>
              <a:srgbClr val="EA8B0C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>
                <a:solidFill>
                  <a:prstClr val="white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370570" y="505823"/>
              <a:ext cx="2291256" cy="2126415"/>
            </a:xfrm>
            <a:prstGeom prst="ellipse">
              <a:avLst/>
            </a:prstGeom>
            <a:gradFill flip="none" rotWithShape="1">
              <a:gsLst>
                <a:gs pos="0">
                  <a:srgbClr val="FF095B">
                    <a:shade val="30000"/>
                    <a:satMod val="115000"/>
                  </a:srgbClr>
                </a:gs>
                <a:gs pos="50000">
                  <a:srgbClr val="FF095B">
                    <a:shade val="67500"/>
                    <a:satMod val="115000"/>
                  </a:srgbClr>
                </a:gs>
                <a:gs pos="100000">
                  <a:srgbClr val="FF095B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>
                <a:solidFill>
                  <a:schemeClr val="bg1"/>
                </a:solidFill>
              </a:endParaRPr>
            </a:p>
          </p:txBody>
        </p:sp>
        <p:sp>
          <p:nvSpPr>
            <p:cNvPr id="21508" name="Text Box 6"/>
            <p:cNvSpPr txBox="1">
              <a:spLocks noChangeArrowheads="1"/>
            </p:cNvSpPr>
            <p:nvPr/>
          </p:nvSpPr>
          <p:spPr bwMode="auto">
            <a:xfrm>
              <a:off x="462679" y="1133803"/>
              <a:ext cx="2011454" cy="1015663"/>
            </a:xfrm>
            <a:prstGeom prst="rect">
              <a:avLst/>
            </a:prstGeom>
            <a:noFill/>
            <a:ln w="635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ts val="600"/>
                </a:spcBef>
                <a:spcAft>
                  <a:spcPct val="0"/>
                </a:spcAft>
              </a:pPr>
              <a:r>
                <a:rPr 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President and two other members</a:t>
              </a:r>
            </a:p>
          </p:txBody>
        </p:sp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9211472" y="2354739"/>
              <a:ext cx="2092833" cy="1477328"/>
            </a:xfrm>
            <a:prstGeom prst="rect">
              <a:avLst/>
            </a:prstGeom>
            <a:noFill/>
            <a:ln w="254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Appointed by the Minister of Justice and by the Minister of Health</a:t>
              </a: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1358416" y="3285778"/>
              <a:ext cx="7119578" cy="782904"/>
            </a:xfrm>
            <a:prstGeom prst="roundRect">
              <a:avLst>
                <a:gd name="adj" fmla="val 5450"/>
              </a:avLst>
            </a:prstGeom>
            <a:solidFill>
              <a:schemeClr val="bg1">
                <a:lumMod val="85000"/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</a:t>
              </a: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Multidisciplinary technical support team:</a:t>
              </a:r>
            </a:p>
            <a:p>
              <a:pPr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   - Psychologists, Social Service Workers, Lawyers and Administrative</a:t>
              </a:r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auto">
            <a:xfrm>
              <a:off x="1342678" y="4630639"/>
              <a:ext cx="9472316" cy="1031403"/>
            </a:xfrm>
            <a:prstGeom prst="roundRect">
              <a:avLst>
                <a:gd name="adj" fmla="val 6704"/>
              </a:avLst>
            </a:prstGeom>
            <a:solidFill>
              <a:schemeClr val="bg1">
                <a:lumMod val="85000"/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266700" indent="-177800">
                <a:buFont typeface="Arial" panose="020B0604020202020204" pitchFamily="34" charset="0"/>
                <a:buChar char="•"/>
                <a:tabLst>
                  <a:tab pos="355600" algn="l"/>
                </a:tabLst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Prepares a report with all facts and makes a previous evaluation that supports the decision.</a:t>
              </a:r>
            </a:p>
            <a:p>
              <a:pPr marL="266700" indent="-177800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Evaluates Motivation of the user to undergo for treatment.</a:t>
              </a:r>
            </a:p>
            <a:p>
              <a:pPr marL="266700" indent="-177800">
                <a:buFont typeface="Arial" panose="020B0604020202020204" pitchFamily="34" charset="0"/>
                <a:buChar char="•"/>
                <a:defRPr/>
              </a:pPr>
              <a:r>
                <a:rPr 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Tahoma" pitchFamily="34" charset="0"/>
                </a:rPr>
                <a:t>Guarantees the function of the referral network.</a:t>
              </a:r>
            </a:p>
          </p:txBody>
        </p:sp>
        <p:cxnSp>
          <p:nvCxnSpPr>
            <p:cNvPr id="17" name="Conexão em ângulos rectos 16"/>
            <p:cNvCxnSpPr>
              <a:stCxn id="14" idx="4"/>
              <a:endCxn id="9" idx="0"/>
            </p:cNvCxnSpPr>
            <p:nvPr/>
          </p:nvCxnSpPr>
          <p:spPr>
            <a:xfrm rot="16200000" flipH="1">
              <a:off x="2890431" y="1258004"/>
              <a:ext cx="653540" cy="3402007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95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Forma 20"/>
            <p:cNvCxnSpPr>
              <a:stCxn id="14" idx="6"/>
              <a:endCxn id="15" idx="0"/>
            </p:cNvCxnSpPr>
            <p:nvPr/>
          </p:nvCxnSpPr>
          <p:spPr>
            <a:xfrm>
              <a:off x="2661826" y="1569031"/>
              <a:ext cx="7596063" cy="229503"/>
            </a:xfrm>
            <a:prstGeom prst="bentConnector2">
              <a:avLst/>
            </a:prstGeom>
            <a:ln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exão em ângulos retos 31"/>
            <p:cNvCxnSpPr>
              <a:stCxn id="9" idx="1"/>
              <a:endCxn id="10" idx="1"/>
            </p:cNvCxnSpPr>
            <p:nvPr/>
          </p:nvCxnSpPr>
          <p:spPr>
            <a:xfrm rot="10800000" flipV="1">
              <a:off x="1342678" y="3677229"/>
              <a:ext cx="15738" cy="1469111"/>
            </a:xfrm>
            <a:prstGeom prst="bentConnector3">
              <a:avLst>
                <a:gd name="adj1" fmla="val 1552535"/>
              </a:avLst>
            </a:prstGeom>
            <a:ln>
              <a:solidFill>
                <a:srgbClr val="FF095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6160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9709872" y="667228"/>
            <a:ext cx="2220725" cy="314294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r>
              <a:rPr lang="en-GB" sz="2800" b="1" dirty="0">
                <a:solidFill>
                  <a:srgbClr val="FF095B"/>
                </a:solidFill>
                <a:latin typeface="Century Gothic" panose="020B0502020202020204" pitchFamily="34" charset="0"/>
                <a:cs typeface="Tahoma" pitchFamily="34" charset="0"/>
              </a:rPr>
              <a:t>Procedure</a:t>
            </a:r>
          </a:p>
        </p:txBody>
      </p:sp>
      <p:sp>
        <p:nvSpPr>
          <p:cNvPr id="26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285613" y="203465"/>
            <a:ext cx="12190413" cy="61821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Commission for dissuasion of drug addiction</a:t>
            </a:r>
          </a:p>
        </p:txBody>
      </p:sp>
      <p:grpSp>
        <p:nvGrpSpPr>
          <p:cNvPr id="43" name="Grupo 42"/>
          <p:cNvGrpSpPr/>
          <p:nvPr/>
        </p:nvGrpSpPr>
        <p:grpSpPr>
          <a:xfrm>
            <a:off x="604361" y="553310"/>
            <a:ext cx="11122412" cy="5504776"/>
            <a:chOff x="409398" y="337286"/>
            <a:chExt cx="11122412" cy="5504776"/>
          </a:xfrm>
        </p:grpSpPr>
        <p:sp>
          <p:nvSpPr>
            <p:cNvPr id="27" name="Oval 26"/>
            <p:cNvSpPr/>
            <p:nvPr/>
          </p:nvSpPr>
          <p:spPr>
            <a:xfrm>
              <a:off x="496415" y="337286"/>
              <a:ext cx="1692715" cy="1496096"/>
            </a:xfrm>
            <a:prstGeom prst="ellipse">
              <a:avLst/>
            </a:prstGeom>
            <a:gradFill>
              <a:gsLst>
                <a:gs pos="100000">
                  <a:srgbClr val="A50021">
                    <a:shade val="30000"/>
                    <a:satMod val="115000"/>
                  </a:srgbClr>
                </a:gs>
                <a:gs pos="34000">
                  <a:srgbClr val="C00040"/>
                </a:gs>
                <a:gs pos="64000">
                  <a:srgbClr val="A50021">
                    <a:shade val="67500"/>
                    <a:satMod val="115000"/>
                  </a:srgbClr>
                </a:gs>
                <a:gs pos="3000">
                  <a:srgbClr val="FFC000"/>
                </a:gs>
              </a:gsLst>
              <a:lin ang="13500000" scaled="1"/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 dirty="0">
                <a:solidFill>
                  <a:prstClr val="white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1509" name="Text Box 17"/>
            <p:cNvSpPr txBox="1">
              <a:spLocks noChangeArrowheads="1"/>
            </p:cNvSpPr>
            <p:nvPr/>
          </p:nvSpPr>
          <p:spPr bwMode="auto">
            <a:xfrm>
              <a:off x="409398" y="675345"/>
              <a:ext cx="1719582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800" b="1" dirty="0">
                  <a:solidFill>
                    <a:prstClr val="white">
                      <a:lumMod val="65000"/>
                      <a:lumOff val="35000"/>
                    </a:prstClr>
                  </a:solidFill>
                  <a:latin typeface="Century Gothic" panose="020B0502020202020204" pitchFamily="34" charset="0"/>
                  <a:cs typeface="Tahoma" pitchFamily="34" charset="0"/>
                </a:rPr>
                <a:t>Police</a:t>
              </a:r>
            </a:p>
            <a:p>
              <a:pPr algn="ctr">
                <a:spcBef>
                  <a:spcPct val="50000"/>
                </a:spcBef>
                <a:defRPr/>
              </a:pPr>
              <a:r>
                <a:rPr lang="en-US" sz="1800" b="1" dirty="0">
                  <a:solidFill>
                    <a:prstClr val="white">
                      <a:lumMod val="65000"/>
                      <a:lumOff val="35000"/>
                    </a:prstClr>
                  </a:solidFill>
                  <a:latin typeface="Century Gothic" panose="020B0502020202020204" pitchFamily="34" charset="0"/>
                  <a:cs typeface="Tahoma" pitchFamily="34" charset="0"/>
                </a:rPr>
                <a:t>Authority</a:t>
              </a:r>
            </a:p>
            <a:p>
              <a:pPr algn="ctr">
                <a:spcBef>
                  <a:spcPct val="50000"/>
                </a:spcBef>
                <a:defRPr/>
              </a:pPr>
              <a:endParaRPr lang="en-US" sz="1800" b="1" dirty="0">
                <a:solidFill>
                  <a:prstClr val="white">
                    <a:lumMod val="65000"/>
                    <a:lumOff val="35000"/>
                  </a:prstClr>
                </a:solidFill>
                <a:latin typeface="Century Gothic" panose="020B0502020202020204" pitchFamily="34" charset="0"/>
                <a:cs typeface="Tahoma" pitchFamily="34" charset="0"/>
              </a:endParaRPr>
            </a:p>
          </p:txBody>
        </p:sp>
        <p:sp>
          <p:nvSpPr>
            <p:cNvPr id="21511" name="Oval 19"/>
            <p:cNvSpPr>
              <a:spLocks noChangeArrowheads="1"/>
            </p:cNvSpPr>
            <p:nvPr/>
          </p:nvSpPr>
          <p:spPr bwMode="auto">
            <a:xfrm>
              <a:off x="1018642" y="1932746"/>
              <a:ext cx="3589455" cy="2079233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Commission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Psychological and social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Evaluation:</a:t>
              </a:r>
            </a:p>
            <a:p>
              <a:pPr lvl="1" fontAlgn="base">
                <a:spcBef>
                  <a:spcPct val="0"/>
                </a:spcBef>
                <a:spcAft>
                  <a:spcPct val="0"/>
                </a:spcAft>
                <a:buClr>
                  <a:srgbClr val="C00000"/>
                </a:buClr>
                <a:buFontTx/>
                <a:buChar char="•"/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 Hearing of the user</a:t>
              </a:r>
            </a:p>
            <a:p>
              <a:pPr lvl="1" fontAlgn="base">
                <a:spcBef>
                  <a:spcPct val="0"/>
                </a:spcBef>
                <a:spcAft>
                  <a:spcPct val="0"/>
                </a:spcAft>
                <a:buClr>
                  <a:srgbClr val="C00000"/>
                </a:buClr>
                <a:buFontTx/>
                <a:buChar char="•"/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 Decision</a:t>
              </a:r>
              <a:endParaRPr lang="es-ES_tradnl" sz="1600" b="1" dirty="0">
                <a:solidFill>
                  <a:schemeClr val="bg1"/>
                </a:solidFill>
                <a:latin typeface="Century Gothic" panose="020B0502020202020204" pitchFamily="34" charset="0"/>
                <a:cs typeface="Tahoma" pitchFamily="34" charset="0"/>
              </a:endParaRPr>
            </a:p>
          </p:txBody>
        </p:sp>
        <p:sp>
          <p:nvSpPr>
            <p:cNvPr id="21513" name="Text Box 21"/>
            <p:cNvSpPr txBox="1">
              <a:spLocks noChangeArrowheads="1"/>
            </p:cNvSpPr>
            <p:nvPr/>
          </p:nvSpPr>
          <p:spPr bwMode="auto">
            <a:xfrm>
              <a:off x="5323885" y="1234349"/>
              <a:ext cx="6207925" cy="1351389"/>
            </a:xfrm>
            <a:prstGeom prst="roundRect">
              <a:avLst>
                <a:gd name="adj" fmla="val 9477"/>
              </a:avLst>
            </a:prstGeom>
            <a:gradFill>
              <a:gsLst>
                <a:gs pos="19000">
                  <a:srgbClr val="FF6600"/>
                </a:gs>
                <a:gs pos="0">
                  <a:srgbClr val="FDBA01"/>
                </a:gs>
                <a:gs pos="100000">
                  <a:srgbClr val="FFC000"/>
                </a:gs>
                <a:gs pos="81000">
                  <a:schemeClr val="accent6">
                    <a:lumMod val="75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rgbClr val="C00000"/>
                </a:buClr>
                <a:buFontTx/>
                <a:buChar char="•"/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A person is found at a public place in possession or using drugs;</a:t>
              </a:r>
            </a:p>
            <a:p>
              <a:pPr>
                <a:spcBef>
                  <a:spcPct val="50000"/>
                </a:spcBef>
                <a:buClr>
                  <a:srgbClr val="C00000"/>
                </a:buClr>
                <a:buFontTx/>
                <a:buChar char="•"/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Occurrence police report;</a:t>
              </a:r>
            </a:p>
            <a:p>
              <a:pPr>
                <a:spcBef>
                  <a:spcPct val="50000"/>
                </a:spcBef>
                <a:buClr>
                  <a:srgbClr val="C00000"/>
                </a:buClr>
                <a:buFontTx/>
                <a:buChar char="•"/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The substance is seized;</a:t>
              </a:r>
            </a:p>
            <a:p>
              <a:pPr>
                <a:spcBef>
                  <a:spcPct val="50000"/>
                </a:spcBef>
                <a:buClr>
                  <a:srgbClr val="C00000"/>
                </a:buClr>
                <a:buFontTx/>
                <a:buChar char="•"/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The user is brought to the   commission in a maximum delay of 72h.</a:t>
              </a:r>
            </a:p>
          </p:txBody>
        </p:sp>
        <p:sp>
          <p:nvSpPr>
            <p:cNvPr id="21516" name="Text Box 25"/>
            <p:cNvSpPr txBox="1">
              <a:spLocks noChangeArrowheads="1"/>
            </p:cNvSpPr>
            <p:nvPr/>
          </p:nvSpPr>
          <p:spPr bwMode="auto">
            <a:xfrm>
              <a:off x="8444491" y="3039075"/>
              <a:ext cx="2424467" cy="374571"/>
            </a:xfrm>
            <a:prstGeom prst="roundRect">
              <a:avLst/>
            </a:prstGeom>
            <a:solidFill>
              <a:schemeClr val="bg1">
                <a:lumMod val="75000"/>
                <a:alpha val="44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Motivation work</a:t>
              </a:r>
            </a:p>
          </p:txBody>
        </p:sp>
        <p:sp>
          <p:nvSpPr>
            <p:cNvPr id="21518" name="Text Box 27"/>
            <p:cNvSpPr txBox="1">
              <a:spLocks noChangeArrowheads="1"/>
            </p:cNvSpPr>
            <p:nvPr/>
          </p:nvSpPr>
          <p:spPr bwMode="auto">
            <a:xfrm>
              <a:off x="7493833" y="3635049"/>
              <a:ext cx="3389905" cy="1000244"/>
            </a:xfrm>
            <a:prstGeom prst="roundRect">
              <a:avLst>
                <a:gd name="adj" fmla="val 8417"/>
              </a:avLst>
            </a:prstGeom>
            <a:solidFill>
              <a:schemeClr val="bg1">
                <a:lumMod val="75000"/>
                <a:alpha val="44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Clr>
                  <a:srgbClr val="C00000"/>
                </a:buClr>
                <a:buFont typeface="Arial" pitchFamily="34" charset="0"/>
                <a:buChar char="•"/>
                <a:defRPr/>
              </a:pPr>
              <a:r>
                <a:rPr lang="en-GB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 Situation regarding drug use;</a:t>
              </a:r>
            </a:p>
            <a:p>
              <a:pPr>
                <a:spcBef>
                  <a:spcPct val="50000"/>
                </a:spcBef>
                <a:buClr>
                  <a:srgbClr val="C00000"/>
                </a:buClr>
                <a:buFont typeface="Arial" pitchFamily="34" charset="0"/>
                <a:buChar char="•"/>
                <a:defRPr/>
              </a:pPr>
              <a:r>
                <a:rPr lang="en-GB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 Psychosocial situation;</a:t>
              </a:r>
            </a:p>
            <a:p>
              <a:pPr>
                <a:spcBef>
                  <a:spcPct val="50000"/>
                </a:spcBef>
                <a:buClr>
                  <a:srgbClr val="C00000"/>
                </a:buClr>
                <a:buFont typeface="Arial" pitchFamily="34" charset="0"/>
                <a:buChar char="•"/>
                <a:defRPr/>
              </a:pPr>
              <a:r>
                <a:rPr lang="en-GB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  Previous register.</a:t>
              </a:r>
            </a:p>
          </p:txBody>
        </p:sp>
        <p:sp>
          <p:nvSpPr>
            <p:cNvPr id="21521" name="Text Box 30"/>
            <p:cNvSpPr txBox="1">
              <a:spLocks noChangeArrowheads="1"/>
            </p:cNvSpPr>
            <p:nvPr/>
          </p:nvSpPr>
          <p:spPr bwMode="auto">
            <a:xfrm>
              <a:off x="860453" y="4259903"/>
              <a:ext cx="3074513" cy="578882"/>
            </a:xfrm>
            <a:prstGeom prst="roundRect">
              <a:avLst/>
            </a:prstGeom>
            <a:solidFill>
              <a:schemeClr val="bg1">
                <a:lumMod val="75000"/>
                <a:alpha val="44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Execution of penalties by law enforcement authorities</a:t>
              </a:r>
            </a:p>
          </p:txBody>
        </p:sp>
        <p:sp>
          <p:nvSpPr>
            <p:cNvPr id="21523" name="Text Box 34"/>
            <p:cNvSpPr txBox="1">
              <a:spLocks noChangeArrowheads="1"/>
            </p:cNvSpPr>
            <p:nvPr/>
          </p:nvSpPr>
          <p:spPr bwMode="auto">
            <a:xfrm>
              <a:off x="1486694" y="5183244"/>
              <a:ext cx="2448272" cy="340519"/>
            </a:xfrm>
            <a:prstGeom prst="roundRect">
              <a:avLst/>
            </a:prstGeom>
            <a:solidFill>
              <a:schemeClr val="bg1">
                <a:lumMod val="65000"/>
                <a:alpha val="44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File proceedings</a:t>
              </a:r>
            </a:p>
          </p:txBody>
        </p:sp>
        <p:sp>
          <p:nvSpPr>
            <p:cNvPr id="21524" name="Text Box 35"/>
            <p:cNvSpPr txBox="1">
              <a:spLocks noChangeArrowheads="1"/>
            </p:cNvSpPr>
            <p:nvPr/>
          </p:nvSpPr>
          <p:spPr bwMode="auto">
            <a:xfrm>
              <a:off x="6139511" y="5024817"/>
              <a:ext cx="4744227" cy="817245"/>
            </a:xfrm>
            <a:prstGeom prst="roundRect">
              <a:avLst/>
            </a:prstGeom>
            <a:solidFill>
              <a:schemeClr val="tx1">
                <a:lumMod val="75000"/>
                <a:lumOff val="25000"/>
                <a:alpha val="44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n-US" sz="1400" b="1" dirty="0">
                  <a:solidFill>
                    <a:schemeClr val="bg1"/>
                  </a:solidFill>
                  <a:latin typeface="Century Gothic" panose="020B0502020202020204" pitchFamily="34" charset="0"/>
                  <a:cs typeface="Tahoma" pitchFamily="34" charset="0"/>
                </a:rPr>
                <a:t>When the suspension period expires and the user stopped to use drugs without record of relapse, or if penalties were carried out</a:t>
              </a:r>
            </a:p>
          </p:txBody>
        </p:sp>
        <p:cxnSp>
          <p:nvCxnSpPr>
            <p:cNvPr id="29" name="Conexão em ângulos rectos 28"/>
            <p:cNvCxnSpPr>
              <a:stCxn id="21509" idx="2"/>
              <a:endCxn id="21511" idx="2"/>
            </p:cNvCxnSpPr>
            <p:nvPr/>
          </p:nvCxnSpPr>
          <p:spPr>
            <a:xfrm rot="5400000">
              <a:off x="595572" y="2298745"/>
              <a:ext cx="1096689" cy="250547"/>
            </a:xfrm>
            <a:prstGeom prst="bentConnector4">
              <a:avLst>
                <a:gd name="adj1" fmla="val 2602"/>
                <a:gd name="adj2" fmla="val 191240"/>
              </a:avLst>
            </a:prstGeom>
            <a:ln>
              <a:solidFill>
                <a:srgbClr val="177E9B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xão em ângulos rectos 32"/>
            <p:cNvCxnSpPr>
              <a:endCxn id="21521" idx="1"/>
            </p:cNvCxnSpPr>
            <p:nvPr/>
          </p:nvCxnSpPr>
          <p:spPr>
            <a:xfrm rot="5400000">
              <a:off x="497373" y="3776726"/>
              <a:ext cx="1135698" cy="409538"/>
            </a:xfrm>
            <a:prstGeom prst="bentConnector4">
              <a:avLst>
                <a:gd name="adj1" fmla="val 37257"/>
                <a:gd name="adj2" fmla="val 155819"/>
              </a:avLst>
            </a:prstGeom>
            <a:ln>
              <a:solidFill>
                <a:srgbClr val="EE004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xão em ângulos rectos 34"/>
            <p:cNvCxnSpPr>
              <a:stCxn id="21521" idx="2"/>
              <a:endCxn id="21523" idx="1"/>
            </p:cNvCxnSpPr>
            <p:nvPr/>
          </p:nvCxnSpPr>
          <p:spPr>
            <a:xfrm rot="5400000">
              <a:off x="1684843" y="4640636"/>
              <a:ext cx="514719" cy="911016"/>
            </a:xfrm>
            <a:prstGeom prst="bentConnector4">
              <a:avLst>
                <a:gd name="adj1" fmla="val 33461"/>
                <a:gd name="adj2" fmla="val 125093"/>
              </a:avLst>
            </a:prstGeom>
            <a:ln>
              <a:solidFill>
                <a:srgbClr val="EE004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Forma 36"/>
            <p:cNvCxnSpPr/>
            <p:nvPr/>
          </p:nvCxnSpPr>
          <p:spPr>
            <a:xfrm>
              <a:off x="4645389" y="2817672"/>
              <a:ext cx="3797367" cy="413058"/>
            </a:xfrm>
            <a:prstGeom prst="bentConnector3">
              <a:avLst>
                <a:gd name="adj1" fmla="val 13689"/>
              </a:avLst>
            </a:prstGeom>
            <a:ln>
              <a:solidFill>
                <a:srgbClr val="EE004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Forma 47"/>
            <p:cNvCxnSpPr>
              <a:endCxn id="21518" idx="1"/>
            </p:cNvCxnSpPr>
            <p:nvPr/>
          </p:nvCxnSpPr>
          <p:spPr>
            <a:xfrm>
              <a:off x="4445839" y="3475202"/>
              <a:ext cx="3047994" cy="659969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EE004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Forma 49"/>
            <p:cNvCxnSpPr>
              <a:stCxn id="21523" idx="2"/>
              <a:endCxn id="21524" idx="1"/>
            </p:cNvCxnSpPr>
            <p:nvPr/>
          </p:nvCxnSpPr>
          <p:spPr>
            <a:xfrm rot="5400000" flipH="1" flipV="1">
              <a:off x="4380008" y="3764261"/>
              <a:ext cx="90323" cy="3428681"/>
            </a:xfrm>
            <a:prstGeom prst="bentConnector4">
              <a:avLst>
                <a:gd name="adj1" fmla="val -253092"/>
                <a:gd name="adj2" fmla="val 67851"/>
              </a:avLst>
            </a:prstGeom>
            <a:ln>
              <a:solidFill>
                <a:srgbClr val="EE004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Conexão em ângulos retos 2"/>
            <p:cNvCxnSpPr>
              <a:endCxn id="21513" idx="1"/>
            </p:cNvCxnSpPr>
            <p:nvPr/>
          </p:nvCxnSpPr>
          <p:spPr>
            <a:xfrm>
              <a:off x="2130988" y="859137"/>
              <a:ext cx="3192897" cy="1050907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177E9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281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 idx="4294967295"/>
          </p:nvPr>
        </p:nvSpPr>
        <p:spPr>
          <a:xfrm>
            <a:off x="9767614" y="693490"/>
            <a:ext cx="2160240" cy="40267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defRPr/>
            </a:pPr>
            <a:r>
              <a:rPr lang="pt-PT" sz="28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Network</a:t>
            </a:r>
          </a:p>
        </p:txBody>
      </p:sp>
      <p:grpSp>
        <p:nvGrpSpPr>
          <p:cNvPr id="18" name="Grupo 17"/>
          <p:cNvGrpSpPr/>
          <p:nvPr/>
        </p:nvGrpSpPr>
        <p:grpSpPr>
          <a:xfrm>
            <a:off x="615836" y="873510"/>
            <a:ext cx="10445308" cy="4958202"/>
            <a:chOff x="615836" y="873510"/>
            <a:chExt cx="10445308" cy="4958202"/>
          </a:xfrm>
        </p:grpSpPr>
        <p:sp>
          <p:nvSpPr>
            <p:cNvPr id="23555" name="Oval 4"/>
            <p:cNvSpPr>
              <a:spLocks noChangeArrowheads="1"/>
            </p:cNvSpPr>
            <p:nvPr/>
          </p:nvSpPr>
          <p:spPr bwMode="auto">
            <a:xfrm>
              <a:off x="4078982" y="2477052"/>
              <a:ext cx="3729718" cy="2001153"/>
            </a:xfrm>
            <a:prstGeom prst="ellipse">
              <a:avLst/>
            </a:prstGeom>
            <a:gradFill>
              <a:gsLst>
                <a:gs pos="100000">
                  <a:srgbClr val="A50021">
                    <a:shade val="30000"/>
                    <a:satMod val="115000"/>
                  </a:srgbClr>
                </a:gs>
                <a:gs pos="34000">
                  <a:srgbClr val="C00040"/>
                </a:gs>
                <a:gs pos="64000">
                  <a:srgbClr val="A50021">
                    <a:shade val="67500"/>
                    <a:satMod val="115000"/>
                  </a:srgbClr>
                </a:gs>
                <a:gs pos="3000">
                  <a:srgbClr val="FFC000"/>
                </a:gs>
              </a:gsLst>
              <a:lin ang="13500000" scaled="1"/>
            </a:gra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8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Coordination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8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between services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8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with responsibilities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8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in this area</a:t>
              </a:r>
            </a:p>
          </p:txBody>
        </p:sp>
        <p:sp>
          <p:nvSpPr>
            <p:cNvPr id="33798" name="Oval 5"/>
            <p:cNvSpPr>
              <a:spLocks noChangeArrowheads="1"/>
            </p:cNvSpPr>
            <p:nvPr/>
          </p:nvSpPr>
          <p:spPr bwMode="auto">
            <a:xfrm>
              <a:off x="7383382" y="1712570"/>
              <a:ext cx="3068475" cy="682729"/>
            </a:xfrm>
            <a:prstGeom prst="roundRect">
              <a:avLst>
                <a:gd name="adj" fmla="val 10792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Addiction Treatment Centre</a:t>
              </a:r>
            </a:p>
          </p:txBody>
        </p:sp>
        <p:sp>
          <p:nvSpPr>
            <p:cNvPr id="33799" name="Oval 6"/>
            <p:cNvSpPr>
              <a:spLocks noChangeArrowheads="1"/>
            </p:cNvSpPr>
            <p:nvPr/>
          </p:nvSpPr>
          <p:spPr bwMode="auto">
            <a:xfrm>
              <a:off x="9200163" y="3081987"/>
              <a:ext cx="1860981" cy="791281"/>
            </a:xfrm>
            <a:prstGeom prst="roundRect">
              <a:avLst>
                <a:gd name="adj" fmla="val 5145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Health Centre</a:t>
              </a:r>
            </a:p>
          </p:txBody>
        </p:sp>
        <p:sp>
          <p:nvSpPr>
            <p:cNvPr id="33800" name="Oval 7"/>
            <p:cNvSpPr>
              <a:spLocks noChangeArrowheads="1"/>
            </p:cNvSpPr>
            <p:nvPr/>
          </p:nvSpPr>
          <p:spPr bwMode="auto">
            <a:xfrm>
              <a:off x="1027988" y="2115361"/>
              <a:ext cx="2356233" cy="832457"/>
            </a:xfrm>
            <a:prstGeom prst="roundRect">
              <a:avLst>
                <a:gd name="adj" fmla="val 7145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Police Authorities</a:t>
              </a:r>
            </a:p>
          </p:txBody>
        </p:sp>
        <p:sp>
          <p:nvSpPr>
            <p:cNvPr id="33801" name="Oval 8"/>
            <p:cNvSpPr>
              <a:spLocks noChangeArrowheads="1"/>
            </p:cNvSpPr>
            <p:nvPr/>
          </p:nvSpPr>
          <p:spPr bwMode="auto">
            <a:xfrm>
              <a:off x="3627111" y="873510"/>
              <a:ext cx="2482519" cy="895547"/>
            </a:xfrm>
            <a:prstGeom prst="roundRect">
              <a:avLst>
                <a:gd name="adj" fmla="val 8334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>
                <a:defRPr/>
              </a:pPr>
              <a:endPara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algn="ctr">
                <a:defRPr/>
              </a:pPr>
              <a:r>
                <a:rPr lang="en-GB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Employment and </a:t>
              </a:r>
            </a:p>
            <a:p>
              <a:pPr algn="ctr">
                <a:defRPr/>
              </a:pPr>
              <a:r>
                <a:rPr lang="en-GB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Training Services </a:t>
              </a:r>
            </a:p>
            <a:p>
              <a:pPr algn="ctr">
                <a:defRPr/>
              </a:pPr>
              <a:endParaRPr lang="en-GB" sz="16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endParaRPr>
            </a:p>
          </p:txBody>
        </p:sp>
        <p:sp>
          <p:nvSpPr>
            <p:cNvPr id="33802" name="Oval 9"/>
            <p:cNvSpPr>
              <a:spLocks noChangeArrowheads="1"/>
            </p:cNvSpPr>
            <p:nvPr/>
          </p:nvSpPr>
          <p:spPr bwMode="auto">
            <a:xfrm>
              <a:off x="7786511" y="4795944"/>
              <a:ext cx="2444680" cy="737897"/>
            </a:xfrm>
            <a:prstGeom prst="roundRect">
              <a:avLst>
                <a:gd name="adj" fmla="val 8799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Welfare Services</a:t>
              </a:r>
            </a:p>
          </p:txBody>
        </p:sp>
        <p:sp>
          <p:nvSpPr>
            <p:cNvPr id="33803" name="Oval 10"/>
            <p:cNvSpPr>
              <a:spLocks noChangeArrowheads="1"/>
            </p:cNvSpPr>
            <p:nvPr/>
          </p:nvSpPr>
          <p:spPr bwMode="auto">
            <a:xfrm>
              <a:off x="615836" y="3443325"/>
              <a:ext cx="1448135" cy="555355"/>
            </a:xfrm>
            <a:prstGeom prst="roundRect">
              <a:avLst>
                <a:gd name="adj" fmla="val 6213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Schools</a:t>
              </a:r>
            </a:p>
          </p:txBody>
        </p:sp>
        <p:sp>
          <p:nvSpPr>
            <p:cNvPr id="33804" name="Oval 11"/>
            <p:cNvSpPr>
              <a:spLocks noChangeArrowheads="1"/>
            </p:cNvSpPr>
            <p:nvPr/>
          </p:nvSpPr>
          <p:spPr bwMode="auto">
            <a:xfrm>
              <a:off x="1541238" y="4603169"/>
              <a:ext cx="2477658" cy="819846"/>
            </a:xfrm>
            <a:prstGeom prst="roundRect">
              <a:avLst>
                <a:gd name="adj" fmla="val 5827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Indicative Prevention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Answers </a:t>
              </a:r>
            </a:p>
          </p:txBody>
        </p:sp>
        <p:sp>
          <p:nvSpPr>
            <p:cNvPr id="33805" name="Oval 12"/>
            <p:cNvSpPr>
              <a:spLocks noChangeArrowheads="1"/>
            </p:cNvSpPr>
            <p:nvPr/>
          </p:nvSpPr>
          <p:spPr bwMode="auto">
            <a:xfrm>
              <a:off x="5013223" y="5276348"/>
              <a:ext cx="1988654" cy="555364"/>
            </a:xfrm>
            <a:prstGeom prst="roundRect">
              <a:avLst>
                <a:gd name="adj" fmla="val 3600"/>
              </a:avLst>
            </a:prstGeom>
            <a:solidFill>
              <a:schemeClr val="bg1">
                <a:lumMod val="65000"/>
                <a:alpha val="35000"/>
              </a:schemeClr>
            </a:solidFill>
            <a:ln w="9525">
              <a:noFill/>
              <a:round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CA" sz="1600" b="1" dirty="0">
                  <a:solidFill>
                    <a:schemeClr val="bg1"/>
                  </a:solidFill>
                  <a:latin typeface="Century Gothic" panose="020B0502020202020204" pitchFamily="34" charset="0"/>
                  <a:cs typeface="Arial" charset="0"/>
                </a:rPr>
                <a:t>Prisons</a:t>
              </a:r>
            </a:p>
          </p:txBody>
        </p:sp>
        <p:cxnSp>
          <p:nvCxnSpPr>
            <p:cNvPr id="25" name="Conexão em ângulos rectos 24"/>
            <p:cNvCxnSpPr/>
            <p:nvPr/>
          </p:nvCxnSpPr>
          <p:spPr>
            <a:xfrm rot="16200000" flipV="1">
              <a:off x="4813552" y="1833688"/>
              <a:ext cx="752721" cy="64308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Forma 26"/>
            <p:cNvCxnSpPr>
              <a:endCxn id="33798" idx="1"/>
            </p:cNvCxnSpPr>
            <p:nvPr/>
          </p:nvCxnSpPr>
          <p:spPr>
            <a:xfrm flipV="1">
              <a:off x="6620373" y="2053935"/>
              <a:ext cx="763009" cy="460223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xão em ângulos rectos 28"/>
            <p:cNvCxnSpPr>
              <a:endCxn id="33799" idx="0"/>
            </p:cNvCxnSpPr>
            <p:nvPr/>
          </p:nvCxnSpPr>
          <p:spPr>
            <a:xfrm flipV="1">
              <a:off x="7709731" y="3081987"/>
              <a:ext cx="2420923" cy="412455"/>
            </a:xfrm>
            <a:prstGeom prst="bentConnector4">
              <a:avLst>
                <a:gd name="adj1" fmla="val 30782"/>
                <a:gd name="adj2" fmla="val 155424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Forma 32"/>
            <p:cNvCxnSpPr>
              <a:endCxn id="33800" idx="3"/>
            </p:cNvCxnSpPr>
            <p:nvPr/>
          </p:nvCxnSpPr>
          <p:spPr>
            <a:xfrm rot="10800000">
              <a:off x="3384222" y="2531590"/>
              <a:ext cx="1067465" cy="329034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xão em ângulos rectos 34"/>
            <p:cNvCxnSpPr/>
            <p:nvPr/>
          </p:nvCxnSpPr>
          <p:spPr>
            <a:xfrm rot="10800000" flipV="1">
              <a:off x="2035636" y="3468421"/>
              <a:ext cx="2064679" cy="252581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exão em ângulos rectos 36"/>
            <p:cNvCxnSpPr>
              <a:stCxn id="23555" idx="3"/>
              <a:endCxn id="33804" idx="0"/>
            </p:cNvCxnSpPr>
            <p:nvPr/>
          </p:nvCxnSpPr>
          <p:spPr>
            <a:xfrm rot="5400000">
              <a:off x="3493614" y="3471596"/>
              <a:ext cx="418026" cy="1845120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xão em ângulos rectos 38"/>
            <p:cNvCxnSpPr>
              <a:endCxn id="33805" idx="0"/>
            </p:cNvCxnSpPr>
            <p:nvPr/>
          </p:nvCxnSpPr>
          <p:spPr>
            <a:xfrm rot="16200000" flipH="1">
              <a:off x="5504852" y="4773649"/>
              <a:ext cx="798143" cy="207253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Forma 40"/>
            <p:cNvCxnSpPr>
              <a:endCxn id="33802" idx="0"/>
            </p:cNvCxnSpPr>
            <p:nvPr/>
          </p:nvCxnSpPr>
          <p:spPr>
            <a:xfrm>
              <a:off x="7244573" y="4161703"/>
              <a:ext cx="1764278" cy="634241"/>
            </a:xfrm>
            <a:prstGeom prst="bentConnector2">
              <a:avLst/>
            </a:prstGeom>
            <a:ln>
              <a:solidFill>
                <a:srgbClr val="FFC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Marcador de Posição de Conteúdo 2"/>
          <p:cNvSpPr>
            <a:spLocks noGrp="1"/>
          </p:cNvSpPr>
          <p:nvPr>
            <p:ph idx="4294967295"/>
          </p:nvPr>
        </p:nvSpPr>
        <p:spPr>
          <a:xfrm>
            <a:off x="1162658" y="153430"/>
            <a:ext cx="12215886" cy="61821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None/>
              <a:defRPr/>
            </a:pP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Commission for Dissuasion of Drug Addiction</a:t>
            </a:r>
          </a:p>
        </p:txBody>
      </p:sp>
    </p:spTree>
    <p:extLst>
      <p:ext uri="{BB962C8B-B14F-4D97-AF65-F5344CB8AC3E}">
        <p14:creationId xmlns:p14="http://schemas.microsoft.com/office/powerpoint/2010/main" val="386398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2"/>
          <p:cNvSpPr>
            <a:spLocks noGrp="1"/>
          </p:cNvSpPr>
          <p:nvPr>
            <p:ph idx="4294967295"/>
          </p:nvPr>
        </p:nvSpPr>
        <p:spPr>
          <a:xfrm>
            <a:off x="2350790" y="1010680"/>
            <a:ext cx="8028892" cy="3355218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Provisional Process Suspension;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Periodic Presentation to the Commissions for Dissuasion of Drug Addiction or Health Center or </a:t>
            </a:r>
            <a:r>
              <a:rPr lang="en-CA" sz="18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Addiction Treatment Centre</a:t>
            </a: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Warning;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Community Service;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Forbiddance of attending certain places;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Apprehension of objects;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Interdiction to travel abroad;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Interdiction of receiving subsidies or other monetary social grants;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(…)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buClr>
                <a:srgbClr val="EE004F"/>
              </a:buClr>
              <a:buSzPct val="150000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Monetary fee.</a:t>
            </a:r>
          </a:p>
        </p:txBody>
      </p:sp>
      <p:sp>
        <p:nvSpPr>
          <p:cNvPr id="38917" name="CaixaDeTexto 4"/>
          <p:cNvSpPr txBox="1">
            <a:spLocks noChangeArrowheads="1"/>
          </p:cNvSpPr>
          <p:nvPr/>
        </p:nvSpPr>
        <p:spPr bwMode="auto">
          <a:xfrm>
            <a:off x="3826954" y="333450"/>
            <a:ext cx="792345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1011" indent="-11115" algn="r" defTabSz="914583" fontAlgn="base">
              <a:spcBef>
                <a:spcPct val="50000"/>
              </a:spcBef>
              <a:spcAft>
                <a:spcPct val="0"/>
              </a:spcAft>
            </a:pPr>
            <a:r>
              <a:rPr lang="en-GB" sz="4400" b="1" dirty="0">
                <a:solidFill>
                  <a:srgbClr val="FFC000"/>
                </a:solidFill>
                <a:latin typeface="Century Gothic" panose="020B0502020202020204" pitchFamily="34" charset="0"/>
                <a:cs typeface="Arial" charset="0"/>
              </a:rPr>
              <a:t>Decisions and Sanctions</a:t>
            </a:r>
          </a:p>
        </p:txBody>
      </p:sp>
    </p:spTree>
    <p:extLst>
      <p:ext uri="{BB962C8B-B14F-4D97-AF65-F5344CB8AC3E}">
        <p14:creationId xmlns:p14="http://schemas.microsoft.com/office/powerpoint/2010/main" val="404771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1126654" y="297446"/>
            <a:ext cx="105131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8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Enforcement of legal provisions: DL 15/93 vs Law 30/2000:</a:t>
            </a:r>
            <a:br>
              <a:rPr lang="en-GB" sz="2800" b="1" dirty="0">
                <a:solidFill>
                  <a:srgbClr val="FFD961"/>
                </a:solidFill>
                <a:latin typeface="Century Gothic" panose="020B050202020202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Law enforcement agencies’ work</a:t>
            </a:r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793202" y="1189998"/>
            <a:ext cx="10562357" cy="4993292"/>
            <a:chOff x="793202" y="1189998"/>
            <a:chExt cx="10562357" cy="4993292"/>
          </a:xfrm>
        </p:grpSpPr>
        <p:graphicFrame>
          <p:nvGraphicFramePr>
            <p:cNvPr id="25" name="Gráfico 2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619415847"/>
                </p:ext>
              </p:extLst>
            </p:nvPr>
          </p:nvGraphicFramePr>
          <p:xfrm>
            <a:off x="793202" y="1189998"/>
            <a:ext cx="10562357" cy="433726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6" name="CaixaDeTexto 25"/>
            <p:cNvSpPr txBox="1"/>
            <p:nvPr/>
          </p:nvSpPr>
          <p:spPr>
            <a:xfrm>
              <a:off x="7297270" y="5554030"/>
              <a:ext cx="26100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Dissuasion Commissions: No. of Process</a:t>
              </a:r>
            </a:p>
          </p:txBody>
        </p:sp>
        <p:sp>
          <p:nvSpPr>
            <p:cNvPr id="28" name="Retângulo arredondado 27"/>
            <p:cNvSpPr/>
            <p:nvPr/>
          </p:nvSpPr>
          <p:spPr>
            <a:xfrm>
              <a:off x="7189258" y="5631952"/>
              <a:ext cx="144016" cy="102098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 b="1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9" name="CaixaDeTexto 28"/>
            <p:cNvSpPr txBox="1"/>
            <p:nvPr/>
          </p:nvSpPr>
          <p:spPr>
            <a:xfrm>
              <a:off x="7297270" y="5747857"/>
              <a:ext cx="32624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00" b="1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Dissuasion Commissions: No. of Citizens Presented</a:t>
              </a:r>
            </a:p>
          </p:txBody>
        </p:sp>
        <p:sp>
          <p:nvSpPr>
            <p:cNvPr id="30" name="Retângulo arredondado 29"/>
            <p:cNvSpPr/>
            <p:nvPr/>
          </p:nvSpPr>
          <p:spPr>
            <a:xfrm>
              <a:off x="7189258" y="5806058"/>
              <a:ext cx="144016" cy="102098"/>
            </a:xfrm>
            <a:prstGeom prst="roundRect">
              <a:avLst/>
            </a:prstGeom>
            <a:solidFill>
              <a:srgbClr val="EE004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 sz="1800" b="1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31" name="Grupo 30"/>
            <p:cNvGrpSpPr/>
            <p:nvPr/>
          </p:nvGrpSpPr>
          <p:grpSpPr>
            <a:xfrm>
              <a:off x="2342375" y="5559899"/>
              <a:ext cx="3535677" cy="246221"/>
              <a:chOff x="1994570" y="961289"/>
              <a:chExt cx="3535677" cy="246221"/>
            </a:xfrm>
          </p:grpSpPr>
          <p:sp>
            <p:nvSpPr>
              <p:cNvPr id="32" name="CaixaDeTexto 31"/>
              <p:cNvSpPr txBox="1"/>
              <p:nvPr/>
            </p:nvSpPr>
            <p:spPr>
              <a:xfrm>
                <a:off x="2134766" y="961289"/>
                <a:ext cx="339548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00" b="1" dirty="0"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Police Action – Alleged Offenders for mere drug Use</a:t>
                </a:r>
              </a:p>
            </p:txBody>
          </p:sp>
          <p:sp>
            <p:nvSpPr>
              <p:cNvPr id="33" name="Retângulo arredondado 32"/>
              <p:cNvSpPr/>
              <p:nvPr/>
            </p:nvSpPr>
            <p:spPr>
              <a:xfrm>
                <a:off x="1994570" y="1036338"/>
                <a:ext cx="144016" cy="102098"/>
              </a:xfrm>
              <a:prstGeom prst="roundRect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sz="1800" b="1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34" name="Grupo 33"/>
            <p:cNvGrpSpPr/>
            <p:nvPr/>
          </p:nvGrpSpPr>
          <p:grpSpPr>
            <a:xfrm>
              <a:off x="2342375" y="5753049"/>
              <a:ext cx="2184345" cy="246221"/>
              <a:chOff x="1994570" y="1154439"/>
              <a:chExt cx="2184345" cy="246221"/>
            </a:xfrm>
          </p:grpSpPr>
          <p:sp>
            <p:nvSpPr>
              <p:cNvPr id="35" name="CaixaDeTexto 34"/>
              <p:cNvSpPr txBox="1"/>
              <p:nvPr/>
            </p:nvSpPr>
            <p:spPr>
              <a:xfrm>
                <a:off x="2134766" y="1154439"/>
                <a:ext cx="2044149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00" b="1" dirty="0"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Convictions for Mere Drug Use</a:t>
                </a:r>
              </a:p>
            </p:txBody>
          </p:sp>
          <p:sp>
            <p:nvSpPr>
              <p:cNvPr id="36" name="Retângulo arredondado 35"/>
              <p:cNvSpPr/>
              <p:nvPr/>
            </p:nvSpPr>
            <p:spPr>
              <a:xfrm>
                <a:off x="1994570" y="1222272"/>
                <a:ext cx="144016" cy="102098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sz="1800" b="1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37" name="Grupo 36"/>
            <p:cNvGrpSpPr/>
            <p:nvPr/>
          </p:nvGrpSpPr>
          <p:grpSpPr>
            <a:xfrm>
              <a:off x="2342375" y="5937069"/>
              <a:ext cx="2305799" cy="246221"/>
              <a:chOff x="1994570" y="1338459"/>
              <a:chExt cx="2305799" cy="246221"/>
            </a:xfrm>
          </p:grpSpPr>
          <p:sp>
            <p:nvSpPr>
              <p:cNvPr id="38" name="CaixaDeTexto 37"/>
              <p:cNvSpPr txBox="1"/>
              <p:nvPr/>
            </p:nvSpPr>
            <p:spPr>
              <a:xfrm>
                <a:off x="2142406" y="1338459"/>
                <a:ext cx="2157963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000" b="1" dirty="0">
                    <a:solidFill>
                      <a:schemeClr val="bg1">
                        <a:lumMod val="8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entury Gothic" panose="020B0502020202020204" pitchFamily="34" charset="0"/>
                  </a:rPr>
                  <a:t>Imprisonment for mere drug use</a:t>
                </a:r>
              </a:p>
            </p:txBody>
          </p:sp>
          <p:sp>
            <p:nvSpPr>
              <p:cNvPr id="39" name="Retângulo arredondado 38"/>
              <p:cNvSpPr/>
              <p:nvPr/>
            </p:nvSpPr>
            <p:spPr>
              <a:xfrm>
                <a:off x="1994570" y="1436154"/>
                <a:ext cx="144016" cy="102098"/>
              </a:xfrm>
              <a:prstGeom prst="round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PT" sz="1800" b="1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sp>
          <p:nvSpPr>
            <p:cNvPr id="40" name="CaixaDeTexto 1"/>
            <p:cNvSpPr txBox="1"/>
            <p:nvPr/>
          </p:nvSpPr>
          <p:spPr>
            <a:xfrm>
              <a:off x="7529698" y="1396143"/>
              <a:ext cx="2361855" cy="80951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200" b="1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Law 30/2000 provisions:</a:t>
              </a:r>
            </a:p>
            <a:p>
              <a:pPr algn="ctr"/>
              <a:r>
                <a:rPr lang="en-GB" sz="1200" b="1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Average 2002-2015= 6.683</a:t>
              </a:r>
            </a:p>
          </p:txBody>
        </p:sp>
        <p:sp>
          <p:nvSpPr>
            <p:cNvPr id="41" name="CaixaDeTexto 1"/>
            <p:cNvSpPr txBox="1"/>
            <p:nvPr/>
          </p:nvSpPr>
          <p:spPr>
            <a:xfrm>
              <a:off x="1682641" y="1396143"/>
              <a:ext cx="2882468" cy="80951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sz="1200" b="1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DL 15/93 provisions:</a:t>
              </a:r>
            </a:p>
            <a:p>
              <a:pPr algn="ctr"/>
              <a:r>
                <a:rPr lang="en-GB" sz="1200" b="1" dirty="0">
                  <a:solidFill>
                    <a:schemeClr val="bg1">
                      <a:lumMod val="8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Average 1996 – 2000= 6.561</a:t>
              </a:r>
            </a:p>
          </p:txBody>
        </p:sp>
      </p:grpSp>
      <p:sp>
        <p:nvSpPr>
          <p:cNvPr id="42" name="Retângulo 41"/>
          <p:cNvSpPr/>
          <p:nvPr/>
        </p:nvSpPr>
        <p:spPr>
          <a:xfrm>
            <a:off x="10015312" y="5986078"/>
            <a:ext cx="1421864" cy="233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1805" marR="4445" indent="-259080" 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SICAD / CDT</a:t>
            </a:r>
            <a:endParaRPr lang="pt-PT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2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3948652" y="194901"/>
            <a:ext cx="37778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200" b="1" dirty="0">
                <a:solidFill>
                  <a:srgbClr val="FFC000"/>
                </a:solidFill>
              </a:rPr>
              <a:t>summary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026754" y="1139468"/>
            <a:ext cx="98650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Portugal, </a:t>
            </a:r>
            <a:r>
              <a:rPr lang="en-GB" sz="1600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rPr>
              <a:t>the Country, the problem, the response</a:t>
            </a:r>
          </a:p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prstClr val="white"/>
                </a:solidFill>
                <a:latin typeface="Century Gothic" panose="020B0502020202020204" pitchFamily="34" charset="0"/>
              </a:rPr>
              <a:t>The National Coordination</a:t>
            </a:r>
          </a:p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The National Plan </a:t>
            </a:r>
            <a:r>
              <a:rPr lang="en-GB" sz="1600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cs typeface="Arial" charset="0"/>
              </a:rPr>
              <a:t>for the reduction of addictive behaviours and dependencies</a:t>
            </a:r>
            <a:endParaRPr lang="en-GB" sz="2800" b="1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  <a:cs typeface="Arial" charset="0"/>
            </a:endParaRPr>
          </a:p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The Dissuasion Model, </a:t>
            </a:r>
            <a:r>
              <a:rPr lang="en-GB" sz="1600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rPr>
              <a:t>Decriminalization</a:t>
            </a:r>
          </a:p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Integrated Interventions</a:t>
            </a:r>
          </a:p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Structural  Measures, </a:t>
            </a:r>
            <a:r>
              <a:rPr lang="en-GB" sz="1600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cs typeface="Arial" charset="0"/>
              </a:rPr>
              <a:t>The National Alcohol and Health Forum, Operational Plan for Integrated Responses, The referral network</a:t>
            </a:r>
          </a:p>
          <a:p>
            <a:pPr marL="363538" indent="-363538">
              <a:lnSpc>
                <a:spcPct val="150000"/>
              </a:lnSpc>
              <a:buClr>
                <a:srgbClr val="E2004B"/>
              </a:buClr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Some results</a:t>
            </a:r>
            <a:endParaRPr lang="en-GB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dirty="0">
              <a:solidFill>
                <a:schemeClr val="bg1">
                  <a:lumMod val="8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18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 rot="20626176">
            <a:off x="745195" y="2335928"/>
            <a:ext cx="11299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Integrated Interventions</a:t>
            </a:r>
          </a:p>
        </p:txBody>
      </p:sp>
    </p:spTree>
    <p:extLst>
      <p:ext uri="{BB962C8B-B14F-4D97-AF65-F5344CB8AC3E}">
        <p14:creationId xmlns:p14="http://schemas.microsoft.com/office/powerpoint/2010/main" val="183642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13"/>
          <p:cNvSpPr/>
          <p:nvPr/>
        </p:nvSpPr>
        <p:spPr>
          <a:xfrm>
            <a:off x="4367014" y="1063197"/>
            <a:ext cx="7452828" cy="4678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2801" b="1" dirty="0">
                <a:solidFill>
                  <a:srgbClr val="FFD961"/>
                </a:solidFill>
                <a:latin typeface="Century Gothic" panose="020B0502020202020204" pitchFamily="34" charset="0"/>
              </a:rPr>
              <a:t>    </a:t>
            </a:r>
            <a:r>
              <a:rPr lang="pt-PT" sz="2801" b="1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Goal</a:t>
            </a:r>
            <a:endParaRPr lang="pt-PT" sz="2801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  <a:p>
            <a:pPr marL="444589" lvl="1" indent="12703">
              <a:lnSpc>
                <a:spcPct val="150000"/>
              </a:lnSpc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Increase the quality of interventions, with a reinforcement of the technical-scientific and methodological component, and the comprehensiveness, accessibility, effectiveness, efficiency of prevention programs:</a:t>
            </a:r>
          </a:p>
          <a:p>
            <a:pPr marL="444589" lvl="1" indent="12703">
              <a:lnSpc>
                <a:spcPct val="150000"/>
              </a:lnSpc>
              <a:defRPr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1073150" lvl="1" indent="-88900">
              <a:lnSpc>
                <a:spcPct val="150000"/>
              </a:lnSpc>
              <a:buClr>
                <a:srgbClr val="FF095B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Indicated prevention responses</a:t>
            </a:r>
          </a:p>
          <a:p>
            <a:pPr marL="1073150" lvl="1" indent="-88900">
              <a:lnSpc>
                <a:spcPct val="150000"/>
              </a:lnSpc>
              <a:buClr>
                <a:srgbClr val="FF095B"/>
              </a:buClr>
              <a:buFont typeface="Arial" panose="020B0604020202020204" pitchFamily="34" charset="0"/>
              <a:buChar char="•"/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Targeted Intervention Program:</a:t>
            </a:r>
          </a:p>
          <a:p>
            <a:pPr marL="444589" lvl="1" indent="12703">
              <a:lnSpc>
                <a:spcPct val="150000"/>
              </a:lnSpc>
              <a:defRPr/>
            </a:pPr>
            <a:endParaRPr lang="en-US" sz="1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444589" lvl="1" indent="12703">
              <a:lnSpc>
                <a:spcPct val="150000"/>
              </a:lnSpc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	- </a:t>
            </a:r>
            <a:r>
              <a:rPr lang="en-US" sz="18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Tu-alinhas</a:t>
            </a: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 </a:t>
            </a:r>
            <a:r>
              <a:rPr lang="en-US" sz="1400" b="1" i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rPr>
              <a:t>(You got it!)</a:t>
            </a:r>
          </a:p>
          <a:p>
            <a:pPr marL="444589" lvl="1" indent="12703">
              <a:lnSpc>
                <a:spcPct val="150000"/>
              </a:lnSpc>
              <a:defRPr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	- Me and the others</a:t>
            </a:r>
            <a:endParaRPr lang="pt-PT" sz="18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96292" name="Picture 4" descr="Logo Tu-Alinhas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83638" y="5697767"/>
            <a:ext cx="970987" cy="356221"/>
          </a:xfrm>
          <a:prstGeom prst="rect">
            <a:avLst/>
          </a:prstGeom>
          <a:noFill/>
        </p:spPr>
      </p:pic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7739269" y="416866"/>
            <a:ext cx="37370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pt-PT" sz="4000" b="1" dirty="0" err="1">
                <a:solidFill>
                  <a:srgbClr val="FF095B"/>
                </a:solidFill>
                <a:latin typeface="Century Gothic" panose="020B0502020202020204" pitchFamily="34" charset="0"/>
              </a:rPr>
              <a:t>National</a:t>
            </a:r>
            <a:r>
              <a:rPr lang="pt-PT" sz="40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 </a:t>
            </a:r>
            <a:r>
              <a:rPr lang="pt-PT" sz="4000" b="1" dirty="0" err="1">
                <a:solidFill>
                  <a:srgbClr val="FF095B"/>
                </a:solidFill>
                <a:latin typeface="Century Gothic" panose="020B0502020202020204" pitchFamily="34" charset="0"/>
              </a:rPr>
              <a:t>Plan</a:t>
            </a:r>
            <a:endParaRPr lang="pt-PT" sz="4000" b="1" dirty="0">
              <a:solidFill>
                <a:srgbClr val="FF095B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Puzzle1"/>
          <p:cNvSpPr>
            <a:spLocks noEditPoints="1" noChangeArrowheads="1"/>
          </p:cNvSpPr>
          <p:nvPr/>
        </p:nvSpPr>
        <p:spPr bwMode="auto">
          <a:xfrm>
            <a:off x="226554" y="1737606"/>
            <a:ext cx="4212182" cy="2664296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6085 w 21600"/>
              <a:gd name="T25" fmla="*/ 2574 h 21600"/>
              <a:gd name="T26" fmla="*/ 16133 w 21600"/>
              <a:gd name="T27" fmla="*/ 19560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9360" y="20836"/>
                </a:moveTo>
                <a:lnTo>
                  <a:pt x="9528" y="20836"/>
                </a:lnTo>
                <a:lnTo>
                  <a:pt x="9686" y="20762"/>
                </a:lnTo>
                <a:lnTo>
                  <a:pt x="9810" y="20687"/>
                </a:lnTo>
                <a:lnTo>
                  <a:pt x="9922" y="20575"/>
                </a:lnTo>
                <a:lnTo>
                  <a:pt x="10012" y="20426"/>
                </a:lnTo>
                <a:lnTo>
                  <a:pt x="10068" y="20296"/>
                </a:lnTo>
                <a:lnTo>
                  <a:pt x="10113" y="20110"/>
                </a:lnTo>
                <a:lnTo>
                  <a:pt x="10136" y="19905"/>
                </a:lnTo>
                <a:lnTo>
                  <a:pt x="10136" y="19682"/>
                </a:lnTo>
                <a:lnTo>
                  <a:pt x="10113" y="19440"/>
                </a:lnTo>
                <a:lnTo>
                  <a:pt x="10068" y="19142"/>
                </a:lnTo>
                <a:lnTo>
                  <a:pt x="10012" y="18900"/>
                </a:lnTo>
                <a:lnTo>
                  <a:pt x="9900" y="18620"/>
                </a:lnTo>
                <a:lnTo>
                  <a:pt x="9787" y="18285"/>
                </a:lnTo>
                <a:lnTo>
                  <a:pt x="9641" y="17968"/>
                </a:lnTo>
                <a:lnTo>
                  <a:pt x="9472" y="17652"/>
                </a:lnTo>
                <a:lnTo>
                  <a:pt x="9382" y="17466"/>
                </a:lnTo>
                <a:lnTo>
                  <a:pt x="9315" y="17298"/>
                </a:lnTo>
                <a:lnTo>
                  <a:pt x="9258" y="17112"/>
                </a:lnTo>
                <a:lnTo>
                  <a:pt x="9191" y="16926"/>
                </a:lnTo>
                <a:lnTo>
                  <a:pt x="9123" y="16535"/>
                </a:lnTo>
                <a:lnTo>
                  <a:pt x="9101" y="16144"/>
                </a:lnTo>
                <a:lnTo>
                  <a:pt x="9101" y="15753"/>
                </a:lnTo>
                <a:lnTo>
                  <a:pt x="9168" y="15362"/>
                </a:lnTo>
                <a:lnTo>
                  <a:pt x="9236" y="14971"/>
                </a:lnTo>
                <a:lnTo>
                  <a:pt x="9360" y="14580"/>
                </a:lnTo>
                <a:lnTo>
                  <a:pt x="9495" y="14244"/>
                </a:lnTo>
                <a:lnTo>
                  <a:pt x="9663" y="13891"/>
                </a:lnTo>
                <a:lnTo>
                  <a:pt x="9855" y="13611"/>
                </a:lnTo>
                <a:lnTo>
                  <a:pt x="10068" y="13351"/>
                </a:lnTo>
                <a:lnTo>
                  <a:pt x="10293" y="13146"/>
                </a:lnTo>
                <a:lnTo>
                  <a:pt x="10552" y="12997"/>
                </a:lnTo>
                <a:lnTo>
                  <a:pt x="10811" y="12885"/>
                </a:lnTo>
                <a:lnTo>
                  <a:pt x="11069" y="12866"/>
                </a:lnTo>
                <a:lnTo>
                  <a:pt x="11351" y="12885"/>
                </a:lnTo>
                <a:lnTo>
                  <a:pt x="11610" y="12997"/>
                </a:lnTo>
                <a:lnTo>
                  <a:pt x="11846" y="13183"/>
                </a:lnTo>
                <a:lnTo>
                  <a:pt x="12060" y="13388"/>
                </a:lnTo>
                <a:lnTo>
                  <a:pt x="12251" y="13648"/>
                </a:lnTo>
                <a:lnTo>
                  <a:pt x="12419" y="13928"/>
                </a:lnTo>
                <a:lnTo>
                  <a:pt x="12555" y="14244"/>
                </a:lnTo>
                <a:lnTo>
                  <a:pt x="12690" y="14617"/>
                </a:lnTo>
                <a:lnTo>
                  <a:pt x="12768" y="15008"/>
                </a:lnTo>
                <a:lnTo>
                  <a:pt x="12836" y="15399"/>
                </a:lnTo>
                <a:lnTo>
                  <a:pt x="12858" y="15753"/>
                </a:lnTo>
                <a:lnTo>
                  <a:pt x="12858" y="16144"/>
                </a:lnTo>
                <a:lnTo>
                  <a:pt x="12813" y="16535"/>
                </a:lnTo>
                <a:lnTo>
                  <a:pt x="12746" y="16888"/>
                </a:lnTo>
                <a:lnTo>
                  <a:pt x="12667" y="17224"/>
                </a:lnTo>
                <a:lnTo>
                  <a:pt x="12510" y="17503"/>
                </a:lnTo>
                <a:lnTo>
                  <a:pt x="12228" y="18043"/>
                </a:lnTo>
                <a:lnTo>
                  <a:pt x="11970" y="18546"/>
                </a:lnTo>
                <a:lnTo>
                  <a:pt x="11868" y="18751"/>
                </a:lnTo>
                <a:lnTo>
                  <a:pt x="11778" y="18974"/>
                </a:lnTo>
                <a:lnTo>
                  <a:pt x="11711" y="19179"/>
                </a:lnTo>
                <a:lnTo>
                  <a:pt x="11666" y="19365"/>
                </a:lnTo>
                <a:lnTo>
                  <a:pt x="11632" y="19570"/>
                </a:lnTo>
                <a:lnTo>
                  <a:pt x="11632" y="19756"/>
                </a:lnTo>
                <a:lnTo>
                  <a:pt x="11632" y="19942"/>
                </a:lnTo>
                <a:lnTo>
                  <a:pt x="11643" y="20110"/>
                </a:lnTo>
                <a:lnTo>
                  <a:pt x="11711" y="20296"/>
                </a:lnTo>
                <a:lnTo>
                  <a:pt x="11801" y="20464"/>
                </a:lnTo>
                <a:lnTo>
                  <a:pt x="11891" y="20650"/>
                </a:lnTo>
                <a:lnTo>
                  <a:pt x="12037" y="20836"/>
                </a:lnTo>
                <a:lnTo>
                  <a:pt x="12206" y="21004"/>
                </a:lnTo>
                <a:lnTo>
                  <a:pt x="12419" y="21190"/>
                </a:lnTo>
                <a:lnTo>
                  <a:pt x="12667" y="21320"/>
                </a:lnTo>
                <a:lnTo>
                  <a:pt x="12960" y="21432"/>
                </a:lnTo>
                <a:lnTo>
                  <a:pt x="13286" y="21544"/>
                </a:lnTo>
                <a:lnTo>
                  <a:pt x="13612" y="21655"/>
                </a:lnTo>
                <a:lnTo>
                  <a:pt x="13983" y="21693"/>
                </a:lnTo>
                <a:lnTo>
                  <a:pt x="14343" y="21730"/>
                </a:lnTo>
                <a:lnTo>
                  <a:pt x="14715" y="21730"/>
                </a:lnTo>
                <a:lnTo>
                  <a:pt x="15075" y="21730"/>
                </a:lnTo>
                <a:lnTo>
                  <a:pt x="15446" y="21655"/>
                </a:lnTo>
                <a:lnTo>
                  <a:pt x="15794" y="21581"/>
                </a:lnTo>
                <a:lnTo>
                  <a:pt x="16132" y="21432"/>
                </a:lnTo>
                <a:lnTo>
                  <a:pt x="16458" y="21302"/>
                </a:lnTo>
                <a:lnTo>
                  <a:pt x="16740" y="21078"/>
                </a:lnTo>
                <a:lnTo>
                  <a:pt x="16976" y="20836"/>
                </a:lnTo>
                <a:lnTo>
                  <a:pt x="17043" y="20650"/>
                </a:lnTo>
                <a:lnTo>
                  <a:pt x="17088" y="20426"/>
                </a:lnTo>
                <a:lnTo>
                  <a:pt x="17133" y="20222"/>
                </a:lnTo>
                <a:lnTo>
                  <a:pt x="17156" y="19980"/>
                </a:lnTo>
                <a:lnTo>
                  <a:pt x="17167" y="19477"/>
                </a:lnTo>
                <a:lnTo>
                  <a:pt x="17167" y="18974"/>
                </a:lnTo>
                <a:lnTo>
                  <a:pt x="17156" y="18397"/>
                </a:lnTo>
                <a:lnTo>
                  <a:pt x="17111" y="17820"/>
                </a:lnTo>
                <a:lnTo>
                  <a:pt x="17066" y="17261"/>
                </a:lnTo>
                <a:lnTo>
                  <a:pt x="16998" y="16646"/>
                </a:lnTo>
                <a:lnTo>
                  <a:pt x="16852" y="15511"/>
                </a:lnTo>
                <a:lnTo>
                  <a:pt x="16740" y="14393"/>
                </a:lnTo>
                <a:lnTo>
                  <a:pt x="16717" y="13928"/>
                </a:lnTo>
                <a:lnTo>
                  <a:pt x="16695" y="13462"/>
                </a:lnTo>
                <a:lnTo>
                  <a:pt x="16717" y="13071"/>
                </a:lnTo>
                <a:lnTo>
                  <a:pt x="16785" y="12755"/>
                </a:lnTo>
                <a:lnTo>
                  <a:pt x="16852" y="12419"/>
                </a:lnTo>
                <a:lnTo>
                  <a:pt x="16953" y="12140"/>
                </a:lnTo>
                <a:lnTo>
                  <a:pt x="17088" y="11898"/>
                </a:lnTo>
                <a:lnTo>
                  <a:pt x="17212" y="11675"/>
                </a:lnTo>
                <a:lnTo>
                  <a:pt x="17370" y="11470"/>
                </a:lnTo>
                <a:lnTo>
                  <a:pt x="17516" y="11284"/>
                </a:lnTo>
                <a:lnTo>
                  <a:pt x="17696" y="11135"/>
                </a:lnTo>
                <a:lnTo>
                  <a:pt x="17865" y="11042"/>
                </a:lnTo>
                <a:lnTo>
                  <a:pt x="18033" y="10930"/>
                </a:lnTo>
                <a:lnTo>
                  <a:pt x="18213" y="10893"/>
                </a:lnTo>
                <a:lnTo>
                  <a:pt x="18382" y="10893"/>
                </a:lnTo>
                <a:lnTo>
                  <a:pt x="18551" y="10967"/>
                </a:lnTo>
                <a:lnTo>
                  <a:pt x="18708" y="11042"/>
                </a:lnTo>
                <a:lnTo>
                  <a:pt x="18855" y="11172"/>
                </a:lnTo>
                <a:lnTo>
                  <a:pt x="19012" y="11358"/>
                </a:lnTo>
                <a:lnTo>
                  <a:pt x="19136" y="11600"/>
                </a:lnTo>
                <a:lnTo>
                  <a:pt x="19271" y="11861"/>
                </a:lnTo>
                <a:lnTo>
                  <a:pt x="19440" y="12028"/>
                </a:lnTo>
                <a:lnTo>
                  <a:pt x="19608" y="12177"/>
                </a:lnTo>
                <a:lnTo>
                  <a:pt x="19822" y="12289"/>
                </a:lnTo>
                <a:lnTo>
                  <a:pt x="20025" y="12289"/>
                </a:lnTo>
                <a:lnTo>
                  <a:pt x="20238" y="12289"/>
                </a:lnTo>
                <a:lnTo>
                  <a:pt x="20452" y="12215"/>
                </a:lnTo>
                <a:lnTo>
                  <a:pt x="20643" y="12103"/>
                </a:lnTo>
                <a:lnTo>
                  <a:pt x="20846" y="11973"/>
                </a:lnTo>
                <a:lnTo>
                  <a:pt x="21037" y="11786"/>
                </a:lnTo>
                <a:lnTo>
                  <a:pt x="21206" y="11563"/>
                </a:lnTo>
                <a:lnTo>
                  <a:pt x="21363" y="11321"/>
                </a:lnTo>
                <a:lnTo>
                  <a:pt x="21465" y="11079"/>
                </a:lnTo>
                <a:lnTo>
                  <a:pt x="21577" y="10744"/>
                </a:lnTo>
                <a:lnTo>
                  <a:pt x="21622" y="10427"/>
                </a:lnTo>
                <a:lnTo>
                  <a:pt x="21645" y="10111"/>
                </a:lnTo>
                <a:lnTo>
                  <a:pt x="21622" y="9608"/>
                </a:lnTo>
                <a:lnTo>
                  <a:pt x="21577" y="9142"/>
                </a:lnTo>
                <a:lnTo>
                  <a:pt x="21465" y="8751"/>
                </a:lnTo>
                <a:lnTo>
                  <a:pt x="21363" y="8397"/>
                </a:lnTo>
                <a:lnTo>
                  <a:pt x="21206" y="8062"/>
                </a:lnTo>
                <a:lnTo>
                  <a:pt x="21037" y="7820"/>
                </a:lnTo>
                <a:lnTo>
                  <a:pt x="20846" y="7597"/>
                </a:lnTo>
                <a:lnTo>
                  <a:pt x="20643" y="7429"/>
                </a:lnTo>
                <a:lnTo>
                  <a:pt x="20452" y="7317"/>
                </a:lnTo>
                <a:lnTo>
                  <a:pt x="20238" y="7206"/>
                </a:lnTo>
                <a:lnTo>
                  <a:pt x="20025" y="7168"/>
                </a:lnTo>
                <a:lnTo>
                  <a:pt x="19822" y="7206"/>
                </a:lnTo>
                <a:lnTo>
                  <a:pt x="19608" y="7243"/>
                </a:lnTo>
                <a:lnTo>
                  <a:pt x="19440" y="7355"/>
                </a:lnTo>
                <a:lnTo>
                  <a:pt x="19271" y="7504"/>
                </a:lnTo>
                <a:lnTo>
                  <a:pt x="19136" y="7708"/>
                </a:lnTo>
                <a:lnTo>
                  <a:pt x="19012" y="7895"/>
                </a:lnTo>
                <a:lnTo>
                  <a:pt x="18832" y="8025"/>
                </a:lnTo>
                <a:lnTo>
                  <a:pt x="18663" y="8174"/>
                </a:lnTo>
                <a:lnTo>
                  <a:pt x="18472" y="8248"/>
                </a:lnTo>
                <a:lnTo>
                  <a:pt x="18270" y="8286"/>
                </a:lnTo>
                <a:lnTo>
                  <a:pt x="18078" y="8323"/>
                </a:lnTo>
                <a:lnTo>
                  <a:pt x="17887" y="8323"/>
                </a:lnTo>
                <a:lnTo>
                  <a:pt x="17696" y="8248"/>
                </a:lnTo>
                <a:lnTo>
                  <a:pt x="17493" y="8174"/>
                </a:lnTo>
                <a:lnTo>
                  <a:pt x="17302" y="8062"/>
                </a:lnTo>
                <a:lnTo>
                  <a:pt x="17133" y="7969"/>
                </a:lnTo>
                <a:lnTo>
                  <a:pt x="16976" y="7783"/>
                </a:lnTo>
                <a:lnTo>
                  <a:pt x="16852" y="7597"/>
                </a:lnTo>
                <a:lnTo>
                  <a:pt x="16740" y="7429"/>
                </a:lnTo>
                <a:lnTo>
                  <a:pt x="16672" y="7168"/>
                </a:lnTo>
                <a:lnTo>
                  <a:pt x="16638" y="6926"/>
                </a:lnTo>
                <a:lnTo>
                  <a:pt x="16616" y="6498"/>
                </a:lnTo>
                <a:lnTo>
                  <a:pt x="16616" y="5772"/>
                </a:lnTo>
                <a:lnTo>
                  <a:pt x="16650" y="4915"/>
                </a:lnTo>
                <a:lnTo>
                  <a:pt x="16695" y="3928"/>
                </a:lnTo>
                <a:lnTo>
                  <a:pt x="16762" y="2960"/>
                </a:lnTo>
                <a:lnTo>
                  <a:pt x="16830" y="1992"/>
                </a:lnTo>
                <a:lnTo>
                  <a:pt x="16908" y="1173"/>
                </a:lnTo>
                <a:lnTo>
                  <a:pt x="16976" y="521"/>
                </a:lnTo>
                <a:lnTo>
                  <a:pt x="16953" y="521"/>
                </a:lnTo>
                <a:lnTo>
                  <a:pt x="16931" y="521"/>
                </a:lnTo>
                <a:lnTo>
                  <a:pt x="16267" y="484"/>
                </a:lnTo>
                <a:lnTo>
                  <a:pt x="15637" y="428"/>
                </a:lnTo>
                <a:lnTo>
                  <a:pt x="15063" y="353"/>
                </a:lnTo>
                <a:lnTo>
                  <a:pt x="14523" y="279"/>
                </a:lnTo>
                <a:lnTo>
                  <a:pt x="14040" y="167"/>
                </a:lnTo>
                <a:lnTo>
                  <a:pt x="13635" y="93"/>
                </a:lnTo>
                <a:lnTo>
                  <a:pt x="13331" y="18"/>
                </a:lnTo>
                <a:lnTo>
                  <a:pt x="13117" y="18"/>
                </a:lnTo>
                <a:lnTo>
                  <a:pt x="12982" y="18"/>
                </a:lnTo>
                <a:lnTo>
                  <a:pt x="12858" y="130"/>
                </a:lnTo>
                <a:lnTo>
                  <a:pt x="12723" y="279"/>
                </a:lnTo>
                <a:lnTo>
                  <a:pt x="12622" y="446"/>
                </a:lnTo>
                <a:lnTo>
                  <a:pt x="12510" y="670"/>
                </a:lnTo>
                <a:lnTo>
                  <a:pt x="12419" y="912"/>
                </a:lnTo>
                <a:lnTo>
                  <a:pt x="12363" y="1210"/>
                </a:lnTo>
                <a:lnTo>
                  <a:pt x="12318" y="1526"/>
                </a:lnTo>
                <a:lnTo>
                  <a:pt x="12273" y="1843"/>
                </a:lnTo>
                <a:lnTo>
                  <a:pt x="12251" y="2215"/>
                </a:lnTo>
                <a:lnTo>
                  <a:pt x="12273" y="2532"/>
                </a:lnTo>
                <a:lnTo>
                  <a:pt x="12318" y="2886"/>
                </a:lnTo>
                <a:lnTo>
                  <a:pt x="12386" y="3240"/>
                </a:lnTo>
                <a:lnTo>
                  <a:pt x="12464" y="3556"/>
                </a:lnTo>
                <a:lnTo>
                  <a:pt x="12577" y="3891"/>
                </a:lnTo>
                <a:lnTo>
                  <a:pt x="12746" y="4171"/>
                </a:lnTo>
                <a:lnTo>
                  <a:pt x="12926" y="4487"/>
                </a:lnTo>
                <a:lnTo>
                  <a:pt x="13050" y="4860"/>
                </a:lnTo>
                <a:lnTo>
                  <a:pt x="13162" y="5251"/>
                </a:lnTo>
                <a:lnTo>
                  <a:pt x="13218" y="5604"/>
                </a:lnTo>
                <a:lnTo>
                  <a:pt x="13263" y="5995"/>
                </a:lnTo>
                <a:lnTo>
                  <a:pt x="13241" y="6386"/>
                </a:lnTo>
                <a:lnTo>
                  <a:pt x="13218" y="6740"/>
                </a:lnTo>
                <a:lnTo>
                  <a:pt x="13139" y="7094"/>
                </a:lnTo>
                <a:lnTo>
                  <a:pt x="13050" y="7429"/>
                </a:lnTo>
                <a:lnTo>
                  <a:pt x="12903" y="7746"/>
                </a:lnTo>
                <a:lnTo>
                  <a:pt x="12723" y="8025"/>
                </a:lnTo>
                <a:lnTo>
                  <a:pt x="12532" y="8286"/>
                </a:lnTo>
                <a:lnTo>
                  <a:pt x="12318" y="8491"/>
                </a:lnTo>
                <a:lnTo>
                  <a:pt x="12060" y="8677"/>
                </a:lnTo>
                <a:lnTo>
                  <a:pt x="11756" y="8788"/>
                </a:lnTo>
                <a:lnTo>
                  <a:pt x="11452" y="8826"/>
                </a:lnTo>
                <a:lnTo>
                  <a:pt x="11283" y="8826"/>
                </a:lnTo>
                <a:lnTo>
                  <a:pt x="11126" y="8826"/>
                </a:lnTo>
                <a:lnTo>
                  <a:pt x="11002" y="8788"/>
                </a:lnTo>
                <a:lnTo>
                  <a:pt x="10845" y="8714"/>
                </a:lnTo>
                <a:lnTo>
                  <a:pt x="10721" y="8640"/>
                </a:lnTo>
                <a:lnTo>
                  <a:pt x="10608" y="8565"/>
                </a:lnTo>
                <a:lnTo>
                  <a:pt x="10485" y="8453"/>
                </a:lnTo>
                <a:lnTo>
                  <a:pt x="10372" y="8323"/>
                </a:lnTo>
                <a:lnTo>
                  <a:pt x="10181" y="8062"/>
                </a:lnTo>
                <a:lnTo>
                  <a:pt x="10035" y="7746"/>
                </a:lnTo>
                <a:lnTo>
                  <a:pt x="9900" y="7392"/>
                </a:lnTo>
                <a:lnTo>
                  <a:pt x="9787" y="7001"/>
                </a:lnTo>
                <a:lnTo>
                  <a:pt x="9731" y="6610"/>
                </a:lnTo>
                <a:lnTo>
                  <a:pt x="9686" y="6219"/>
                </a:lnTo>
                <a:lnTo>
                  <a:pt x="9663" y="5772"/>
                </a:lnTo>
                <a:lnTo>
                  <a:pt x="9686" y="5381"/>
                </a:lnTo>
                <a:lnTo>
                  <a:pt x="9753" y="4990"/>
                </a:lnTo>
                <a:lnTo>
                  <a:pt x="9832" y="4636"/>
                </a:lnTo>
                <a:lnTo>
                  <a:pt x="9945" y="4320"/>
                </a:lnTo>
                <a:lnTo>
                  <a:pt x="10068" y="4022"/>
                </a:lnTo>
                <a:lnTo>
                  <a:pt x="10203" y="3817"/>
                </a:lnTo>
                <a:lnTo>
                  <a:pt x="10316" y="3593"/>
                </a:lnTo>
                <a:lnTo>
                  <a:pt x="10395" y="3351"/>
                </a:lnTo>
                <a:lnTo>
                  <a:pt x="10462" y="3109"/>
                </a:lnTo>
                <a:lnTo>
                  <a:pt x="10507" y="2848"/>
                </a:lnTo>
                <a:lnTo>
                  <a:pt x="10530" y="2606"/>
                </a:lnTo>
                <a:lnTo>
                  <a:pt x="10507" y="2346"/>
                </a:lnTo>
                <a:lnTo>
                  <a:pt x="10462" y="2141"/>
                </a:lnTo>
                <a:lnTo>
                  <a:pt x="10395" y="1880"/>
                </a:lnTo>
                <a:lnTo>
                  <a:pt x="10293" y="1638"/>
                </a:lnTo>
                <a:lnTo>
                  <a:pt x="10158" y="1415"/>
                </a:lnTo>
                <a:lnTo>
                  <a:pt x="9967" y="1210"/>
                </a:lnTo>
                <a:lnTo>
                  <a:pt x="9753" y="986"/>
                </a:lnTo>
                <a:lnTo>
                  <a:pt x="9495" y="819"/>
                </a:lnTo>
                <a:lnTo>
                  <a:pt x="9191" y="670"/>
                </a:lnTo>
                <a:lnTo>
                  <a:pt x="8842" y="521"/>
                </a:lnTo>
                <a:lnTo>
                  <a:pt x="8471" y="446"/>
                </a:lnTo>
                <a:lnTo>
                  <a:pt x="7998" y="428"/>
                </a:lnTo>
                <a:lnTo>
                  <a:pt x="7413" y="428"/>
                </a:lnTo>
                <a:lnTo>
                  <a:pt x="6817" y="446"/>
                </a:lnTo>
                <a:lnTo>
                  <a:pt x="6187" y="521"/>
                </a:lnTo>
                <a:lnTo>
                  <a:pt x="5602" y="633"/>
                </a:lnTo>
                <a:lnTo>
                  <a:pt x="5107" y="744"/>
                </a:lnTo>
                <a:lnTo>
                  <a:pt x="4725" y="856"/>
                </a:lnTo>
                <a:lnTo>
                  <a:pt x="4848" y="1564"/>
                </a:lnTo>
                <a:lnTo>
                  <a:pt x="5028" y="2495"/>
                </a:lnTo>
                <a:lnTo>
                  <a:pt x="5175" y="3556"/>
                </a:lnTo>
                <a:lnTo>
                  <a:pt x="5298" y="4673"/>
                </a:lnTo>
                <a:lnTo>
                  <a:pt x="5343" y="5213"/>
                </a:lnTo>
                <a:lnTo>
                  <a:pt x="5388" y="5753"/>
                </a:lnTo>
                <a:lnTo>
                  <a:pt x="5411" y="6275"/>
                </a:lnTo>
                <a:lnTo>
                  <a:pt x="5411" y="6740"/>
                </a:lnTo>
                <a:lnTo>
                  <a:pt x="5366" y="7168"/>
                </a:lnTo>
                <a:lnTo>
                  <a:pt x="5321" y="7541"/>
                </a:lnTo>
                <a:lnTo>
                  <a:pt x="5287" y="7708"/>
                </a:lnTo>
                <a:lnTo>
                  <a:pt x="5242" y="7857"/>
                </a:lnTo>
                <a:lnTo>
                  <a:pt x="5197" y="7969"/>
                </a:lnTo>
                <a:lnTo>
                  <a:pt x="5130" y="8062"/>
                </a:lnTo>
                <a:lnTo>
                  <a:pt x="5006" y="8248"/>
                </a:lnTo>
                <a:lnTo>
                  <a:pt x="4848" y="8397"/>
                </a:lnTo>
                <a:lnTo>
                  <a:pt x="4725" y="8528"/>
                </a:lnTo>
                <a:lnTo>
                  <a:pt x="4567" y="8640"/>
                </a:lnTo>
                <a:lnTo>
                  <a:pt x="4421" y="8714"/>
                </a:lnTo>
                <a:lnTo>
                  <a:pt x="4263" y="8751"/>
                </a:lnTo>
                <a:lnTo>
                  <a:pt x="4095" y="8788"/>
                </a:lnTo>
                <a:lnTo>
                  <a:pt x="3948" y="8788"/>
                </a:lnTo>
                <a:lnTo>
                  <a:pt x="3791" y="8751"/>
                </a:lnTo>
                <a:lnTo>
                  <a:pt x="3667" y="8714"/>
                </a:lnTo>
                <a:lnTo>
                  <a:pt x="3510" y="8677"/>
                </a:lnTo>
                <a:lnTo>
                  <a:pt x="3386" y="8602"/>
                </a:lnTo>
                <a:lnTo>
                  <a:pt x="3251" y="8491"/>
                </a:lnTo>
                <a:lnTo>
                  <a:pt x="3127" y="8360"/>
                </a:lnTo>
                <a:lnTo>
                  <a:pt x="3015" y="8248"/>
                </a:lnTo>
                <a:lnTo>
                  <a:pt x="2925" y="8062"/>
                </a:lnTo>
                <a:lnTo>
                  <a:pt x="2778" y="7857"/>
                </a:lnTo>
                <a:lnTo>
                  <a:pt x="2610" y="7671"/>
                </a:lnTo>
                <a:lnTo>
                  <a:pt x="2407" y="7541"/>
                </a:lnTo>
                <a:lnTo>
                  <a:pt x="2171" y="7466"/>
                </a:lnTo>
                <a:lnTo>
                  <a:pt x="1957" y="7429"/>
                </a:lnTo>
                <a:lnTo>
                  <a:pt x="1698" y="7429"/>
                </a:lnTo>
                <a:lnTo>
                  <a:pt x="1462" y="7466"/>
                </a:lnTo>
                <a:lnTo>
                  <a:pt x="1226" y="7559"/>
                </a:lnTo>
                <a:lnTo>
                  <a:pt x="989" y="7708"/>
                </a:lnTo>
                <a:lnTo>
                  <a:pt x="776" y="7932"/>
                </a:lnTo>
                <a:lnTo>
                  <a:pt x="551" y="8211"/>
                </a:lnTo>
                <a:lnTo>
                  <a:pt x="382" y="8528"/>
                </a:lnTo>
                <a:lnTo>
                  <a:pt x="315" y="8714"/>
                </a:lnTo>
                <a:lnTo>
                  <a:pt x="236" y="8919"/>
                </a:lnTo>
                <a:lnTo>
                  <a:pt x="191" y="9142"/>
                </a:lnTo>
                <a:lnTo>
                  <a:pt x="123" y="9347"/>
                </a:lnTo>
                <a:lnTo>
                  <a:pt x="78" y="9608"/>
                </a:lnTo>
                <a:lnTo>
                  <a:pt x="56" y="9887"/>
                </a:lnTo>
                <a:lnTo>
                  <a:pt x="33" y="10185"/>
                </a:lnTo>
                <a:lnTo>
                  <a:pt x="33" y="10464"/>
                </a:lnTo>
                <a:lnTo>
                  <a:pt x="33" y="10706"/>
                </a:lnTo>
                <a:lnTo>
                  <a:pt x="56" y="10967"/>
                </a:lnTo>
                <a:lnTo>
                  <a:pt x="78" y="11172"/>
                </a:lnTo>
                <a:lnTo>
                  <a:pt x="123" y="11395"/>
                </a:lnTo>
                <a:lnTo>
                  <a:pt x="168" y="11600"/>
                </a:lnTo>
                <a:lnTo>
                  <a:pt x="236" y="11786"/>
                </a:lnTo>
                <a:lnTo>
                  <a:pt x="292" y="11973"/>
                </a:lnTo>
                <a:lnTo>
                  <a:pt x="382" y="12140"/>
                </a:lnTo>
                <a:lnTo>
                  <a:pt x="540" y="12419"/>
                </a:lnTo>
                <a:lnTo>
                  <a:pt x="731" y="12680"/>
                </a:lnTo>
                <a:lnTo>
                  <a:pt x="944" y="12866"/>
                </a:lnTo>
                <a:lnTo>
                  <a:pt x="1158" y="12997"/>
                </a:lnTo>
                <a:lnTo>
                  <a:pt x="1395" y="13108"/>
                </a:lnTo>
                <a:lnTo>
                  <a:pt x="1608" y="13183"/>
                </a:lnTo>
                <a:lnTo>
                  <a:pt x="1856" y="13183"/>
                </a:lnTo>
                <a:lnTo>
                  <a:pt x="2070" y="13146"/>
                </a:lnTo>
                <a:lnTo>
                  <a:pt x="2261" y="13071"/>
                </a:lnTo>
                <a:lnTo>
                  <a:pt x="2430" y="12960"/>
                </a:lnTo>
                <a:lnTo>
                  <a:pt x="2587" y="12792"/>
                </a:lnTo>
                <a:lnTo>
                  <a:pt x="2688" y="12606"/>
                </a:lnTo>
                <a:lnTo>
                  <a:pt x="2801" y="12419"/>
                </a:lnTo>
                <a:lnTo>
                  <a:pt x="2925" y="12289"/>
                </a:lnTo>
                <a:lnTo>
                  <a:pt x="3082" y="12177"/>
                </a:lnTo>
                <a:lnTo>
                  <a:pt x="3228" y="12103"/>
                </a:lnTo>
                <a:lnTo>
                  <a:pt x="3408" y="12103"/>
                </a:lnTo>
                <a:lnTo>
                  <a:pt x="3577" y="12103"/>
                </a:lnTo>
                <a:lnTo>
                  <a:pt x="3723" y="12177"/>
                </a:lnTo>
                <a:lnTo>
                  <a:pt x="3903" y="12252"/>
                </a:lnTo>
                <a:lnTo>
                  <a:pt x="4072" y="12364"/>
                </a:lnTo>
                <a:lnTo>
                  <a:pt x="4230" y="12494"/>
                </a:lnTo>
                <a:lnTo>
                  <a:pt x="4353" y="12643"/>
                </a:lnTo>
                <a:lnTo>
                  <a:pt x="4488" y="12829"/>
                </a:lnTo>
                <a:lnTo>
                  <a:pt x="4567" y="13034"/>
                </a:lnTo>
                <a:lnTo>
                  <a:pt x="4657" y="13257"/>
                </a:lnTo>
                <a:lnTo>
                  <a:pt x="4702" y="13462"/>
                </a:lnTo>
                <a:lnTo>
                  <a:pt x="4725" y="13686"/>
                </a:lnTo>
                <a:lnTo>
                  <a:pt x="4702" y="14282"/>
                </a:lnTo>
                <a:lnTo>
                  <a:pt x="4657" y="15045"/>
                </a:lnTo>
                <a:lnTo>
                  <a:pt x="4612" y="15976"/>
                </a:lnTo>
                <a:lnTo>
                  <a:pt x="4590" y="16926"/>
                </a:lnTo>
                <a:lnTo>
                  <a:pt x="4567" y="17968"/>
                </a:lnTo>
                <a:lnTo>
                  <a:pt x="4567" y="19011"/>
                </a:lnTo>
                <a:lnTo>
                  <a:pt x="4590" y="19514"/>
                </a:lnTo>
                <a:lnTo>
                  <a:pt x="4612" y="19980"/>
                </a:lnTo>
                <a:lnTo>
                  <a:pt x="4657" y="20426"/>
                </a:lnTo>
                <a:lnTo>
                  <a:pt x="4725" y="20836"/>
                </a:lnTo>
                <a:lnTo>
                  <a:pt x="4848" y="20929"/>
                </a:lnTo>
                <a:lnTo>
                  <a:pt x="5040" y="21004"/>
                </a:lnTo>
                <a:lnTo>
                  <a:pt x="5265" y="21078"/>
                </a:lnTo>
                <a:lnTo>
                  <a:pt x="5478" y="21115"/>
                </a:lnTo>
                <a:lnTo>
                  <a:pt x="6041" y="21115"/>
                </a:lnTo>
                <a:lnTo>
                  <a:pt x="6637" y="21078"/>
                </a:lnTo>
                <a:lnTo>
                  <a:pt x="7312" y="21004"/>
                </a:lnTo>
                <a:lnTo>
                  <a:pt x="7998" y="20929"/>
                </a:lnTo>
                <a:lnTo>
                  <a:pt x="8696" y="20855"/>
                </a:lnTo>
                <a:lnTo>
                  <a:pt x="9360" y="20836"/>
                </a:lnTo>
                <a:close/>
              </a:path>
            </a:pathLst>
          </a:custGeom>
          <a:solidFill>
            <a:srgbClr val="FF9933"/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charset="0"/>
              </a:rPr>
              <a:t>Prevention</a:t>
            </a:r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68973" y="5191612"/>
            <a:ext cx="814644" cy="86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729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26030" y="409105"/>
            <a:ext cx="8153452" cy="1707076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l"/>
            <a:r>
              <a:rPr lang="en-US" sz="4800" b="1" dirty="0">
                <a:solidFill>
                  <a:srgbClr val="FFD961"/>
                </a:solidFill>
                <a:latin typeface="Century Gothic" panose="020B0502020202020204" pitchFamily="34" charset="0"/>
                <a:ea typeface="+mn-ea"/>
                <a:cs typeface="Calibri" pitchFamily="34" charset="0"/>
              </a:rPr>
              <a:t>Preventive Intervention Levels</a:t>
            </a:r>
          </a:p>
        </p:txBody>
      </p:sp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6851290" y="981523"/>
            <a:ext cx="5015056" cy="4708138"/>
          </a:xfrm>
          <a:prstGeom prst="ellipse">
            <a:avLst/>
          </a:prstGeom>
          <a:gradFill>
            <a:gsLst>
              <a:gs pos="100000">
                <a:srgbClr val="A50021">
                  <a:shade val="30000"/>
                  <a:satMod val="115000"/>
                </a:srgbClr>
              </a:gs>
              <a:gs pos="34000">
                <a:srgbClr val="C00040"/>
              </a:gs>
              <a:gs pos="64000">
                <a:srgbClr val="A50021">
                  <a:shade val="67500"/>
                  <a:satMod val="115000"/>
                </a:srgbClr>
              </a:gs>
              <a:gs pos="3000">
                <a:srgbClr val="FFC000"/>
              </a:gs>
            </a:gsLst>
            <a:lin ang="13500000" scaled="1"/>
          </a:gra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 </a:t>
            </a:r>
          </a:p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    </a:t>
            </a:r>
          </a:p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     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        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       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</a:t>
            </a: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sym typeface="Webdings" pitchFamily="18" charset="2"/>
              </a:rPr>
              <a:t></a:t>
            </a: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     </a:t>
            </a:r>
          </a:p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      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    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     </a:t>
            </a:r>
          </a:p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     </a:t>
            </a: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  <a:cs typeface="Times New Roman" pitchFamily="18" charset="0"/>
              <a:sym typeface="Webdings" pitchFamily="18" charset="2"/>
            </a:endParaRPr>
          </a:p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      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cs typeface="Times New Roman" pitchFamily="18" charset="0"/>
                <a:sym typeface="Webdings" pitchFamily="18" charset="2"/>
              </a:rPr>
              <a:t>     </a:t>
            </a: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  <a:cs typeface="Times New Roman" pitchFamily="18" charset="0"/>
              <a:sym typeface="Webdings" pitchFamily="18" charset="2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 flipV="1">
            <a:off x="4068529" y="2565698"/>
            <a:ext cx="5115396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2068494" y="2278199"/>
            <a:ext cx="1742785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1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Universal</a:t>
            </a:r>
          </a:p>
        </p:txBody>
      </p:sp>
      <p:sp>
        <p:nvSpPr>
          <p:cNvPr id="15" name="Rectangle 1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068494" y="4329894"/>
            <a:ext cx="1864613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en-US" sz="2801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Indicated</a:t>
            </a: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9575992" y="4131872"/>
            <a:ext cx="1044116" cy="1044116"/>
          </a:xfrm>
          <a:prstGeom prst="ellipse">
            <a:avLst/>
          </a:prstGeom>
          <a:solidFill>
            <a:srgbClr val="FF9933"/>
          </a:solidFill>
          <a:ln w="9525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none" anchor="ctr"/>
          <a:lstStyle/>
          <a:p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9792016" y="4419904"/>
            <a:ext cx="616318" cy="592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PT" sz="2801" b="1" dirty="0">
                <a:solidFill>
                  <a:schemeClr val="bg1"/>
                </a:solidFill>
                <a:latin typeface="Century Gothic" panose="020B0502020202020204" pitchFamily="34" charset="0"/>
                <a:sym typeface="Webdings" pitchFamily="18" charset="2"/>
              </a:rPr>
              <a:t>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068494" y="3346989"/>
            <a:ext cx="1770036" cy="523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1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Selective</a:t>
            </a:r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7530332" y="2982859"/>
            <a:ext cx="1392154" cy="1305145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anchor="ctr"/>
          <a:lstStyle/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sym typeface="Webdings" pitchFamily="18" charset="2"/>
              </a:rPr>
              <a:t> </a:t>
            </a:r>
          </a:p>
          <a:p>
            <a:pPr algn="ctr">
              <a:buFont typeface="Webdings" pitchFamily="18" charset="2"/>
              <a:buNone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sym typeface="Webdings" pitchFamily="18" charset="2"/>
              </a:rPr>
              <a:t> </a:t>
            </a:r>
          </a:p>
          <a:p>
            <a:pPr algn="ctr">
              <a:buFont typeface="Webdings" pitchFamily="18" charset="2"/>
              <a:buChar char=""/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  <a:sym typeface="Webdings" pitchFamily="18" charset="2"/>
              </a:rPr>
              <a:t>  </a:t>
            </a:r>
            <a:endParaRPr lang="en-GB" sz="1800" b="1" dirty="0">
              <a:solidFill>
                <a:schemeClr val="bg1"/>
              </a:solidFill>
              <a:latin typeface="Century Gothic" panose="020B0502020202020204" pitchFamily="34" charset="0"/>
              <a:sym typeface="Webdings" pitchFamily="18" charset="2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4220170" y="5532245"/>
            <a:ext cx="3231258" cy="52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801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ENVIRONMENTAL</a:t>
            </a:r>
          </a:p>
        </p:txBody>
      </p:sp>
      <p:cxnSp>
        <p:nvCxnSpPr>
          <p:cNvPr id="23" name="Conexão reta unidirecional 22"/>
          <p:cNvCxnSpPr/>
          <p:nvPr/>
        </p:nvCxnSpPr>
        <p:spPr>
          <a:xfrm>
            <a:off x="4068529" y="3645818"/>
            <a:ext cx="3963268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Line 7"/>
          <p:cNvSpPr>
            <a:spLocks noChangeShapeType="1"/>
          </p:cNvSpPr>
          <p:nvPr/>
        </p:nvSpPr>
        <p:spPr bwMode="auto">
          <a:xfrm flipV="1">
            <a:off x="4068529" y="4653930"/>
            <a:ext cx="5843101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2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/>
      <p:bldP spid="15" grpId="0"/>
      <p:bldP spid="17" grpId="0" animBg="1"/>
      <p:bldP spid="18" grpId="0"/>
      <p:bldP spid="13" grpId="0"/>
      <p:bldP spid="11" grpId="0" animBg="1"/>
      <p:bldP spid="2" grpId="0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ângulo 5"/>
          <p:cNvSpPr/>
          <p:nvPr/>
        </p:nvSpPr>
        <p:spPr>
          <a:xfrm>
            <a:off x="2098762" y="3717826"/>
            <a:ext cx="583264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800" b="1" dirty="0">
              <a:solidFill>
                <a:srgbClr val="EE004F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FF2D73"/>
                </a:solidFill>
                <a:latin typeface="Century Gothic" panose="020B0502020202020204" pitchFamily="34" charset="0"/>
              </a:rPr>
              <a:t>Macro</a:t>
            </a:r>
            <a:r>
              <a:rPr lang="en-GB" sz="1800" b="1" dirty="0">
                <a:solidFill>
                  <a:srgbClr val="FF4F8A"/>
                </a:solidFill>
                <a:latin typeface="Century Gothic" panose="020B0502020202020204" pitchFamily="34" charset="0"/>
              </a:rPr>
              <a:t> </a:t>
            </a: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– Society and economy</a:t>
            </a:r>
          </a:p>
          <a:p>
            <a:pPr>
              <a:lnSpc>
                <a:spcPct val="150000"/>
              </a:lnSpc>
            </a:pPr>
            <a:r>
              <a:rPr lang="en-GB" sz="16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Regulations:</a:t>
            </a:r>
          </a:p>
          <a:p>
            <a:pPr marL="285807" indent="-10638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Advertisement bans;</a:t>
            </a:r>
          </a:p>
          <a:p>
            <a:pPr marL="285807" indent="-10638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Buying age limitations;</a:t>
            </a:r>
          </a:p>
          <a:p>
            <a:pPr marL="285807" indent="-10638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Prices and taxes.</a:t>
            </a:r>
          </a:p>
        </p:txBody>
      </p:sp>
      <p:sp>
        <p:nvSpPr>
          <p:cNvPr id="7" name="Rectângulo 6"/>
          <p:cNvSpPr/>
          <p:nvPr/>
        </p:nvSpPr>
        <p:spPr>
          <a:xfrm>
            <a:off x="406574" y="-62594"/>
            <a:ext cx="59766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423">
              <a:lnSpc>
                <a:spcPct val="150000"/>
              </a:lnSpc>
              <a:buClr>
                <a:srgbClr val="C00000"/>
              </a:buClr>
              <a:buSzPct val="90000"/>
            </a:pPr>
            <a:endParaRPr lang="en-GB" sz="1600" b="1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b="1" dirty="0">
                <a:solidFill>
                  <a:srgbClr val="FF2D73"/>
                </a:solidFill>
                <a:latin typeface="Century Gothic" panose="020B0502020202020204" pitchFamily="34" charset="0"/>
              </a:rPr>
              <a:t>Micro</a:t>
            </a:r>
            <a:r>
              <a:rPr lang="en-GB" sz="1800" b="1" dirty="0">
                <a:solidFill>
                  <a:srgbClr val="FF4F8A"/>
                </a:solidFill>
                <a:latin typeface="Century Gothic" panose="020B0502020202020204" pitchFamily="34" charset="0"/>
              </a:rPr>
              <a:t> </a:t>
            </a: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 Proximal and emotional contexts </a:t>
            </a:r>
          </a:p>
          <a:p>
            <a:pPr>
              <a:lnSpc>
                <a:spcPct val="150000"/>
              </a:lnSpc>
            </a:pPr>
            <a:r>
              <a:rPr lang="en-GB" sz="16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Family:</a:t>
            </a:r>
          </a:p>
          <a:p>
            <a:pPr marL="358847" indent="-17942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Drinking rules in families vs ‘talking’ </a:t>
            </a:r>
          </a:p>
          <a:p>
            <a:pPr marL="358847" indent="-17942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Pocket money </a:t>
            </a:r>
          </a:p>
        </p:txBody>
      </p:sp>
      <p:sp>
        <p:nvSpPr>
          <p:cNvPr id="4" name="Retângulo 3"/>
          <p:cNvSpPr/>
          <p:nvPr/>
        </p:nvSpPr>
        <p:spPr>
          <a:xfrm>
            <a:off x="3142878" y="369454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4000" b="1" dirty="0">
                <a:solidFill>
                  <a:srgbClr val="FF2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Prevention - </a:t>
            </a:r>
            <a:r>
              <a:rPr lang="en-GB" sz="4000" b="1" dirty="0">
                <a:solidFill>
                  <a:srgbClr val="FF2D73"/>
                </a:solidFill>
                <a:latin typeface="Century Gothic" panose="020B0502020202020204" pitchFamily="34" charset="0"/>
              </a:rPr>
              <a:t>Strategies </a:t>
            </a:r>
          </a:p>
        </p:txBody>
      </p:sp>
      <p:sp>
        <p:nvSpPr>
          <p:cNvPr id="8" name="Rectângulo 6"/>
          <p:cNvSpPr/>
          <p:nvPr/>
        </p:nvSpPr>
        <p:spPr>
          <a:xfrm>
            <a:off x="1162658" y="1845618"/>
            <a:ext cx="65405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7694" indent="-717694">
              <a:lnSpc>
                <a:spcPct val="150000"/>
              </a:lnSpc>
            </a:pPr>
            <a:r>
              <a:rPr lang="en-GB" b="1" dirty="0" err="1">
                <a:solidFill>
                  <a:srgbClr val="FF2D73"/>
                </a:solidFill>
                <a:latin typeface="Century Gothic" panose="020B0502020202020204" pitchFamily="34" charset="0"/>
              </a:rPr>
              <a:t>Meso</a:t>
            </a:r>
            <a:r>
              <a:rPr lang="en-GB" sz="2800" b="1" dirty="0">
                <a:solidFill>
                  <a:srgbClr val="FF4F8A"/>
                </a:solidFill>
                <a:latin typeface="Century Gothic" panose="020B0502020202020204" pitchFamily="34" charset="0"/>
              </a:rPr>
              <a:t> </a:t>
            </a:r>
            <a:r>
              <a:rPr lang="en-GB" sz="2000" b="1" dirty="0">
                <a:solidFill>
                  <a:srgbClr val="FF4F8A"/>
                </a:solidFill>
                <a:latin typeface="Century Gothic" panose="020B0502020202020204" pitchFamily="34" charset="0"/>
              </a:rPr>
              <a:t> </a:t>
            </a: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- </a:t>
            </a:r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Physical and social contexts</a:t>
            </a:r>
          </a:p>
          <a:p>
            <a:pPr marL="717694" indent="-717694">
              <a:lnSpc>
                <a:spcPct val="150000"/>
              </a:lnSpc>
            </a:pPr>
            <a:r>
              <a:rPr lang="en-GB" sz="16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School, community, recreational settings:</a:t>
            </a:r>
          </a:p>
          <a:p>
            <a:pPr marL="358847" indent="-17942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Rules and climate in schools </a:t>
            </a:r>
          </a:p>
          <a:p>
            <a:pPr marL="358847" indent="-17942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Visibility of cannabis in schools </a:t>
            </a:r>
          </a:p>
          <a:p>
            <a:pPr marL="358847" indent="-179424">
              <a:lnSpc>
                <a:spcPct val="150000"/>
              </a:lnSpc>
              <a:buClr>
                <a:srgbClr val="FF2D73"/>
              </a:buClr>
              <a:buSzPct val="90000"/>
              <a:buFont typeface="Wingdings" panose="05000000000000000000" pitchFamily="2" charset="2"/>
              <a:buChar char="§"/>
            </a:pPr>
            <a:r>
              <a:rPr lang="en-GB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Outlet and licences’ density (Alcohol, Cannabis)</a:t>
            </a:r>
          </a:p>
        </p:txBody>
      </p:sp>
      <p:grpSp>
        <p:nvGrpSpPr>
          <p:cNvPr id="22" name="Grupo 21"/>
          <p:cNvGrpSpPr/>
          <p:nvPr/>
        </p:nvGrpSpPr>
        <p:grpSpPr>
          <a:xfrm>
            <a:off x="7139322" y="1557586"/>
            <a:ext cx="4712752" cy="4140460"/>
            <a:chOff x="4259001" y="1429476"/>
            <a:chExt cx="4680521" cy="3998690"/>
          </a:xfrm>
        </p:grpSpPr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9001" y="1429476"/>
              <a:ext cx="4680521" cy="3998690"/>
            </a:xfrm>
            <a:prstGeom prst="rect">
              <a:avLst/>
            </a:prstGeom>
          </p:spPr>
        </p:pic>
        <p:sp>
          <p:nvSpPr>
            <p:cNvPr id="19" name="CaixaDeTexto 18"/>
            <p:cNvSpPr txBox="1"/>
            <p:nvPr/>
          </p:nvSpPr>
          <p:spPr>
            <a:xfrm>
              <a:off x="5405664" y="4706874"/>
              <a:ext cx="2718556" cy="6736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b="1" dirty="0">
                  <a:solidFill>
                    <a:srgbClr val="FFD961"/>
                  </a:solidFill>
                  <a:latin typeface="Century Gothic" panose="020B0502020202020204" pitchFamily="34" charset="0"/>
                </a:rPr>
                <a:t>Society and economy</a:t>
              </a:r>
            </a:p>
            <a:p>
              <a:endParaRPr lang="pt-PT" sz="1400" dirty="0">
                <a:solidFill>
                  <a:srgbClr val="FFD961"/>
                </a:solidFill>
              </a:endParaRPr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4341540" y="3492295"/>
              <a:ext cx="4335425" cy="396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Physical and social</a:t>
              </a:r>
              <a:endParaRPr lang="pt-PT" sz="1400" dirty="0"/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5447134" y="2132135"/>
              <a:ext cx="2124236" cy="832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b="1" dirty="0">
                  <a:solidFill>
                    <a:srgbClr val="751D00"/>
                  </a:solidFill>
                  <a:latin typeface="Century Gothic" panose="020B0502020202020204" pitchFamily="34" charset="0"/>
                </a:rPr>
                <a:t>Proximal </a:t>
              </a:r>
            </a:p>
            <a:p>
              <a:pPr algn="ctr"/>
              <a:r>
                <a:rPr lang="en-GB" sz="1200" b="1" dirty="0">
                  <a:solidFill>
                    <a:srgbClr val="751D00"/>
                  </a:solidFill>
                  <a:latin typeface="Century Gothic" panose="020B0502020202020204" pitchFamily="34" charset="0"/>
                </a:rPr>
                <a:t>and </a:t>
              </a:r>
            </a:p>
            <a:p>
              <a:pPr algn="ctr"/>
              <a:r>
                <a:rPr lang="en-GB" sz="1200" b="1" dirty="0">
                  <a:solidFill>
                    <a:srgbClr val="751D00"/>
                  </a:solidFill>
                  <a:latin typeface="Century Gothic" panose="020B0502020202020204" pitchFamily="34" charset="0"/>
                </a:rPr>
                <a:t>emotional</a:t>
              </a:r>
              <a:endParaRPr lang="pt-PT" sz="1100" dirty="0">
                <a:solidFill>
                  <a:srgbClr val="751D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98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609521" y="274702"/>
            <a:ext cx="10971372" cy="562204"/>
          </a:xfrm>
          <a:prstGeom prst="rect">
            <a:avLst/>
          </a:prstGeom>
        </p:spPr>
        <p:txBody>
          <a:bodyPr/>
          <a:lstStyle/>
          <a:p>
            <a:r>
              <a:rPr lang="en-GB" b="1" dirty="0">
                <a:solidFill>
                  <a:srgbClr val="FFD961"/>
                </a:solidFill>
                <a:effectLst/>
                <a:latin typeface="Century Gothic" panose="020B0502020202020204" pitchFamily="34" charset="0"/>
              </a:rPr>
              <a:t>Preventive</a:t>
            </a:r>
            <a:r>
              <a:rPr lang="pt-PT" b="1" dirty="0">
                <a:solidFill>
                  <a:srgbClr val="FFD961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en-GB" b="1" dirty="0">
                <a:solidFill>
                  <a:srgbClr val="FFD961"/>
                </a:solidFill>
                <a:effectLst/>
                <a:latin typeface="Century Gothic" panose="020B0502020202020204" pitchFamily="34" charset="0"/>
              </a:rPr>
              <a:t>Interventions</a:t>
            </a:r>
          </a:p>
        </p:txBody>
      </p:sp>
      <p:cxnSp>
        <p:nvCxnSpPr>
          <p:cNvPr id="6" name="Straight Connector 14"/>
          <p:cNvCxnSpPr/>
          <p:nvPr/>
        </p:nvCxnSpPr>
        <p:spPr>
          <a:xfrm>
            <a:off x="6095207" y="1108367"/>
            <a:ext cx="0" cy="4877711"/>
          </a:xfrm>
          <a:prstGeom prst="line">
            <a:avLst/>
          </a:prstGeom>
          <a:ln w="3175">
            <a:solidFill>
              <a:srgbClr val="FF095B"/>
            </a:solidFill>
            <a:prstDash val="soli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6"/>
          <p:cNvCxnSpPr/>
          <p:nvPr/>
        </p:nvCxnSpPr>
        <p:spPr>
          <a:xfrm>
            <a:off x="1522148" y="3556021"/>
            <a:ext cx="9146117" cy="0"/>
          </a:xfrm>
          <a:prstGeom prst="line">
            <a:avLst/>
          </a:prstGeom>
          <a:ln w="3175">
            <a:solidFill>
              <a:srgbClr val="FF095B"/>
            </a:solidFill>
            <a:prstDash val="solid"/>
          </a:ln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upo 8"/>
          <p:cNvGrpSpPr/>
          <p:nvPr/>
        </p:nvGrpSpPr>
        <p:grpSpPr>
          <a:xfrm>
            <a:off x="393784" y="3942371"/>
            <a:ext cx="4800274" cy="1659267"/>
            <a:chOff x="393784" y="3942371"/>
            <a:chExt cx="4800274" cy="1659267"/>
          </a:xfrm>
        </p:grpSpPr>
        <p:pic>
          <p:nvPicPr>
            <p:cNvPr id="21" name="Picture 2" descr="Imagem relacionad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31" t="14425" r="16707" b="14465"/>
            <a:stretch/>
          </p:blipFill>
          <p:spPr bwMode="auto">
            <a:xfrm>
              <a:off x="2565766" y="3942371"/>
              <a:ext cx="2628292" cy="16592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ítulo 1"/>
            <p:cNvSpPr txBox="1">
              <a:spLocks/>
            </p:cNvSpPr>
            <p:nvPr/>
          </p:nvSpPr>
          <p:spPr>
            <a:xfrm>
              <a:off x="393784" y="4256883"/>
              <a:ext cx="2096651" cy="4370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583" rtl="0" eaLnBrk="1" latinLnBrk="0" hangingPunct="1">
                <a:spcBef>
                  <a:spcPct val="0"/>
                </a:spcBef>
                <a:buNone/>
                <a:defRPr sz="440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GB" sz="16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Health Intervention At The Day Of National </a:t>
              </a:r>
              <a:r>
                <a:rPr lang="en-GB" sz="1600" b="1" dirty="0" err="1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Defense</a:t>
              </a:r>
              <a:endParaRPr lang="en-GB" sz="1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endParaRPr>
            </a:p>
          </p:txBody>
        </p:sp>
        <p:pic>
          <p:nvPicPr>
            <p:cNvPr id="23" name="Picture 6" descr="Resultado de imagem para dia da defesa nacional 201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55"/>
            <a:stretch/>
          </p:blipFill>
          <p:spPr bwMode="auto">
            <a:xfrm>
              <a:off x="2704914" y="4097085"/>
              <a:ext cx="2349996" cy="137114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innerShdw blurRad="114300">
                <a:prstClr val="black"/>
              </a:innerShdw>
            </a:effectLst>
            <a:extLst/>
          </p:spPr>
        </p:pic>
      </p:grpSp>
      <p:grpSp>
        <p:nvGrpSpPr>
          <p:cNvPr id="5" name="Grupo 4"/>
          <p:cNvGrpSpPr/>
          <p:nvPr/>
        </p:nvGrpSpPr>
        <p:grpSpPr>
          <a:xfrm>
            <a:off x="6434456" y="3636269"/>
            <a:ext cx="4450155" cy="2271994"/>
            <a:chOff x="6434456" y="3636269"/>
            <a:chExt cx="4450155" cy="2271994"/>
          </a:xfrm>
        </p:grpSpPr>
        <p:sp>
          <p:nvSpPr>
            <p:cNvPr id="8" name="Oval 7"/>
            <p:cNvSpPr/>
            <p:nvPr/>
          </p:nvSpPr>
          <p:spPr>
            <a:xfrm>
              <a:off x="7786348" y="3759795"/>
              <a:ext cx="1866121" cy="183555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4" name="CaixaDeTexto 50"/>
            <p:cNvSpPr txBox="1">
              <a:spLocks noChangeArrowheads="1"/>
            </p:cNvSpPr>
            <p:nvPr/>
          </p:nvSpPr>
          <p:spPr bwMode="auto">
            <a:xfrm>
              <a:off x="6434456" y="5662042"/>
              <a:ext cx="445015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pt-PT" sz="1600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National</a:t>
              </a:r>
              <a:r>
                <a:rPr lang="pt-PT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pt-PT" sz="1600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Alcohol</a:t>
              </a:r>
              <a:r>
                <a:rPr lang="pt-PT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pt-PT" sz="1600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and</a:t>
              </a:r>
              <a:r>
                <a:rPr lang="pt-PT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pt-PT" sz="1600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Health</a:t>
              </a:r>
              <a:r>
                <a:rPr lang="pt-PT" sz="16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</a:t>
              </a:r>
              <a:r>
                <a:rPr lang="pt-PT" sz="1600" b="1" dirty="0" err="1">
                  <a:solidFill>
                    <a:schemeClr val="bg1"/>
                  </a:solidFill>
                  <a:latin typeface="Century Gothic" panose="020B0502020202020204" pitchFamily="34" charset="0"/>
                </a:rPr>
                <a:t>Forum</a:t>
              </a:r>
              <a:endParaRPr lang="pt-PT" sz="16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2623" y="3636269"/>
              <a:ext cx="2144359" cy="2063186"/>
            </a:xfrm>
            <a:prstGeom prst="rect">
              <a:avLst/>
            </a:prstGeom>
          </p:spPr>
        </p:pic>
      </p:grpSp>
      <p:grpSp>
        <p:nvGrpSpPr>
          <p:cNvPr id="2" name="Grupo 1"/>
          <p:cNvGrpSpPr/>
          <p:nvPr/>
        </p:nvGrpSpPr>
        <p:grpSpPr>
          <a:xfrm>
            <a:off x="801708" y="1226027"/>
            <a:ext cx="3834846" cy="2058533"/>
            <a:chOff x="801708" y="1226027"/>
            <a:chExt cx="3834846" cy="2058533"/>
          </a:xfrm>
        </p:grpSpPr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92338" y="1226027"/>
              <a:ext cx="1944216" cy="20585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Título 1"/>
            <p:cNvSpPr txBox="1">
              <a:spLocks/>
            </p:cNvSpPr>
            <p:nvPr/>
          </p:nvSpPr>
          <p:spPr>
            <a:xfrm>
              <a:off x="801708" y="1940030"/>
              <a:ext cx="1620180" cy="4370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583" rtl="0" eaLnBrk="1" latinLnBrk="0" hangingPunct="1">
                <a:spcBef>
                  <a:spcPct val="0"/>
                </a:spcBef>
                <a:buNone/>
                <a:defRPr sz="440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GB" sz="16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Me and the Others</a:t>
              </a:r>
            </a:p>
          </p:txBody>
        </p:sp>
      </p:grpSp>
      <p:grpSp>
        <p:nvGrpSpPr>
          <p:cNvPr id="4" name="Grupo 3"/>
          <p:cNvGrpSpPr/>
          <p:nvPr/>
        </p:nvGrpSpPr>
        <p:grpSpPr>
          <a:xfrm>
            <a:off x="6636109" y="2054494"/>
            <a:ext cx="3920902" cy="1279599"/>
            <a:chOff x="6636109" y="2054494"/>
            <a:chExt cx="3920902" cy="1279599"/>
          </a:xfrm>
        </p:grpSpPr>
        <p:pic>
          <p:nvPicPr>
            <p:cNvPr id="11" name="Imagem 10"/>
            <p:cNvPicPr>
              <a:picLocks noChangeAspect="1"/>
            </p:cNvPicPr>
            <p:nvPr/>
          </p:nvPicPr>
          <p:blipFill rotWithShape="1">
            <a:blip r:embed="rId6"/>
            <a:srcRect l="2531" t="60382" r="58779" b="27542"/>
            <a:stretch/>
          </p:blipFill>
          <p:spPr>
            <a:xfrm>
              <a:off x="6636109" y="2054494"/>
              <a:ext cx="3671565" cy="644626"/>
            </a:xfrm>
            <a:prstGeom prst="rect">
              <a:avLst/>
            </a:prstGeom>
          </p:spPr>
        </p:pic>
        <p:sp>
          <p:nvSpPr>
            <p:cNvPr id="27" name="Título 1"/>
            <p:cNvSpPr txBox="1">
              <a:spLocks/>
            </p:cNvSpPr>
            <p:nvPr/>
          </p:nvSpPr>
          <p:spPr>
            <a:xfrm>
              <a:off x="7319342" y="2897080"/>
              <a:ext cx="3237669" cy="437013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914583" rtl="0" eaLnBrk="1" latinLnBrk="0" hangingPunct="1">
                <a:spcBef>
                  <a:spcPct val="0"/>
                </a:spcBef>
                <a:buNone/>
                <a:defRPr sz="4401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GB" sz="16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National Drug Help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867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730610" y="1532640"/>
            <a:ext cx="61926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>
              <a:lnSpc>
                <a:spcPct val="150000"/>
              </a:lnSpc>
            </a:pPr>
            <a:endParaRPr lang="pt-PT" sz="2000" b="1" dirty="0">
              <a:solidFill>
                <a:schemeClr val="bg1"/>
              </a:solidFill>
              <a:cs typeface="Calibri" pitchFamily="34" charset="0"/>
            </a:endParaRPr>
          </a:p>
          <a:p>
            <a:pPr algn="just" defTabSz="914583"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cs typeface="Calibri" pitchFamily="34" charset="0"/>
              </a:rPr>
              <a:t>“Harm reduction is a multi-dimensional response encompassing interventions, </a:t>
            </a:r>
            <a:r>
              <a:rPr lang="en-US" sz="2000" b="1" dirty="0" err="1">
                <a:solidFill>
                  <a:schemeClr val="bg1"/>
                </a:solidFill>
                <a:cs typeface="Calibri" pitchFamily="34" charset="0"/>
              </a:rPr>
              <a:t>programmes</a:t>
            </a:r>
            <a:r>
              <a:rPr lang="en-US" sz="2000" b="1" dirty="0">
                <a:solidFill>
                  <a:schemeClr val="bg1"/>
                </a:solidFill>
                <a:cs typeface="Calibri" pitchFamily="34" charset="0"/>
              </a:rPr>
              <a:t> and policies that seek to reduce the health, social and economic harms of drug use to individuals, communities and societies.”</a:t>
            </a:r>
          </a:p>
          <a:p>
            <a:pPr defTabSz="914583"/>
            <a:endParaRPr lang="en-US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r" defTabSz="914583"/>
            <a:r>
              <a:rPr lang="en-US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EMCDDA </a:t>
            </a:r>
            <a:endParaRPr lang="pt-PT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7715386" y="812560"/>
            <a:ext cx="2952333" cy="4453438"/>
            <a:chOff x="8405569" y="1755357"/>
            <a:chExt cx="2006596" cy="3242711"/>
          </a:xfrm>
        </p:grpSpPr>
        <p:sp>
          <p:nvSpPr>
            <p:cNvPr id="5" name="Puzzle4"/>
            <p:cNvSpPr>
              <a:spLocks noEditPoints="1" noChangeArrowheads="1"/>
            </p:cNvSpPr>
            <p:nvPr/>
          </p:nvSpPr>
          <p:spPr bwMode="auto">
            <a:xfrm>
              <a:off x="8405569" y="1755357"/>
              <a:ext cx="2006592" cy="324271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91 w 21600"/>
                <a:gd name="T25" fmla="*/ 5669 h 21600"/>
                <a:gd name="T26" fmla="*/ 20195 w 21600"/>
                <a:gd name="T27" fmla="*/ 1597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177E9B"/>
            </a:solidFill>
            <a:ln w="28575">
              <a:noFill/>
              <a:miter lim="800000"/>
              <a:headEnd/>
              <a:tailEnd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PT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Century Gothic" panose="020B0502020202020204" pitchFamily="34" charset="0"/>
                  <a:cs typeface="Arial" charset="0"/>
                </a:rPr>
                <a:t>       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pt-PT" sz="2000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8430044" y="2646695"/>
              <a:ext cx="1982121" cy="336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Harm Reduction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4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62558" y="1639088"/>
            <a:ext cx="11521279" cy="452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922" tIns="91461"/>
          <a:lstStyle/>
          <a:p>
            <a:pPr marL="181011" algn="just" defTabSz="914583">
              <a:lnSpc>
                <a:spcPct val="150000"/>
              </a:lnSpc>
              <a:spcBef>
                <a:spcPct val="50000"/>
              </a:spcBef>
              <a:tabLst>
                <a:tab pos="1167046" algn="l"/>
              </a:tabLst>
              <a:defRPr/>
            </a:pPr>
            <a:r>
              <a:rPr lang="en-US" sz="2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Principles among HR approach is based:</a:t>
            </a:r>
          </a:p>
          <a:p>
            <a:pPr marL="523911" indent="-342900" algn="just" defTabSz="914583">
              <a:lnSpc>
                <a:spcPct val="150000"/>
              </a:lnSpc>
              <a:spcBef>
                <a:spcPct val="50000"/>
              </a:spcBef>
              <a:buClr>
                <a:srgbClr val="FFD961"/>
              </a:buClr>
              <a:buFont typeface="Arial" panose="020B0604020202020204" pitchFamily="34" charset="0"/>
              <a:buChar char="•"/>
              <a:tabLst>
                <a:tab pos="1167046" algn="l"/>
              </a:tabLst>
              <a:defRPr/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The Humanistic Principle: recognition of drug users’  full dignity as persons, understanding  his / hers health and social  life contexts, seeing him/her as a diseased citizen endowed with the constitutional right to health.</a:t>
            </a:r>
          </a:p>
          <a:p>
            <a:pPr marL="523911" indent="-342900" algn="just" defTabSz="914583">
              <a:lnSpc>
                <a:spcPct val="150000"/>
              </a:lnSpc>
              <a:spcBef>
                <a:spcPct val="50000"/>
              </a:spcBef>
              <a:buClr>
                <a:srgbClr val="FFD961"/>
              </a:buClr>
              <a:buFont typeface="Arial" panose="020B0604020202020204" pitchFamily="34" charset="0"/>
              <a:buChar char="•"/>
              <a:tabLst>
                <a:tab pos="1167046" algn="l"/>
              </a:tabLst>
              <a:defRPr/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The Pragmatic Principle: use of knowledge in order to contribute to the improving of the citizen's quality of life, without dogmas or preconceived ideas, providing him with the interventions that effectively produce evidenced-based results.</a:t>
            </a:r>
          </a:p>
          <a:p>
            <a:pPr marL="181011" algn="just" defTabSz="914583">
              <a:lnSpc>
                <a:spcPct val="150000"/>
              </a:lnSpc>
              <a:spcBef>
                <a:spcPct val="50000"/>
              </a:spcBef>
              <a:tabLst>
                <a:tab pos="1167046" algn="l"/>
              </a:tabLst>
              <a:defRPr/>
            </a:pPr>
            <a:endParaRPr lang="en-US" sz="2000" b="1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Picture 2" descr="Resultado de imagem para band aid icon png pink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425843"/>
            <a:ext cx="4716524" cy="128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ângulo 12"/>
          <p:cNvSpPr/>
          <p:nvPr/>
        </p:nvSpPr>
        <p:spPr>
          <a:xfrm>
            <a:off x="7490788" y="677871"/>
            <a:ext cx="41777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Harm Reduction</a:t>
            </a:r>
          </a:p>
        </p:txBody>
      </p:sp>
    </p:spTree>
    <p:extLst>
      <p:ext uri="{BB962C8B-B14F-4D97-AF65-F5344CB8AC3E}">
        <p14:creationId xmlns:p14="http://schemas.microsoft.com/office/powerpoint/2010/main" val="133309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ângulo 5"/>
          <p:cNvSpPr/>
          <p:nvPr/>
        </p:nvSpPr>
        <p:spPr>
          <a:xfrm>
            <a:off x="370570" y="356795"/>
            <a:ext cx="64447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583"/>
            <a:r>
              <a:rPr lang="en-US" sz="36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A Combined Approach </a:t>
            </a:r>
            <a:endParaRPr lang="pt-PT" sz="3600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-17562" y="1125538"/>
            <a:ext cx="1141326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71" indent="-177836" algn="just" defTabSz="914583">
              <a:buClr>
                <a:srgbClr val="A5002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Reduction of drug consumption and drug addiction:</a:t>
            </a:r>
          </a:p>
          <a:p>
            <a:pPr marL="355671" indent="-177836" algn="just" defTabSz="914583">
              <a:buClr>
                <a:srgbClr val="A50021"/>
              </a:buClr>
              <a:buSzPct val="80000"/>
              <a:buFont typeface="Wingdings" panose="05000000000000000000" pitchFamily="2" charset="2"/>
              <a:buChar char="§"/>
            </a:pPr>
            <a:endParaRPr lang="en-US" sz="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649359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Reduce frequency of drug use;</a:t>
            </a:r>
          </a:p>
          <a:p>
            <a:pPr marL="649359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Reduce intensity of drug use.</a:t>
            </a:r>
          </a:p>
          <a:p>
            <a:pPr marL="177836" algn="just" defTabSz="914583">
              <a:buClr>
                <a:srgbClr val="A50021"/>
              </a:buClr>
              <a:buSzPct val="80000"/>
            </a:pPr>
            <a:endParaRPr lang="en-U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355671" indent="-177836" algn="just" defTabSz="914583">
              <a:buClr>
                <a:srgbClr val="A5002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Prevention and reduction of </a:t>
            </a:r>
            <a:r>
              <a:rPr lang="en-US" sz="2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Risk </a:t>
            </a:r>
            <a:r>
              <a:rPr lang="en-US" sz="2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Behaviours</a:t>
            </a:r>
            <a:r>
              <a:rPr lang="en-US" sz="2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and minimization of individual and social harm caused by consumption and dependence of drugs:</a:t>
            </a:r>
          </a:p>
          <a:p>
            <a:pPr marL="355671" indent="-177836" algn="just" defTabSz="914583">
              <a:buClr>
                <a:srgbClr val="A50021"/>
              </a:buClr>
              <a:buSzPct val="80000"/>
              <a:buFont typeface="Wingdings" panose="05000000000000000000" pitchFamily="2" charset="2"/>
              <a:buChar char="§"/>
            </a:pPr>
            <a:endParaRPr lang="en-US" sz="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Injecting drugs;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Sharing of injecting equipment 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Sharing of non-injecting materials;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Sexual risk </a:t>
            </a:r>
            <a:r>
              <a:rPr lang="en-US" sz="1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behaviour</a:t>
            </a: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Unsafe sexual practices 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Selling sex for money or drugs;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STIs  - increase the risk of sexual transmission of substantially increased HIV/HCV substantially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18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Polydrug</a:t>
            </a: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 use;</a:t>
            </a:r>
          </a:p>
          <a:p>
            <a:pPr marL="641421" indent="-285750" algn="just" defTabSz="914583">
              <a:buClr>
                <a:srgbClr val="FFD961"/>
              </a:buClr>
              <a:buSzPct val="65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1"/>
                </a:solidFill>
                <a:latin typeface="Century Gothic" panose="020B0502020202020204" pitchFamily="34" charset="0"/>
              </a:rPr>
              <a:t>…</a:t>
            </a:r>
          </a:p>
        </p:txBody>
      </p:sp>
      <p:sp>
        <p:nvSpPr>
          <p:cNvPr id="7" name="Rectângulo 6"/>
          <p:cNvSpPr/>
          <p:nvPr/>
        </p:nvSpPr>
        <p:spPr>
          <a:xfrm>
            <a:off x="3322899" y="5193990"/>
            <a:ext cx="810089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6682" indent="-181011" algn="just" defTabSz="914583">
              <a:buClr>
                <a:srgbClr val="A50021"/>
              </a:buClr>
              <a:buSzPct val="65000"/>
              <a:buFont typeface="Courier New" panose="02070309020205020404" pitchFamily="49" charset="0"/>
              <a:buChar char="o"/>
            </a:pPr>
            <a:endParaRPr lang="en-US" sz="1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355671" indent="-177836" algn="just" defTabSz="914583">
              <a:buClr>
                <a:srgbClr val="A50021"/>
              </a:buClr>
              <a:buSzPct val="80000"/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Support and promotion of treatment - Referral of drug addicts to drug treatment and other diseases</a:t>
            </a:r>
          </a:p>
        </p:txBody>
      </p:sp>
      <p:pic>
        <p:nvPicPr>
          <p:cNvPr id="13" name="Picture 2" descr="Resultado de imagem para band aid icon png pink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261442"/>
            <a:ext cx="4716524" cy="128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ângulo 13"/>
          <p:cNvSpPr/>
          <p:nvPr/>
        </p:nvSpPr>
        <p:spPr>
          <a:xfrm>
            <a:off x="7490788" y="513470"/>
            <a:ext cx="41777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Harm Reduction</a:t>
            </a:r>
          </a:p>
        </p:txBody>
      </p:sp>
    </p:spTree>
    <p:extLst>
      <p:ext uri="{BB962C8B-B14F-4D97-AF65-F5344CB8AC3E}">
        <p14:creationId xmlns:p14="http://schemas.microsoft.com/office/powerpoint/2010/main" val="377257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6" name="Rectangle 4"/>
          <p:cNvSpPr>
            <a:spLocks noGrp="1"/>
          </p:cNvSpPr>
          <p:nvPr>
            <p:ph type="body" idx="4294967295"/>
          </p:nvPr>
        </p:nvSpPr>
        <p:spPr bwMode="auto">
          <a:xfrm>
            <a:off x="838622" y="1521582"/>
            <a:ext cx="7632848" cy="34923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marL="0" indent="0">
              <a:lnSpc>
                <a:spcPct val="200000"/>
              </a:lnSpc>
              <a:buNone/>
              <a:defRPr/>
            </a:pPr>
            <a:r>
              <a:rPr lang="pt-PT" sz="280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Goal</a:t>
            </a:r>
            <a:endParaRPr lang="pt-PT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0" indent="0">
              <a:lnSpc>
                <a:spcPct val="200000"/>
              </a:lnSpc>
              <a:buNone/>
              <a:defRPr/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Provide a diversified offer, with a broad range of psychosocial and pharmacological approaches, with scientific basis within the context and implement continuous improvement process.</a:t>
            </a:r>
            <a:endParaRPr lang="pt-PT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701" name="Text Box 4"/>
          <p:cNvSpPr txBox="1">
            <a:spLocks noChangeArrowheads="1"/>
          </p:cNvSpPr>
          <p:nvPr/>
        </p:nvSpPr>
        <p:spPr bwMode="auto">
          <a:xfrm>
            <a:off x="766614" y="405458"/>
            <a:ext cx="52875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583">
              <a:spcBef>
                <a:spcPct val="50000"/>
              </a:spcBef>
            </a:pPr>
            <a:r>
              <a:rPr lang="pt-PT" sz="48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National</a:t>
            </a:r>
            <a:r>
              <a:rPr lang="pt-PT" sz="4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48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Plan</a:t>
            </a:r>
            <a:endParaRPr lang="pt-PT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Puzzle4"/>
          <p:cNvSpPr>
            <a:spLocks noEditPoints="1" noChangeArrowheads="1"/>
          </p:cNvSpPr>
          <p:nvPr/>
        </p:nvSpPr>
        <p:spPr bwMode="auto">
          <a:xfrm>
            <a:off x="8471470" y="1089534"/>
            <a:ext cx="2938360" cy="45005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75 w 21600"/>
              <a:gd name="T25" fmla="*/ 5666 h 21600"/>
              <a:gd name="T26" fmla="*/ 20201 w 21600"/>
              <a:gd name="T27" fmla="*/ 159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rgbClr val="C00040"/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3600" b="1" dirty="0">
                <a:solidFill>
                  <a:prstClr val="white"/>
                </a:solidFill>
                <a:latin typeface="Century Gothic" panose="020B0502020202020204" pitchFamily="34" charset="0"/>
                <a:cs typeface="Arial" charset="0"/>
              </a:rPr>
              <a:t>Treatment</a:t>
            </a:r>
          </a:p>
        </p:txBody>
      </p:sp>
    </p:spTree>
    <p:extLst>
      <p:ext uri="{BB962C8B-B14F-4D97-AF65-F5344CB8AC3E}">
        <p14:creationId xmlns:p14="http://schemas.microsoft.com/office/powerpoint/2010/main" val="63684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882" y="1445269"/>
            <a:ext cx="9011531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" name="Text Box 10"/>
          <p:cNvSpPr txBox="1">
            <a:spLocks noChangeArrowheads="1"/>
          </p:cNvSpPr>
          <p:nvPr/>
        </p:nvSpPr>
        <p:spPr bwMode="auto">
          <a:xfrm>
            <a:off x="5373494" y="729494"/>
            <a:ext cx="6816919" cy="454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321175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400050" defTabSz="4321175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321175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321175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321175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22 CRI – Integrated Units (Treatment, Harm Reduction, Prevention and Reintegration)</a:t>
            </a:r>
          </a:p>
          <a:p>
            <a:pPr>
              <a:lnSpc>
                <a:spcPct val="150000"/>
              </a:lnSpc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45 -  Drug Treatment Teams </a:t>
            </a:r>
            <a:r>
              <a:rPr lang="en-US" altLang="pt-PT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(and 32 more outpatient units)</a:t>
            </a: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 CT –  Therapeutic Communities </a:t>
            </a:r>
            <a:r>
              <a:rPr lang="en-US" altLang="pt-PT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56 places +1516 places agreed)</a:t>
            </a: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 UD  – Detoxification Units </a:t>
            </a:r>
            <a:r>
              <a:rPr lang="en-US" altLang="pt-PT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44 beds +75 beds agreed)</a:t>
            </a: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 CD  –  Day Centers</a:t>
            </a:r>
          </a:p>
          <a:p>
            <a:pPr>
              <a:lnSpc>
                <a:spcPct val="150000"/>
              </a:lnSpc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 UA  –  Alcohol Units </a:t>
            </a:r>
            <a:r>
              <a:rPr lang="en-US" altLang="pt-PT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</a:t>
            </a:r>
            <a:r>
              <a:rPr lang="en-US" sz="1400" b="1" dirty="0">
                <a:solidFill>
                  <a:schemeClr val="bg1"/>
                </a:solidFill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with Outpatient and Inpatient Care)</a:t>
            </a: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18 CDT – Commissions for the Dissuasion of Drug Addiction </a:t>
            </a:r>
          </a:p>
        </p:txBody>
      </p:sp>
      <p:sp>
        <p:nvSpPr>
          <p:cNvPr id="98" name="Oval 14"/>
          <p:cNvSpPr>
            <a:spLocks noChangeArrowheads="1"/>
          </p:cNvSpPr>
          <p:nvPr/>
        </p:nvSpPr>
        <p:spPr bwMode="auto">
          <a:xfrm>
            <a:off x="5123098" y="3808363"/>
            <a:ext cx="144463" cy="144463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algn="in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576" tIns="36576" rIns="36576" bIns="36576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9" name="Oval 18"/>
          <p:cNvSpPr>
            <a:spLocks noChangeArrowheads="1"/>
          </p:cNvSpPr>
          <p:nvPr/>
        </p:nvSpPr>
        <p:spPr bwMode="auto">
          <a:xfrm>
            <a:off x="5123098" y="3016722"/>
            <a:ext cx="144462" cy="14446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0" name="Oval 13"/>
          <p:cNvSpPr>
            <a:spLocks noChangeArrowheads="1"/>
          </p:cNvSpPr>
          <p:nvPr/>
        </p:nvSpPr>
        <p:spPr bwMode="auto">
          <a:xfrm>
            <a:off x="5123098" y="4636456"/>
            <a:ext cx="144462" cy="144462"/>
          </a:xfrm>
          <a:prstGeom prst="ellipse">
            <a:avLst/>
          </a:prstGeom>
          <a:solidFill>
            <a:srgbClr val="C00000"/>
          </a:solidFill>
          <a:ln w="9525" algn="in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1" name="Oval 16"/>
          <p:cNvSpPr>
            <a:spLocks noChangeArrowheads="1"/>
          </p:cNvSpPr>
          <p:nvPr/>
        </p:nvSpPr>
        <p:spPr bwMode="auto">
          <a:xfrm>
            <a:off x="5123098" y="4240858"/>
            <a:ext cx="144462" cy="144463"/>
          </a:xfrm>
          <a:prstGeom prst="ellipse">
            <a:avLst/>
          </a:prstGeom>
          <a:solidFill>
            <a:srgbClr val="00FFFF"/>
          </a:solidFill>
          <a:ln w="9525" algn="in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2" name="Oval 17"/>
          <p:cNvSpPr>
            <a:spLocks noChangeArrowheads="1"/>
          </p:cNvSpPr>
          <p:nvPr/>
        </p:nvSpPr>
        <p:spPr bwMode="auto">
          <a:xfrm>
            <a:off x="5123098" y="5034087"/>
            <a:ext cx="144462" cy="142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3" name="Oval 102"/>
          <p:cNvSpPr/>
          <p:nvPr/>
        </p:nvSpPr>
        <p:spPr bwMode="auto">
          <a:xfrm>
            <a:off x="5123098" y="5825034"/>
            <a:ext cx="144462" cy="14446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" name="Oval 103"/>
          <p:cNvSpPr/>
          <p:nvPr/>
        </p:nvSpPr>
        <p:spPr bwMode="auto">
          <a:xfrm>
            <a:off x="5123098" y="5428543"/>
            <a:ext cx="144462" cy="14446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7" name="Imagem 115" descr="mapaDePortugal_R1.png"/>
          <p:cNvPicPr>
            <a:picLocks noChangeAspect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259002" y="1781424"/>
            <a:ext cx="8620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08" name="Imagem 116" descr="mapaDePortugal_R2.png"/>
          <p:cNvPicPr>
            <a:picLocks noChangeAspect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5375650" y="1730624"/>
            <a:ext cx="741362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09" name="Imagem 117" descr="mapaDePortugal_R3.png"/>
          <p:cNvPicPr>
            <a:picLocks noChangeAspect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371648" y="1765549"/>
            <a:ext cx="5842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10" name="Imagem 118" descr="mapaDePortugal_R4.png"/>
          <p:cNvPicPr>
            <a:picLocks noChangeAspect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7210484" y="1557586"/>
            <a:ext cx="66675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11" name="Imagem 119" descr="mapaDePortugal_R5.png"/>
          <p:cNvPicPr>
            <a:picLocks noChangeAspect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8131869" y="1965574"/>
            <a:ext cx="5556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112" name="CaixaDeTexto 111"/>
          <p:cNvSpPr txBox="1"/>
          <p:nvPr/>
        </p:nvSpPr>
        <p:spPr>
          <a:xfrm>
            <a:off x="9197262" y="2083128"/>
            <a:ext cx="247856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GB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charset="0"/>
              </a:rPr>
              <a:t>Five Geographic Areas</a:t>
            </a:r>
          </a:p>
        </p:txBody>
      </p:sp>
      <p:pic>
        <p:nvPicPr>
          <p:cNvPr id="521" name="Imagem 520"/>
          <p:cNvPicPr>
            <a:picLocks noChangeAspect="1"/>
          </p:cNvPicPr>
          <p:nvPr/>
        </p:nvPicPr>
        <p:blipFill rotWithShape="1">
          <a:blip r:embed="rId9"/>
          <a:srcRect r="16484"/>
          <a:stretch/>
        </p:blipFill>
        <p:spPr>
          <a:xfrm>
            <a:off x="1157808" y="343631"/>
            <a:ext cx="3104748" cy="5761684"/>
          </a:xfrm>
          <a:prstGeom prst="rect">
            <a:avLst/>
          </a:prstGeom>
          <a:effectLst>
            <a:glow rad="12700">
              <a:schemeClr val="bg1">
                <a:lumMod val="85000"/>
                <a:alpha val="62000"/>
              </a:schemeClr>
            </a:glow>
            <a:softEdge rad="0"/>
          </a:effectLst>
        </p:spPr>
      </p:pic>
      <p:sp>
        <p:nvSpPr>
          <p:cNvPr id="4" name="CaixaDeTexto 3"/>
          <p:cNvSpPr txBox="1"/>
          <p:nvPr/>
        </p:nvSpPr>
        <p:spPr>
          <a:xfrm>
            <a:off x="8991774" y="1701602"/>
            <a:ext cx="27230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GB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 National Health Service</a:t>
            </a:r>
          </a:p>
        </p:txBody>
      </p:sp>
      <p:sp>
        <p:nvSpPr>
          <p:cNvPr id="24" name="Rectângulo 115"/>
          <p:cNvSpPr/>
          <p:nvPr/>
        </p:nvSpPr>
        <p:spPr>
          <a:xfrm>
            <a:off x="2675842" y="441462"/>
            <a:ext cx="9144000" cy="709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en-GB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Treatment Public Network</a:t>
            </a:r>
          </a:p>
          <a:p>
            <a:pPr algn="r" eaLnBrk="1" hangingPunct="1">
              <a:defRPr/>
            </a:pPr>
            <a:r>
              <a:rPr lang="en-GB" sz="2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Portugal</a:t>
            </a:r>
          </a:p>
        </p:txBody>
      </p:sp>
    </p:spTree>
    <p:extLst>
      <p:ext uri="{BB962C8B-B14F-4D97-AF65-F5344CB8AC3E}">
        <p14:creationId xmlns:p14="http://schemas.microsoft.com/office/powerpoint/2010/main" val="244016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>
            <a:off x="2350790" y="1917626"/>
            <a:ext cx="7776864" cy="2462213"/>
            <a:chOff x="2350790" y="1917626"/>
            <a:chExt cx="7776864" cy="2462213"/>
          </a:xfrm>
        </p:grpSpPr>
        <p:sp>
          <p:nvSpPr>
            <p:cNvPr id="2" name="CaixaDeTexto 1"/>
            <p:cNvSpPr txBox="1"/>
            <p:nvPr/>
          </p:nvSpPr>
          <p:spPr>
            <a:xfrm>
              <a:off x="2350790" y="1917626"/>
              <a:ext cx="6053036" cy="2462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PT" sz="8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Portugal</a:t>
              </a:r>
              <a:endParaRPr lang="pt-PT" sz="13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algn="ctr"/>
              <a:r>
                <a:rPr lang="pt-PT" sz="6000" b="1" dirty="0" err="1">
                  <a:solidFill>
                    <a:srgbClr val="FFC000"/>
                  </a:solidFill>
                  <a:latin typeface="Century Gothic" panose="020B0502020202020204" pitchFamily="34" charset="0"/>
                </a:rPr>
                <a:t>The</a:t>
              </a:r>
              <a:r>
                <a:rPr lang="pt-PT" sz="6000" b="1" dirty="0">
                  <a:solidFill>
                    <a:srgbClr val="FFC000"/>
                  </a:solidFill>
                  <a:latin typeface="Century Gothic" panose="020B0502020202020204" pitchFamily="34" charset="0"/>
                </a:rPr>
                <a:t> Country</a:t>
              </a:r>
            </a:p>
          </p:txBody>
        </p:sp>
        <p:pic>
          <p:nvPicPr>
            <p:cNvPr id="18" name="Picture 2" descr="Resultado de imagem para icon portuga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9422" y="2200032"/>
              <a:ext cx="2088232" cy="2022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2511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ângulo 6"/>
          <p:cNvSpPr/>
          <p:nvPr/>
        </p:nvSpPr>
        <p:spPr>
          <a:xfrm>
            <a:off x="6455246" y="2273758"/>
            <a:ext cx="4752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000" lvl="2" indent="-177836">
              <a:spcBef>
                <a:spcPts val="1200"/>
              </a:spcBef>
            </a:pPr>
            <a:r>
              <a:rPr lang="pt-PT" sz="1800" b="1" dirty="0">
                <a:solidFill>
                  <a:srgbClr val="FF095B"/>
                </a:solidFill>
                <a:latin typeface="Century Gothic" panose="020B0502020202020204" pitchFamily="34" charset="0"/>
                <a:cs typeface="Calibri" pitchFamily="34" charset="0"/>
              </a:rPr>
              <a:t> </a:t>
            </a:r>
            <a:r>
              <a:rPr lang="en-US" b="1" dirty="0">
                <a:solidFill>
                  <a:srgbClr val="FF095B"/>
                </a:solidFill>
                <a:latin typeface="Century Gothic" panose="020B0502020202020204" pitchFamily="34" charset="0"/>
                <a:cs typeface="Calibri" pitchFamily="34" charset="0"/>
              </a:rPr>
              <a:t>Other responses in some units</a:t>
            </a:r>
            <a:endParaRPr lang="en-US" sz="1000" b="1" dirty="0">
              <a:solidFill>
                <a:schemeClr val="bg1"/>
              </a:solidFill>
              <a:latin typeface="Century Gothic" panose="020B0502020202020204" pitchFamily="34" charset="0"/>
              <a:cs typeface="Calibri" pitchFamily="34" charset="0"/>
            </a:endParaRPr>
          </a:p>
          <a:p>
            <a:pPr marL="359914" lvl="2" indent="-285750">
              <a:spcBef>
                <a:spcPts val="12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Children and Adolescent Consultation</a:t>
            </a:r>
          </a:p>
          <a:p>
            <a:pPr marL="359914" lvl="2" indent="-285750">
              <a:spcBef>
                <a:spcPts val="12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Maternal and child consultations</a:t>
            </a:r>
          </a:p>
          <a:p>
            <a:pPr marL="359914" lvl="2" indent="-285750">
              <a:spcBef>
                <a:spcPts val="12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Therapeutic Support Groups</a:t>
            </a:r>
          </a:p>
          <a:p>
            <a:pPr marL="359914" lvl="2" indent="-285750">
              <a:spcBef>
                <a:spcPts val="12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Physiotherapy</a:t>
            </a:r>
          </a:p>
          <a:p>
            <a:pPr marL="359914" lvl="2" indent="-285750">
              <a:spcBef>
                <a:spcPts val="12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Nutrition consultation</a:t>
            </a:r>
          </a:p>
          <a:p>
            <a:pPr marL="359914" lvl="2" indent="-285750">
              <a:spcBef>
                <a:spcPts val="1200"/>
              </a:spcBef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Occupational Day </a:t>
            </a:r>
            <a:r>
              <a:rPr lang="en-US" sz="1800" b="1" dirty="0" err="1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Centres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  <a:cs typeface="Calibri" pitchFamily="34" charset="0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334566" y="1493225"/>
            <a:ext cx="579664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Psychosocial support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Medical / General Practitioner consultation 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Psychiatric consultation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Psychology consultation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Psychotherapy 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Nursing Consultation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Social service consultation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Treatment  Program with opioid antagonists</a:t>
            </a:r>
          </a:p>
          <a:p>
            <a:pPr marL="273050" indent="-273050">
              <a:spcBef>
                <a:spcPts val="1200"/>
              </a:spcBef>
              <a:buClr>
                <a:srgbClr val="FF095B"/>
              </a:buClr>
              <a:buSzPct val="93000"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Calibri" pitchFamily="34" charset="0"/>
              </a:rPr>
              <a:t>Treatment Program with opioid agonist</a:t>
            </a:r>
          </a:p>
        </p:txBody>
      </p:sp>
      <p:sp>
        <p:nvSpPr>
          <p:cNvPr id="11" name="Rectângulo 10"/>
          <p:cNvSpPr/>
          <p:nvPr/>
        </p:nvSpPr>
        <p:spPr>
          <a:xfrm>
            <a:off x="349469" y="981522"/>
            <a:ext cx="48766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C00000"/>
              </a:buClr>
              <a:buSzPct val="95000"/>
            </a:pPr>
            <a:r>
              <a:rPr lang="en-GB" sz="2000" b="1" dirty="0">
                <a:solidFill>
                  <a:srgbClr val="FFC000"/>
                </a:solidFill>
                <a:latin typeface="Century Gothic" panose="020B0502020202020204" pitchFamily="34" charset="0"/>
                <a:cs typeface="Calibri" pitchFamily="34" charset="0"/>
              </a:rPr>
              <a:t>Centers of Integrated Responses (CRI)</a:t>
            </a:r>
          </a:p>
        </p:txBody>
      </p:sp>
      <p:sp>
        <p:nvSpPr>
          <p:cNvPr id="6" name="Rectângulo 5"/>
          <p:cNvSpPr/>
          <p:nvPr/>
        </p:nvSpPr>
        <p:spPr>
          <a:xfrm>
            <a:off x="6383238" y="333450"/>
            <a:ext cx="5352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600"/>
              </a:spcBef>
              <a:spcAft>
                <a:spcPts val="1800"/>
              </a:spcAft>
              <a:buClr>
                <a:srgbClr val="C00000"/>
              </a:buClr>
              <a:buSzPct val="80000"/>
            </a:pP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National Network Responses</a:t>
            </a:r>
          </a:p>
        </p:txBody>
      </p:sp>
    </p:spTree>
    <p:extLst>
      <p:ext uri="{BB962C8B-B14F-4D97-AF65-F5344CB8AC3E}">
        <p14:creationId xmlns:p14="http://schemas.microsoft.com/office/powerpoint/2010/main" val="305860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13"/>
          <p:cNvSpPr/>
          <p:nvPr/>
        </p:nvSpPr>
        <p:spPr>
          <a:xfrm>
            <a:off x="845474" y="2025128"/>
            <a:ext cx="7481980" cy="3070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Ensure the comprehensiveness and </a:t>
            </a:r>
            <a:r>
              <a:rPr lang="en-US" sz="20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transversality</a:t>
            </a: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of institutional resources, facilitating the development of  accountable projects, with participative and effective management.</a:t>
            </a:r>
          </a:p>
          <a:p>
            <a:pPr>
              <a:lnSpc>
                <a:spcPct val="150000"/>
              </a:lnSpc>
            </a:pPr>
            <a:br>
              <a:rPr lang="en-US" sz="9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9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</a:t>
            </a:r>
            <a:r>
              <a:rPr lang="en-US" sz="20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-</a:t>
            </a: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Life Employment Program</a:t>
            </a:r>
            <a:b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	</a:t>
            </a:r>
            <a:r>
              <a:rPr lang="en-US" sz="20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-</a:t>
            </a:r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Individual Insertion Plan</a:t>
            </a:r>
          </a:p>
        </p:txBody>
      </p:sp>
      <p:sp>
        <p:nvSpPr>
          <p:cNvPr id="10" name="Puzzle3"/>
          <p:cNvSpPr>
            <a:spLocks noEditPoints="1" noChangeArrowheads="1"/>
          </p:cNvSpPr>
          <p:nvPr/>
        </p:nvSpPr>
        <p:spPr bwMode="auto">
          <a:xfrm>
            <a:off x="8327454" y="1258812"/>
            <a:ext cx="3180070" cy="386317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273 w 21600"/>
              <a:gd name="T25" fmla="*/ 7719 h 21600"/>
              <a:gd name="T26" fmla="*/ 19149 w 21600"/>
              <a:gd name="T27" fmla="*/ 202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6625" y="20892"/>
                </a:moveTo>
                <a:lnTo>
                  <a:pt x="7105" y="21023"/>
                </a:lnTo>
                <a:lnTo>
                  <a:pt x="7513" y="21088"/>
                </a:lnTo>
                <a:lnTo>
                  <a:pt x="7922" y="21115"/>
                </a:lnTo>
                <a:lnTo>
                  <a:pt x="8242" y="21115"/>
                </a:lnTo>
                <a:lnTo>
                  <a:pt x="8544" y="21062"/>
                </a:lnTo>
                <a:lnTo>
                  <a:pt x="8810" y="20997"/>
                </a:lnTo>
                <a:lnTo>
                  <a:pt x="9023" y="20892"/>
                </a:lnTo>
                <a:lnTo>
                  <a:pt x="9148" y="20761"/>
                </a:lnTo>
                <a:lnTo>
                  <a:pt x="9290" y="20616"/>
                </a:lnTo>
                <a:lnTo>
                  <a:pt x="9361" y="20459"/>
                </a:lnTo>
                <a:lnTo>
                  <a:pt x="9396" y="20289"/>
                </a:lnTo>
                <a:lnTo>
                  <a:pt x="9396" y="20092"/>
                </a:lnTo>
                <a:lnTo>
                  <a:pt x="9325" y="19909"/>
                </a:lnTo>
                <a:lnTo>
                  <a:pt x="9219" y="19738"/>
                </a:lnTo>
                <a:lnTo>
                  <a:pt x="9094" y="19555"/>
                </a:lnTo>
                <a:lnTo>
                  <a:pt x="8917" y="19384"/>
                </a:lnTo>
                <a:lnTo>
                  <a:pt x="8650" y="19162"/>
                </a:lnTo>
                <a:lnTo>
                  <a:pt x="8437" y="18900"/>
                </a:lnTo>
                <a:lnTo>
                  <a:pt x="8277" y="18624"/>
                </a:lnTo>
                <a:lnTo>
                  <a:pt x="8135" y="18349"/>
                </a:lnTo>
                <a:lnTo>
                  <a:pt x="8028" y="18048"/>
                </a:lnTo>
                <a:lnTo>
                  <a:pt x="7993" y="17746"/>
                </a:lnTo>
                <a:lnTo>
                  <a:pt x="7993" y="17471"/>
                </a:lnTo>
                <a:lnTo>
                  <a:pt x="8028" y="17169"/>
                </a:lnTo>
                <a:lnTo>
                  <a:pt x="8135" y="16920"/>
                </a:lnTo>
                <a:lnTo>
                  <a:pt x="8277" y="16671"/>
                </a:lnTo>
                <a:lnTo>
                  <a:pt x="8366" y="16540"/>
                </a:lnTo>
                <a:lnTo>
                  <a:pt x="8473" y="16409"/>
                </a:lnTo>
                <a:lnTo>
                  <a:pt x="8615" y="16317"/>
                </a:lnTo>
                <a:lnTo>
                  <a:pt x="8739" y="16213"/>
                </a:lnTo>
                <a:lnTo>
                  <a:pt x="8881" y="16134"/>
                </a:lnTo>
                <a:lnTo>
                  <a:pt x="9059" y="16055"/>
                </a:lnTo>
                <a:lnTo>
                  <a:pt x="9254" y="15990"/>
                </a:lnTo>
                <a:lnTo>
                  <a:pt x="9432" y="15911"/>
                </a:lnTo>
                <a:lnTo>
                  <a:pt x="9663" y="15885"/>
                </a:lnTo>
                <a:lnTo>
                  <a:pt x="9876" y="15833"/>
                </a:lnTo>
                <a:lnTo>
                  <a:pt x="10142" y="15806"/>
                </a:lnTo>
                <a:lnTo>
                  <a:pt x="10391" y="15806"/>
                </a:lnTo>
                <a:lnTo>
                  <a:pt x="10728" y="15806"/>
                </a:lnTo>
                <a:lnTo>
                  <a:pt x="10995" y="15806"/>
                </a:lnTo>
                <a:lnTo>
                  <a:pt x="11279" y="15833"/>
                </a:lnTo>
                <a:lnTo>
                  <a:pt x="11546" y="15885"/>
                </a:lnTo>
                <a:lnTo>
                  <a:pt x="11776" y="15937"/>
                </a:lnTo>
                <a:lnTo>
                  <a:pt x="12025" y="15990"/>
                </a:lnTo>
                <a:lnTo>
                  <a:pt x="12221" y="16055"/>
                </a:lnTo>
                <a:lnTo>
                  <a:pt x="12434" y="16134"/>
                </a:lnTo>
                <a:lnTo>
                  <a:pt x="12611" y="16213"/>
                </a:lnTo>
                <a:lnTo>
                  <a:pt x="12771" y="16317"/>
                </a:lnTo>
                <a:lnTo>
                  <a:pt x="12913" y="16409"/>
                </a:lnTo>
                <a:lnTo>
                  <a:pt x="13038" y="16514"/>
                </a:lnTo>
                <a:lnTo>
                  <a:pt x="13251" y="16737"/>
                </a:lnTo>
                <a:lnTo>
                  <a:pt x="13428" y="16986"/>
                </a:lnTo>
                <a:lnTo>
                  <a:pt x="13517" y="17248"/>
                </a:lnTo>
                <a:lnTo>
                  <a:pt x="13588" y="17523"/>
                </a:lnTo>
                <a:lnTo>
                  <a:pt x="13588" y="17799"/>
                </a:lnTo>
                <a:lnTo>
                  <a:pt x="13517" y="18074"/>
                </a:lnTo>
                <a:lnTo>
                  <a:pt x="13428" y="18323"/>
                </a:lnTo>
                <a:lnTo>
                  <a:pt x="13286" y="18572"/>
                </a:lnTo>
                <a:lnTo>
                  <a:pt x="13109" y="18808"/>
                </a:lnTo>
                <a:lnTo>
                  <a:pt x="12878" y="19031"/>
                </a:lnTo>
                <a:lnTo>
                  <a:pt x="12434" y="19411"/>
                </a:lnTo>
                <a:lnTo>
                  <a:pt x="12132" y="19738"/>
                </a:lnTo>
                <a:lnTo>
                  <a:pt x="12025" y="19856"/>
                </a:lnTo>
                <a:lnTo>
                  <a:pt x="11919" y="20014"/>
                </a:lnTo>
                <a:lnTo>
                  <a:pt x="11883" y="20132"/>
                </a:lnTo>
                <a:lnTo>
                  <a:pt x="11883" y="20263"/>
                </a:lnTo>
                <a:lnTo>
                  <a:pt x="11883" y="20394"/>
                </a:lnTo>
                <a:lnTo>
                  <a:pt x="11954" y="20485"/>
                </a:lnTo>
                <a:lnTo>
                  <a:pt x="12061" y="20590"/>
                </a:lnTo>
                <a:lnTo>
                  <a:pt x="12185" y="20695"/>
                </a:lnTo>
                <a:lnTo>
                  <a:pt x="12327" y="20787"/>
                </a:lnTo>
                <a:lnTo>
                  <a:pt x="12540" y="20892"/>
                </a:lnTo>
                <a:lnTo>
                  <a:pt x="12771" y="20997"/>
                </a:lnTo>
                <a:lnTo>
                  <a:pt x="13073" y="21088"/>
                </a:lnTo>
                <a:lnTo>
                  <a:pt x="13428" y="21193"/>
                </a:lnTo>
                <a:lnTo>
                  <a:pt x="13873" y="21298"/>
                </a:lnTo>
                <a:lnTo>
                  <a:pt x="14317" y="21390"/>
                </a:lnTo>
                <a:lnTo>
                  <a:pt x="14778" y="21468"/>
                </a:lnTo>
                <a:lnTo>
                  <a:pt x="15294" y="21547"/>
                </a:lnTo>
                <a:lnTo>
                  <a:pt x="15809" y="21600"/>
                </a:lnTo>
                <a:lnTo>
                  <a:pt x="16359" y="21652"/>
                </a:lnTo>
                <a:lnTo>
                  <a:pt x="16875" y="21678"/>
                </a:lnTo>
                <a:lnTo>
                  <a:pt x="17407" y="21678"/>
                </a:lnTo>
                <a:lnTo>
                  <a:pt x="17958" y="21678"/>
                </a:lnTo>
                <a:lnTo>
                  <a:pt x="18473" y="21652"/>
                </a:lnTo>
                <a:lnTo>
                  <a:pt x="18953" y="21573"/>
                </a:lnTo>
                <a:lnTo>
                  <a:pt x="19397" y="21495"/>
                </a:lnTo>
                <a:lnTo>
                  <a:pt x="19841" y="21390"/>
                </a:lnTo>
                <a:lnTo>
                  <a:pt x="20214" y="21272"/>
                </a:lnTo>
                <a:lnTo>
                  <a:pt x="20551" y="21088"/>
                </a:lnTo>
                <a:lnTo>
                  <a:pt x="20480" y="20787"/>
                </a:lnTo>
                <a:lnTo>
                  <a:pt x="20409" y="20485"/>
                </a:lnTo>
                <a:lnTo>
                  <a:pt x="20356" y="20158"/>
                </a:lnTo>
                <a:lnTo>
                  <a:pt x="20356" y="19804"/>
                </a:lnTo>
                <a:lnTo>
                  <a:pt x="20321" y="19083"/>
                </a:lnTo>
                <a:lnTo>
                  <a:pt x="20356" y="18349"/>
                </a:lnTo>
                <a:lnTo>
                  <a:pt x="20409" y="17641"/>
                </a:lnTo>
                <a:lnTo>
                  <a:pt x="20480" y="17012"/>
                </a:lnTo>
                <a:lnTo>
                  <a:pt x="20551" y="16488"/>
                </a:lnTo>
                <a:lnTo>
                  <a:pt x="20551" y="16055"/>
                </a:lnTo>
                <a:lnTo>
                  <a:pt x="20551" y="15911"/>
                </a:lnTo>
                <a:lnTo>
                  <a:pt x="20445" y="15754"/>
                </a:lnTo>
                <a:lnTo>
                  <a:pt x="20356" y="15610"/>
                </a:lnTo>
                <a:lnTo>
                  <a:pt x="20178" y="15452"/>
                </a:lnTo>
                <a:lnTo>
                  <a:pt x="20001" y="15334"/>
                </a:lnTo>
                <a:lnTo>
                  <a:pt x="19770" y="15230"/>
                </a:lnTo>
                <a:lnTo>
                  <a:pt x="19521" y="15125"/>
                </a:lnTo>
                <a:lnTo>
                  <a:pt x="19290" y="15059"/>
                </a:lnTo>
                <a:lnTo>
                  <a:pt x="19024" y="15007"/>
                </a:lnTo>
                <a:lnTo>
                  <a:pt x="18740" y="14954"/>
                </a:lnTo>
                <a:lnTo>
                  <a:pt x="18509" y="14954"/>
                </a:lnTo>
                <a:lnTo>
                  <a:pt x="18225" y="14954"/>
                </a:lnTo>
                <a:lnTo>
                  <a:pt x="17994" y="15007"/>
                </a:lnTo>
                <a:lnTo>
                  <a:pt x="17763" y="15085"/>
                </a:lnTo>
                <a:lnTo>
                  <a:pt x="17550" y="15177"/>
                </a:lnTo>
                <a:lnTo>
                  <a:pt x="17372" y="15308"/>
                </a:lnTo>
                <a:lnTo>
                  <a:pt x="17176" y="15426"/>
                </a:lnTo>
                <a:lnTo>
                  <a:pt x="16928" y="15557"/>
                </a:lnTo>
                <a:lnTo>
                  <a:pt x="16661" y="15636"/>
                </a:lnTo>
                <a:lnTo>
                  <a:pt x="16359" y="15688"/>
                </a:lnTo>
                <a:lnTo>
                  <a:pt x="16022" y="15715"/>
                </a:lnTo>
                <a:lnTo>
                  <a:pt x="15667" y="15688"/>
                </a:lnTo>
                <a:lnTo>
                  <a:pt x="15294" y="15662"/>
                </a:lnTo>
                <a:lnTo>
                  <a:pt x="14956" y="15583"/>
                </a:lnTo>
                <a:lnTo>
                  <a:pt x="14619" y="15479"/>
                </a:lnTo>
                <a:lnTo>
                  <a:pt x="14281" y="15334"/>
                </a:lnTo>
                <a:lnTo>
                  <a:pt x="13961" y="15177"/>
                </a:lnTo>
                <a:lnTo>
                  <a:pt x="13695" y="14981"/>
                </a:lnTo>
                <a:lnTo>
                  <a:pt x="13588" y="14850"/>
                </a:lnTo>
                <a:lnTo>
                  <a:pt x="13482" y="14732"/>
                </a:lnTo>
                <a:lnTo>
                  <a:pt x="13393" y="14600"/>
                </a:lnTo>
                <a:lnTo>
                  <a:pt x="13322" y="14456"/>
                </a:lnTo>
                <a:lnTo>
                  <a:pt x="13251" y="14299"/>
                </a:lnTo>
                <a:lnTo>
                  <a:pt x="13215" y="14155"/>
                </a:lnTo>
                <a:lnTo>
                  <a:pt x="13180" y="13971"/>
                </a:lnTo>
                <a:lnTo>
                  <a:pt x="13180" y="13801"/>
                </a:lnTo>
                <a:lnTo>
                  <a:pt x="13180" y="13591"/>
                </a:lnTo>
                <a:lnTo>
                  <a:pt x="13215" y="13395"/>
                </a:lnTo>
                <a:lnTo>
                  <a:pt x="13251" y="13198"/>
                </a:lnTo>
                <a:lnTo>
                  <a:pt x="13322" y="13015"/>
                </a:lnTo>
                <a:lnTo>
                  <a:pt x="13393" y="12870"/>
                </a:lnTo>
                <a:lnTo>
                  <a:pt x="13482" y="12713"/>
                </a:lnTo>
                <a:lnTo>
                  <a:pt x="13588" y="12569"/>
                </a:lnTo>
                <a:lnTo>
                  <a:pt x="13730" y="12438"/>
                </a:lnTo>
                <a:lnTo>
                  <a:pt x="13997" y="12215"/>
                </a:lnTo>
                <a:lnTo>
                  <a:pt x="14334" y="12005"/>
                </a:lnTo>
                <a:lnTo>
                  <a:pt x="14690" y="11861"/>
                </a:lnTo>
                <a:lnTo>
                  <a:pt x="15063" y="11756"/>
                </a:lnTo>
                <a:lnTo>
                  <a:pt x="15436" y="11678"/>
                </a:lnTo>
                <a:lnTo>
                  <a:pt x="15809" y="11638"/>
                </a:lnTo>
                <a:lnTo>
                  <a:pt x="16182" y="11638"/>
                </a:lnTo>
                <a:lnTo>
                  <a:pt x="16555" y="11678"/>
                </a:lnTo>
                <a:lnTo>
                  <a:pt x="16910" y="11730"/>
                </a:lnTo>
                <a:lnTo>
                  <a:pt x="17248" y="11835"/>
                </a:lnTo>
                <a:lnTo>
                  <a:pt x="17514" y="11966"/>
                </a:lnTo>
                <a:lnTo>
                  <a:pt x="17763" y="12110"/>
                </a:lnTo>
                <a:lnTo>
                  <a:pt x="17887" y="12215"/>
                </a:lnTo>
                <a:lnTo>
                  <a:pt x="18065" y="12307"/>
                </a:lnTo>
                <a:lnTo>
                  <a:pt x="18260" y="12412"/>
                </a:lnTo>
                <a:lnTo>
                  <a:pt x="18438" y="12464"/>
                </a:lnTo>
                <a:lnTo>
                  <a:pt x="18669" y="12543"/>
                </a:lnTo>
                <a:lnTo>
                  <a:pt x="18882" y="12569"/>
                </a:lnTo>
                <a:lnTo>
                  <a:pt x="19113" y="12595"/>
                </a:lnTo>
                <a:lnTo>
                  <a:pt x="19361" y="12608"/>
                </a:lnTo>
                <a:lnTo>
                  <a:pt x="19592" y="12608"/>
                </a:lnTo>
                <a:lnTo>
                  <a:pt x="19841" y="12595"/>
                </a:lnTo>
                <a:lnTo>
                  <a:pt x="20072" y="12543"/>
                </a:lnTo>
                <a:lnTo>
                  <a:pt x="20321" y="12490"/>
                </a:lnTo>
                <a:lnTo>
                  <a:pt x="20551" y="12438"/>
                </a:lnTo>
                <a:lnTo>
                  <a:pt x="20800" y="12333"/>
                </a:lnTo>
                <a:lnTo>
                  <a:pt x="20996" y="12241"/>
                </a:lnTo>
                <a:lnTo>
                  <a:pt x="21244" y="12110"/>
                </a:lnTo>
                <a:lnTo>
                  <a:pt x="21298" y="12032"/>
                </a:lnTo>
                <a:lnTo>
                  <a:pt x="21404" y="11966"/>
                </a:lnTo>
                <a:lnTo>
                  <a:pt x="21475" y="11861"/>
                </a:lnTo>
                <a:lnTo>
                  <a:pt x="21511" y="11730"/>
                </a:lnTo>
                <a:lnTo>
                  <a:pt x="21617" y="11481"/>
                </a:lnTo>
                <a:lnTo>
                  <a:pt x="21653" y="11180"/>
                </a:lnTo>
                <a:lnTo>
                  <a:pt x="21653" y="10826"/>
                </a:lnTo>
                <a:lnTo>
                  <a:pt x="21653" y="10472"/>
                </a:lnTo>
                <a:lnTo>
                  <a:pt x="21582" y="10092"/>
                </a:lnTo>
                <a:lnTo>
                  <a:pt x="21511" y="9725"/>
                </a:lnTo>
                <a:lnTo>
                  <a:pt x="21298" y="8912"/>
                </a:lnTo>
                <a:lnTo>
                  <a:pt x="21067" y="8191"/>
                </a:lnTo>
                <a:lnTo>
                  <a:pt x="20800" y="7536"/>
                </a:lnTo>
                <a:lnTo>
                  <a:pt x="20551" y="7025"/>
                </a:lnTo>
                <a:lnTo>
                  <a:pt x="20001" y="7103"/>
                </a:lnTo>
                <a:lnTo>
                  <a:pt x="19432" y="7156"/>
                </a:lnTo>
                <a:lnTo>
                  <a:pt x="18846" y="7208"/>
                </a:lnTo>
                <a:lnTo>
                  <a:pt x="18225" y="7208"/>
                </a:lnTo>
                <a:lnTo>
                  <a:pt x="17656" y="7208"/>
                </a:lnTo>
                <a:lnTo>
                  <a:pt x="17070" y="7182"/>
                </a:lnTo>
                <a:lnTo>
                  <a:pt x="16484" y="7156"/>
                </a:lnTo>
                <a:lnTo>
                  <a:pt x="15986" y="7103"/>
                </a:lnTo>
                <a:lnTo>
                  <a:pt x="14992" y="6999"/>
                </a:lnTo>
                <a:lnTo>
                  <a:pt x="14210" y="6907"/>
                </a:lnTo>
                <a:lnTo>
                  <a:pt x="13695" y="6828"/>
                </a:lnTo>
                <a:lnTo>
                  <a:pt x="13517" y="6802"/>
                </a:lnTo>
                <a:lnTo>
                  <a:pt x="13073" y="6645"/>
                </a:lnTo>
                <a:lnTo>
                  <a:pt x="12700" y="6474"/>
                </a:lnTo>
                <a:lnTo>
                  <a:pt x="12363" y="6304"/>
                </a:lnTo>
                <a:lnTo>
                  <a:pt x="12132" y="6094"/>
                </a:lnTo>
                <a:lnTo>
                  <a:pt x="11919" y="5871"/>
                </a:lnTo>
                <a:lnTo>
                  <a:pt x="11776" y="5649"/>
                </a:lnTo>
                <a:lnTo>
                  <a:pt x="11688" y="5413"/>
                </a:lnTo>
                <a:lnTo>
                  <a:pt x="11617" y="5190"/>
                </a:lnTo>
                <a:lnTo>
                  <a:pt x="11617" y="4941"/>
                </a:lnTo>
                <a:lnTo>
                  <a:pt x="11652" y="4718"/>
                </a:lnTo>
                <a:lnTo>
                  <a:pt x="11723" y="4482"/>
                </a:lnTo>
                <a:lnTo>
                  <a:pt x="11812" y="4285"/>
                </a:lnTo>
                <a:lnTo>
                  <a:pt x="11919" y="4089"/>
                </a:lnTo>
                <a:lnTo>
                  <a:pt x="12096" y="3905"/>
                </a:lnTo>
                <a:lnTo>
                  <a:pt x="12292" y="3735"/>
                </a:lnTo>
                <a:lnTo>
                  <a:pt x="12505" y="3604"/>
                </a:lnTo>
                <a:lnTo>
                  <a:pt x="12700" y="3460"/>
                </a:lnTo>
                <a:lnTo>
                  <a:pt x="12878" y="3250"/>
                </a:lnTo>
                <a:lnTo>
                  <a:pt x="13038" y="3027"/>
                </a:lnTo>
                <a:lnTo>
                  <a:pt x="13180" y="2752"/>
                </a:lnTo>
                <a:lnTo>
                  <a:pt x="13286" y="2477"/>
                </a:lnTo>
                <a:lnTo>
                  <a:pt x="13322" y="2175"/>
                </a:lnTo>
                <a:lnTo>
                  <a:pt x="13357" y="1874"/>
                </a:lnTo>
                <a:lnTo>
                  <a:pt x="13286" y="1572"/>
                </a:lnTo>
                <a:lnTo>
                  <a:pt x="13180" y="1271"/>
                </a:lnTo>
                <a:lnTo>
                  <a:pt x="13038" y="983"/>
                </a:lnTo>
                <a:lnTo>
                  <a:pt x="12949" y="865"/>
                </a:lnTo>
                <a:lnTo>
                  <a:pt x="12807" y="733"/>
                </a:lnTo>
                <a:lnTo>
                  <a:pt x="12665" y="616"/>
                </a:lnTo>
                <a:lnTo>
                  <a:pt x="12505" y="511"/>
                </a:lnTo>
                <a:lnTo>
                  <a:pt x="12327" y="406"/>
                </a:lnTo>
                <a:lnTo>
                  <a:pt x="12132" y="314"/>
                </a:lnTo>
                <a:lnTo>
                  <a:pt x="11883" y="235"/>
                </a:lnTo>
                <a:lnTo>
                  <a:pt x="11652" y="183"/>
                </a:lnTo>
                <a:lnTo>
                  <a:pt x="11368" y="104"/>
                </a:lnTo>
                <a:lnTo>
                  <a:pt x="11101" y="78"/>
                </a:lnTo>
                <a:lnTo>
                  <a:pt x="10800" y="52"/>
                </a:lnTo>
                <a:lnTo>
                  <a:pt x="10444" y="52"/>
                </a:lnTo>
                <a:lnTo>
                  <a:pt x="10142" y="52"/>
                </a:lnTo>
                <a:lnTo>
                  <a:pt x="9840" y="78"/>
                </a:lnTo>
                <a:lnTo>
                  <a:pt x="9574" y="104"/>
                </a:lnTo>
                <a:lnTo>
                  <a:pt x="9325" y="157"/>
                </a:lnTo>
                <a:lnTo>
                  <a:pt x="9094" y="209"/>
                </a:lnTo>
                <a:lnTo>
                  <a:pt x="8846" y="262"/>
                </a:lnTo>
                <a:lnTo>
                  <a:pt x="8650" y="340"/>
                </a:lnTo>
                <a:lnTo>
                  <a:pt x="8437" y="432"/>
                </a:lnTo>
                <a:lnTo>
                  <a:pt x="8277" y="511"/>
                </a:lnTo>
                <a:lnTo>
                  <a:pt x="8100" y="616"/>
                </a:lnTo>
                <a:lnTo>
                  <a:pt x="7957" y="707"/>
                </a:lnTo>
                <a:lnTo>
                  <a:pt x="7833" y="838"/>
                </a:lnTo>
                <a:lnTo>
                  <a:pt x="7620" y="1061"/>
                </a:lnTo>
                <a:lnTo>
                  <a:pt x="7442" y="1336"/>
                </a:lnTo>
                <a:lnTo>
                  <a:pt x="7353" y="1599"/>
                </a:lnTo>
                <a:lnTo>
                  <a:pt x="7318" y="1900"/>
                </a:lnTo>
                <a:lnTo>
                  <a:pt x="7318" y="2175"/>
                </a:lnTo>
                <a:lnTo>
                  <a:pt x="7353" y="2450"/>
                </a:lnTo>
                <a:lnTo>
                  <a:pt x="7442" y="2726"/>
                </a:lnTo>
                <a:lnTo>
                  <a:pt x="7620" y="2975"/>
                </a:lnTo>
                <a:lnTo>
                  <a:pt x="7833" y="3198"/>
                </a:lnTo>
                <a:lnTo>
                  <a:pt x="8064" y="3433"/>
                </a:lnTo>
                <a:lnTo>
                  <a:pt x="8295" y="3630"/>
                </a:lnTo>
                <a:lnTo>
                  <a:pt x="8508" y="3853"/>
                </a:lnTo>
                <a:lnTo>
                  <a:pt x="8686" y="4089"/>
                </a:lnTo>
                <a:lnTo>
                  <a:pt x="8775" y="4312"/>
                </a:lnTo>
                <a:lnTo>
                  <a:pt x="8846" y="4561"/>
                </a:lnTo>
                <a:lnTo>
                  <a:pt x="8846" y="4810"/>
                </a:lnTo>
                <a:lnTo>
                  <a:pt x="8810" y="5059"/>
                </a:lnTo>
                <a:lnTo>
                  <a:pt x="8721" y="5295"/>
                </a:lnTo>
                <a:lnTo>
                  <a:pt x="8579" y="5544"/>
                </a:lnTo>
                <a:lnTo>
                  <a:pt x="8366" y="5766"/>
                </a:lnTo>
                <a:lnTo>
                  <a:pt x="8135" y="5976"/>
                </a:lnTo>
                <a:lnTo>
                  <a:pt x="7833" y="6199"/>
                </a:lnTo>
                <a:lnTo>
                  <a:pt x="7478" y="6369"/>
                </a:lnTo>
                <a:lnTo>
                  <a:pt x="7069" y="6527"/>
                </a:lnTo>
                <a:lnTo>
                  <a:pt x="6590" y="6671"/>
                </a:lnTo>
                <a:lnTo>
                  <a:pt x="6092" y="6802"/>
                </a:lnTo>
                <a:lnTo>
                  <a:pt x="5684" y="6802"/>
                </a:lnTo>
                <a:lnTo>
                  <a:pt x="5133" y="6802"/>
                </a:lnTo>
                <a:lnTo>
                  <a:pt x="4547" y="6802"/>
                </a:lnTo>
                <a:lnTo>
                  <a:pt x="3872" y="6802"/>
                </a:lnTo>
                <a:lnTo>
                  <a:pt x="3144" y="6802"/>
                </a:lnTo>
                <a:lnTo>
                  <a:pt x="2362" y="6802"/>
                </a:lnTo>
                <a:lnTo>
                  <a:pt x="1545" y="6802"/>
                </a:lnTo>
                <a:lnTo>
                  <a:pt x="692" y="6802"/>
                </a:lnTo>
                <a:lnTo>
                  <a:pt x="586" y="7234"/>
                </a:lnTo>
                <a:lnTo>
                  <a:pt x="461" y="7837"/>
                </a:lnTo>
                <a:lnTo>
                  <a:pt x="355" y="8493"/>
                </a:lnTo>
                <a:lnTo>
                  <a:pt x="248" y="9187"/>
                </a:lnTo>
                <a:lnTo>
                  <a:pt x="142" y="9869"/>
                </a:lnTo>
                <a:lnTo>
                  <a:pt x="106" y="10498"/>
                </a:lnTo>
                <a:lnTo>
                  <a:pt x="106" y="10983"/>
                </a:lnTo>
                <a:lnTo>
                  <a:pt x="106" y="11311"/>
                </a:lnTo>
                <a:lnTo>
                  <a:pt x="213" y="11481"/>
                </a:lnTo>
                <a:lnTo>
                  <a:pt x="319" y="11651"/>
                </a:lnTo>
                <a:lnTo>
                  <a:pt x="497" y="11783"/>
                </a:lnTo>
                <a:lnTo>
                  <a:pt x="692" y="11914"/>
                </a:lnTo>
                <a:lnTo>
                  <a:pt x="941" y="12032"/>
                </a:lnTo>
                <a:lnTo>
                  <a:pt x="1207" y="12110"/>
                </a:lnTo>
                <a:lnTo>
                  <a:pt x="1509" y="12189"/>
                </a:lnTo>
                <a:lnTo>
                  <a:pt x="1794" y="12241"/>
                </a:lnTo>
                <a:lnTo>
                  <a:pt x="2131" y="12267"/>
                </a:lnTo>
                <a:lnTo>
                  <a:pt x="2433" y="12281"/>
                </a:lnTo>
                <a:lnTo>
                  <a:pt x="2735" y="12267"/>
                </a:lnTo>
                <a:lnTo>
                  <a:pt x="3055" y="12241"/>
                </a:lnTo>
                <a:lnTo>
                  <a:pt x="3357" y="12189"/>
                </a:lnTo>
                <a:lnTo>
                  <a:pt x="3623" y="12084"/>
                </a:lnTo>
                <a:lnTo>
                  <a:pt x="3872" y="11979"/>
                </a:lnTo>
                <a:lnTo>
                  <a:pt x="4103" y="11861"/>
                </a:lnTo>
                <a:lnTo>
                  <a:pt x="4316" y="11704"/>
                </a:lnTo>
                <a:lnTo>
                  <a:pt x="4582" y="11612"/>
                </a:lnTo>
                <a:lnTo>
                  <a:pt x="4849" y="11533"/>
                </a:lnTo>
                <a:lnTo>
                  <a:pt x="5169" y="11507"/>
                </a:lnTo>
                <a:lnTo>
                  <a:pt x="5506" y="11481"/>
                </a:lnTo>
                <a:lnTo>
                  <a:pt x="5808" y="11507"/>
                </a:lnTo>
                <a:lnTo>
                  <a:pt x="6146" y="11560"/>
                </a:lnTo>
                <a:lnTo>
                  <a:pt x="6501" y="11651"/>
                </a:lnTo>
                <a:lnTo>
                  <a:pt x="6803" y="11783"/>
                </a:lnTo>
                <a:lnTo>
                  <a:pt x="7105" y="11940"/>
                </a:lnTo>
                <a:lnTo>
                  <a:pt x="7353" y="12110"/>
                </a:lnTo>
                <a:lnTo>
                  <a:pt x="7584" y="12333"/>
                </a:lnTo>
                <a:lnTo>
                  <a:pt x="7798" y="12595"/>
                </a:lnTo>
                <a:lnTo>
                  <a:pt x="7922" y="12870"/>
                </a:lnTo>
                <a:lnTo>
                  <a:pt x="8028" y="13198"/>
                </a:lnTo>
                <a:lnTo>
                  <a:pt x="8064" y="13526"/>
                </a:lnTo>
                <a:lnTo>
                  <a:pt x="8028" y="13775"/>
                </a:lnTo>
                <a:lnTo>
                  <a:pt x="7922" y="13998"/>
                </a:lnTo>
                <a:lnTo>
                  <a:pt x="7798" y="14220"/>
                </a:lnTo>
                <a:lnTo>
                  <a:pt x="7584" y="14404"/>
                </a:lnTo>
                <a:lnTo>
                  <a:pt x="7353" y="14574"/>
                </a:lnTo>
                <a:lnTo>
                  <a:pt x="7105" y="14732"/>
                </a:lnTo>
                <a:lnTo>
                  <a:pt x="6803" y="14850"/>
                </a:lnTo>
                <a:lnTo>
                  <a:pt x="6501" y="14954"/>
                </a:lnTo>
                <a:lnTo>
                  <a:pt x="6146" y="15033"/>
                </a:lnTo>
                <a:lnTo>
                  <a:pt x="5808" y="15085"/>
                </a:lnTo>
                <a:lnTo>
                  <a:pt x="5506" y="15085"/>
                </a:lnTo>
                <a:lnTo>
                  <a:pt x="5169" y="15059"/>
                </a:lnTo>
                <a:lnTo>
                  <a:pt x="4849" y="15007"/>
                </a:lnTo>
                <a:lnTo>
                  <a:pt x="4582" y="14902"/>
                </a:lnTo>
                <a:lnTo>
                  <a:pt x="4316" y="14784"/>
                </a:lnTo>
                <a:lnTo>
                  <a:pt x="4103" y="14600"/>
                </a:lnTo>
                <a:lnTo>
                  <a:pt x="3907" y="14430"/>
                </a:lnTo>
                <a:lnTo>
                  <a:pt x="3659" y="14299"/>
                </a:lnTo>
                <a:lnTo>
                  <a:pt x="3428" y="14194"/>
                </a:lnTo>
                <a:lnTo>
                  <a:pt x="3179" y="14129"/>
                </a:lnTo>
                <a:lnTo>
                  <a:pt x="2913" y="14102"/>
                </a:lnTo>
                <a:lnTo>
                  <a:pt x="2646" y="14102"/>
                </a:lnTo>
                <a:lnTo>
                  <a:pt x="2362" y="14129"/>
                </a:lnTo>
                <a:lnTo>
                  <a:pt x="2096" y="14168"/>
                </a:lnTo>
                <a:lnTo>
                  <a:pt x="1811" y="14273"/>
                </a:lnTo>
                <a:lnTo>
                  <a:pt x="1545" y="14378"/>
                </a:lnTo>
                <a:lnTo>
                  <a:pt x="1314" y="14496"/>
                </a:lnTo>
                <a:lnTo>
                  <a:pt x="1065" y="14653"/>
                </a:lnTo>
                <a:lnTo>
                  <a:pt x="870" y="14797"/>
                </a:lnTo>
                <a:lnTo>
                  <a:pt x="657" y="14981"/>
                </a:lnTo>
                <a:lnTo>
                  <a:pt x="497" y="15177"/>
                </a:lnTo>
                <a:lnTo>
                  <a:pt x="390" y="15413"/>
                </a:lnTo>
                <a:lnTo>
                  <a:pt x="284" y="15636"/>
                </a:lnTo>
                <a:lnTo>
                  <a:pt x="248" y="15911"/>
                </a:lnTo>
                <a:lnTo>
                  <a:pt x="284" y="16239"/>
                </a:lnTo>
                <a:lnTo>
                  <a:pt x="319" y="16566"/>
                </a:lnTo>
                <a:lnTo>
                  <a:pt x="497" y="17340"/>
                </a:lnTo>
                <a:lnTo>
                  <a:pt x="692" y="18152"/>
                </a:lnTo>
                <a:lnTo>
                  <a:pt x="799" y="18559"/>
                </a:lnTo>
                <a:lnTo>
                  <a:pt x="905" y="18978"/>
                </a:lnTo>
                <a:lnTo>
                  <a:pt x="959" y="19384"/>
                </a:lnTo>
                <a:lnTo>
                  <a:pt x="994" y="19791"/>
                </a:lnTo>
                <a:lnTo>
                  <a:pt x="994" y="20132"/>
                </a:lnTo>
                <a:lnTo>
                  <a:pt x="959" y="20485"/>
                </a:lnTo>
                <a:lnTo>
                  <a:pt x="941" y="20669"/>
                </a:lnTo>
                <a:lnTo>
                  <a:pt x="870" y="20813"/>
                </a:lnTo>
                <a:lnTo>
                  <a:pt x="799" y="20970"/>
                </a:lnTo>
                <a:lnTo>
                  <a:pt x="692" y="21088"/>
                </a:lnTo>
                <a:lnTo>
                  <a:pt x="1474" y="20997"/>
                </a:lnTo>
                <a:lnTo>
                  <a:pt x="2291" y="20866"/>
                </a:lnTo>
                <a:lnTo>
                  <a:pt x="3108" y="20787"/>
                </a:lnTo>
                <a:lnTo>
                  <a:pt x="3907" y="20721"/>
                </a:lnTo>
                <a:lnTo>
                  <a:pt x="4653" y="20695"/>
                </a:lnTo>
                <a:lnTo>
                  <a:pt x="5364" y="20695"/>
                </a:lnTo>
                <a:lnTo>
                  <a:pt x="5701" y="20721"/>
                </a:lnTo>
                <a:lnTo>
                  <a:pt x="6057" y="20761"/>
                </a:lnTo>
                <a:lnTo>
                  <a:pt x="6323" y="20813"/>
                </a:lnTo>
                <a:lnTo>
                  <a:pt x="6625" y="20892"/>
                </a:lnTo>
                <a:close/>
              </a:path>
            </a:pathLst>
          </a:custGeom>
          <a:solidFill>
            <a:srgbClr val="DDDDDD"/>
          </a:solidFill>
          <a:ln w="2857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  <a:cs typeface="Arial" charset="0"/>
              </a:rPr>
              <a:t>Reintegration</a:t>
            </a:r>
          </a:p>
        </p:txBody>
      </p:sp>
      <p:sp>
        <p:nvSpPr>
          <p:cNvPr id="12" name="Rectângulo 11"/>
          <p:cNvSpPr/>
          <p:nvPr/>
        </p:nvSpPr>
        <p:spPr>
          <a:xfrm>
            <a:off x="946634" y="1413570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pt-PT" sz="3200" b="1" dirty="0" err="1">
                <a:solidFill>
                  <a:srgbClr val="FFC000"/>
                </a:solidFill>
                <a:latin typeface="Century Gothic" panose="020B0502020202020204" pitchFamily="34" charset="0"/>
              </a:rPr>
              <a:t>Goal</a:t>
            </a:r>
            <a:endParaRPr lang="pt-PT" sz="32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874626" y="441462"/>
            <a:ext cx="528759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PT" sz="4000" b="1" dirty="0" err="1">
                <a:solidFill>
                  <a:srgbClr val="FF095B"/>
                </a:solidFill>
                <a:latin typeface="Century Gothic" panose="020B0502020202020204" pitchFamily="34" charset="0"/>
              </a:rPr>
              <a:t>National</a:t>
            </a:r>
            <a:r>
              <a:rPr lang="pt-PT" sz="40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 </a:t>
            </a:r>
            <a:r>
              <a:rPr lang="pt-PT" sz="4000" b="1" dirty="0" err="1">
                <a:solidFill>
                  <a:srgbClr val="FF095B"/>
                </a:solidFill>
                <a:latin typeface="Century Gothic" panose="020B0502020202020204" pitchFamily="34" charset="0"/>
              </a:rPr>
              <a:t>Plan</a:t>
            </a:r>
            <a:endParaRPr lang="pt-PT" sz="4000" b="1" dirty="0">
              <a:solidFill>
                <a:srgbClr val="FF095B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38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e Conteúdo 1"/>
          <p:cNvSpPr>
            <a:spLocks noGrp="1"/>
          </p:cNvSpPr>
          <p:nvPr>
            <p:ph idx="4294967295"/>
          </p:nvPr>
        </p:nvSpPr>
        <p:spPr>
          <a:xfrm>
            <a:off x="1522698" y="945518"/>
            <a:ext cx="10369152" cy="612068"/>
          </a:xfrm>
          <a:prstGeom prst="rect">
            <a:avLst/>
          </a:prstGeom>
        </p:spPr>
        <p:txBody>
          <a:bodyPr/>
          <a:lstStyle/>
          <a:p>
            <a:pPr marL="0" indent="0" algn="r">
              <a:buClr>
                <a:srgbClr val="FF095B"/>
              </a:buClr>
              <a:buNone/>
            </a:pPr>
            <a:r>
              <a:rPr lang="en-GB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Continuum of Care Between Treatment and Social Reintegration</a:t>
            </a: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2325719159"/>
              </p:ext>
            </p:extLst>
          </p:nvPr>
        </p:nvGraphicFramePr>
        <p:xfrm>
          <a:off x="1558702" y="1845618"/>
          <a:ext cx="9707972" cy="4064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ângulo 6"/>
          <p:cNvSpPr/>
          <p:nvPr/>
        </p:nvSpPr>
        <p:spPr>
          <a:xfrm>
            <a:off x="6959302" y="261442"/>
            <a:ext cx="4964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pt-PT" sz="36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Social </a:t>
            </a:r>
            <a:r>
              <a:rPr lang="en-US" sz="40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Reintegration</a:t>
            </a:r>
            <a:endParaRPr lang="en-US" sz="36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46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5517314" y="441751"/>
            <a:ext cx="5978464" cy="692532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r"/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Intervention Stages</a:t>
            </a:r>
          </a:p>
        </p:txBody>
      </p:sp>
      <p:sp>
        <p:nvSpPr>
          <p:cNvPr id="19" name="Oval 18"/>
          <p:cNvSpPr/>
          <p:nvPr/>
        </p:nvSpPr>
        <p:spPr>
          <a:xfrm>
            <a:off x="252877" y="221008"/>
            <a:ext cx="1706327" cy="1645205"/>
          </a:xfrm>
          <a:prstGeom prst="ellipse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Oval 20"/>
          <p:cNvSpPr/>
          <p:nvPr/>
        </p:nvSpPr>
        <p:spPr>
          <a:xfrm>
            <a:off x="1647250" y="1361263"/>
            <a:ext cx="2143700" cy="2066911"/>
          </a:xfrm>
          <a:prstGeom prst="ellipse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2" name="Oval 21"/>
          <p:cNvSpPr/>
          <p:nvPr/>
        </p:nvSpPr>
        <p:spPr>
          <a:xfrm>
            <a:off x="3776831" y="2793067"/>
            <a:ext cx="2277147" cy="2195579"/>
          </a:xfrm>
          <a:prstGeom prst="ellipse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4" name="Oval 23"/>
          <p:cNvSpPr/>
          <p:nvPr/>
        </p:nvSpPr>
        <p:spPr>
          <a:xfrm>
            <a:off x="9047534" y="2529694"/>
            <a:ext cx="2800619" cy="2700300"/>
          </a:xfrm>
          <a:prstGeom prst="ellipse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Oval 24"/>
          <p:cNvSpPr/>
          <p:nvPr/>
        </p:nvSpPr>
        <p:spPr>
          <a:xfrm>
            <a:off x="1405077" y="3803510"/>
            <a:ext cx="2226312" cy="2146564"/>
          </a:xfrm>
          <a:prstGeom prst="ellipse">
            <a:avLst/>
          </a:prstGeom>
          <a:solidFill>
            <a:srgbClr val="FF66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6" name="Oval 25"/>
          <p:cNvSpPr/>
          <p:nvPr/>
        </p:nvSpPr>
        <p:spPr>
          <a:xfrm>
            <a:off x="7261616" y="1361263"/>
            <a:ext cx="1861444" cy="1794766"/>
          </a:xfrm>
          <a:prstGeom prst="ellipse">
            <a:avLst/>
          </a:prstGeom>
          <a:solidFill>
            <a:srgbClr val="FF66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CaixaDeTexto 26"/>
          <p:cNvSpPr txBox="1"/>
          <p:nvPr/>
        </p:nvSpPr>
        <p:spPr>
          <a:xfrm>
            <a:off x="226759" y="802101"/>
            <a:ext cx="1702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entury Gothic" panose="020B0502020202020204" pitchFamily="34" charset="0"/>
              </a:rPr>
              <a:t>Admission</a:t>
            </a:r>
          </a:p>
        </p:txBody>
      </p:sp>
      <p:sp>
        <p:nvSpPr>
          <p:cNvPr id="28" name="CaixaDeTexto 27"/>
          <p:cNvSpPr txBox="1"/>
          <p:nvPr/>
        </p:nvSpPr>
        <p:spPr>
          <a:xfrm>
            <a:off x="2527852" y="-1121064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PT" dirty="0"/>
          </a:p>
        </p:txBody>
      </p:sp>
      <p:sp>
        <p:nvSpPr>
          <p:cNvPr id="29" name="CaixaDeTexto 28"/>
          <p:cNvSpPr txBox="1"/>
          <p:nvPr/>
        </p:nvSpPr>
        <p:spPr>
          <a:xfrm>
            <a:off x="1722281" y="1962070"/>
            <a:ext cx="1976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Century Gothic" panose="020B0502020202020204" pitchFamily="34" charset="0"/>
              </a:rPr>
              <a:t>Social </a:t>
            </a:r>
            <a:r>
              <a:rPr lang="pt-PT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Diagnosis</a:t>
            </a:r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4092903" y="3690681"/>
            <a:ext cx="164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Execution</a:t>
            </a:r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9340929" y="3263227"/>
            <a:ext cx="2213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95529" eaLnBrk="0" hangingPunct="0">
              <a:defRPr/>
            </a:pPr>
            <a:r>
              <a:rPr lang="en-US" b="1" kern="0" dirty="0">
                <a:solidFill>
                  <a:srgbClr val="FFFFFF"/>
                </a:solidFill>
                <a:latin typeface="BesSans"/>
              </a:rPr>
              <a:t>Discharge From Social Intervention</a:t>
            </a:r>
          </a:p>
        </p:txBody>
      </p:sp>
      <p:sp>
        <p:nvSpPr>
          <p:cNvPr id="36" name="CaixaDeTexto 35"/>
          <p:cNvSpPr txBox="1"/>
          <p:nvPr/>
        </p:nvSpPr>
        <p:spPr>
          <a:xfrm>
            <a:off x="7189990" y="2036409"/>
            <a:ext cx="1976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>
                <a:solidFill>
                  <a:schemeClr val="bg1"/>
                </a:solidFill>
                <a:latin typeface="Century Gothic" panose="020B0502020202020204" pitchFamily="34" charset="0"/>
              </a:rPr>
              <a:t>Follow-Up</a:t>
            </a:r>
          </a:p>
        </p:txBody>
      </p:sp>
      <p:sp>
        <p:nvSpPr>
          <p:cNvPr id="45" name="CaixaDeTexto 44"/>
          <p:cNvSpPr txBox="1"/>
          <p:nvPr/>
        </p:nvSpPr>
        <p:spPr>
          <a:xfrm>
            <a:off x="1334232" y="4332016"/>
            <a:ext cx="23254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95529" eaLnBrk="0" hangingPunct="0">
              <a:defRPr/>
            </a:pPr>
            <a:r>
              <a:rPr lang="en-US" b="1" kern="0" dirty="0">
                <a:solidFill>
                  <a:srgbClr val="FFFFFF"/>
                </a:solidFill>
                <a:latin typeface="BesSans"/>
              </a:rPr>
              <a:t>Individual Reintegration Plan </a:t>
            </a:r>
          </a:p>
        </p:txBody>
      </p:sp>
      <p:cxnSp>
        <p:nvCxnSpPr>
          <p:cNvPr id="47" name="Conexão em ângulos retos 46"/>
          <p:cNvCxnSpPr>
            <a:endCxn id="21" idx="2"/>
          </p:cNvCxnSpPr>
          <p:nvPr/>
        </p:nvCxnSpPr>
        <p:spPr>
          <a:xfrm rot="16200000" flipH="1">
            <a:off x="1144130" y="1891599"/>
            <a:ext cx="528506" cy="477733"/>
          </a:xfrm>
          <a:prstGeom prst="bentConnector2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xão em ângulos retos 50"/>
          <p:cNvCxnSpPr>
            <a:stCxn id="21" idx="6"/>
            <a:endCxn id="22" idx="0"/>
          </p:cNvCxnSpPr>
          <p:nvPr/>
        </p:nvCxnSpPr>
        <p:spPr>
          <a:xfrm>
            <a:off x="3790950" y="2394719"/>
            <a:ext cx="1124455" cy="398348"/>
          </a:xfrm>
          <a:prstGeom prst="bentConnector2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xão em ângulos retos 52"/>
          <p:cNvCxnSpPr>
            <a:stCxn id="22" idx="5"/>
            <a:endCxn id="23" idx="3"/>
          </p:cNvCxnSpPr>
          <p:nvPr/>
        </p:nvCxnSpPr>
        <p:spPr>
          <a:xfrm rot="16200000" flipH="1">
            <a:off x="5675307" y="4712302"/>
            <a:ext cx="1023642" cy="933260"/>
          </a:xfrm>
          <a:prstGeom prst="bentConnector3">
            <a:avLst>
              <a:gd name="adj1" fmla="val 101174"/>
            </a:avLst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xão em ângulos retos 58"/>
          <p:cNvCxnSpPr>
            <a:endCxn id="24" idx="4"/>
          </p:cNvCxnSpPr>
          <p:nvPr/>
        </p:nvCxnSpPr>
        <p:spPr>
          <a:xfrm flipV="1">
            <a:off x="8506546" y="5229994"/>
            <a:ext cx="1941298" cy="355891"/>
          </a:xfrm>
          <a:prstGeom prst="bentConnector2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6276247" y="3569272"/>
            <a:ext cx="2577809" cy="2485470"/>
          </a:xfrm>
          <a:prstGeom prst="ellipse">
            <a:avLst/>
          </a:prstGeom>
          <a:gradFill flip="none" rotWithShape="1">
            <a:gsLst>
              <a:gs pos="0">
                <a:srgbClr val="EE004F">
                  <a:shade val="30000"/>
                  <a:satMod val="115000"/>
                </a:srgbClr>
              </a:gs>
              <a:gs pos="50000">
                <a:srgbClr val="EE004F">
                  <a:shade val="67500"/>
                  <a:satMod val="115000"/>
                </a:srgbClr>
              </a:gs>
              <a:gs pos="100000">
                <a:srgbClr val="EE004F">
                  <a:shade val="1000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1" name="CaixaDeTexto 30"/>
          <p:cNvSpPr txBox="1"/>
          <p:nvPr/>
        </p:nvSpPr>
        <p:spPr>
          <a:xfrm>
            <a:off x="6617489" y="4164749"/>
            <a:ext cx="1889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Support</a:t>
            </a:r>
            <a:r>
              <a:rPr lang="pt-PT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and</a:t>
            </a:r>
            <a:r>
              <a:rPr lang="pt-PT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Evaluation</a:t>
            </a:r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66" name="Conexão em ângulos retos 65"/>
          <p:cNvCxnSpPr>
            <a:stCxn id="24" idx="0"/>
          </p:cNvCxnSpPr>
          <p:nvPr/>
        </p:nvCxnSpPr>
        <p:spPr>
          <a:xfrm rot="16200000" flipV="1">
            <a:off x="9186682" y="1268532"/>
            <a:ext cx="928539" cy="1593786"/>
          </a:xfrm>
          <a:prstGeom prst="bentConnector2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exão em ângulos retos 70"/>
          <p:cNvCxnSpPr>
            <a:endCxn id="45" idx="1"/>
          </p:cNvCxnSpPr>
          <p:nvPr/>
        </p:nvCxnSpPr>
        <p:spPr>
          <a:xfrm rot="5400000">
            <a:off x="758642" y="3731619"/>
            <a:ext cx="1776152" cy="624972"/>
          </a:xfrm>
          <a:prstGeom prst="bentConnector4">
            <a:avLst>
              <a:gd name="adj1" fmla="val 33105"/>
              <a:gd name="adj2" fmla="val 136578"/>
            </a:avLst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85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 rot="20279728">
            <a:off x="2166547" y="2361205"/>
            <a:ext cx="9139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Structural  Measures</a:t>
            </a:r>
            <a:endParaRPr lang="pt-PT" sz="5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21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14:prism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arredondado 5"/>
          <p:cNvSpPr/>
          <p:nvPr/>
        </p:nvSpPr>
        <p:spPr bwMode="auto">
          <a:xfrm>
            <a:off x="4439023" y="957648"/>
            <a:ext cx="3149480" cy="600180"/>
          </a:xfrm>
          <a:prstGeom prst="roundRect">
            <a:avLst>
              <a:gd name="adj" fmla="val 10491"/>
            </a:avLst>
          </a:prstGeom>
          <a:gradFill>
            <a:gsLst>
              <a:gs pos="100000">
                <a:srgbClr val="A50021">
                  <a:shade val="30000"/>
                  <a:satMod val="115000"/>
                </a:srgbClr>
              </a:gs>
              <a:gs pos="34000">
                <a:srgbClr val="C00040"/>
              </a:gs>
              <a:gs pos="64000">
                <a:srgbClr val="A50021">
                  <a:shade val="67500"/>
                  <a:satMod val="115000"/>
                </a:srgbClr>
              </a:gs>
              <a:gs pos="3000">
                <a:srgbClr val="FFC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Partnership</a:t>
            </a:r>
          </a:p>
        </p:txBody>
      </p:sp>
      <p:sp>
        <p:nvSpPr>
          <p:cNvPr id="5" name="Rectângulo arredondado 7"/>
          <p:cNvSpPr/>
          <p:nvPr/>
        </p:nvSpPr>
        <p:spPr bwMode="auto">
          <a:xfrm>
            <a:off x="4439023" y="5097678"/>
            <a:ext cx="3149480" cy="708301"/>
          </a:xfrm>
          <a:prstGeom prst="roundRect">
            <a:avLst/>
          </a:prstGeom>
          <a:gradFill>
            <a:gsLst>
              <a:gs pos="100000">
                <a:srgbClr val="A50021">
                  <a:shade val="30000"/>
                  <a:satMod val="115000"/>
                </a:srgbClr>
              </a:gs>
              <a:gs pos="34000">
                <a:srgbClr val="C00040"/>
              </a:gs>
              <a:gs pos="64000">
                <a:srgbClr val="A50021">
                  <a:shade val="67500"/>
                  <a:satMod val="115000"/>
                </a:srgbClr>
              </a:gs>
              <a:gs pos="3000">
                <a:srgbClr val="FFC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Integration</a:t>
            </a:r>
          </a:p>
        </p:txBody>
      </p:sp>
      <p:sp>
        <p:nvSpPr>
          <p:cNvPr id="6" name="Rectângulo arredondado 8"/>
          <p:cNvSpPr/>
          <p:nvPr/>
        </p:nvSpPr>
        <p:spPr bwMode="auto">
          <a:xfrm>
            <a:off x="7804435" y="3012323"/>
            <a:ext cx="3151310" cy="706094"/>
          </a:xfrm>
          <a:prstGeom prst="roundRect">
            <a:avLst/>
          </a:prstGeom>
          <a:gradFill>
            <a:gsLst>
              <a:gs pos="100000">
                <a:srgbClr val="A50021">
                  <a:shade val="30000"/>
                  <a:satMod val="115000"/>
                </a:srgbClr>
              </a:gs>
              <a:gs pos="34000">
                <a:srgbClr val="C00040"/>
              </a:gs>
              <a:gs pos="64000">
                <a:srgbClr val="A50021">
                  <a:shade val="67500"/>
                  <a:satMod val="115000"/>
                </a:srgbClr>
              </a:gs>
              <a:gs pos="3000">
                <a:srgbClr val="FFC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Territoriality</a:t>
            </a:r>
          </a:p>
        </p:txBody>
      </p:sp>
      <p:sp>
        <p:nvSpPr>
          <p:cNvPr id="7" name="Rectângulo arredondado 9"/>
          <p:cNvSpPr/>
          <p:nvPr/>
        </p:nvSpPr>
        <p:spPr bwMode="auto">
          <a:xfrm>
            <a:off x="1090650" y="3012323"/>
            <a:ext cx="3151310" cy="706094"/>
          </a:xfrm>
          <a:prstGeom prst="roundRect">
            <a:avLst>
              <a:gd name="adj" fmla="val 9667"/>
            </a:avLst>
          </a:prstGeom>
          <a:gradFill>
            <a:gsLst>
              <a:gs pos="100000">
                <a:srgbClr val="A50021">
                  <a:shade val="30000"/>
                  <a:satMod val="115000"/>
                </a:srgbClr>
              </a:gs>
              <a:gs pos="34000">
                <a:srgbClr val="C00040"/>
              </a:gs>
              <a:gs pos="64000">
                <a:srgbClr val="A50021">
                  <a:shade val="67500"/>
                  <a:satMod val="115000"/>
                </a:srgbClr>
              </a:gs>
              <a:gs pos="3000">
                <a:srgbClr val="FFC000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Participation</a:t>
            </a:r>
          </a:p>
        </p:txBody>
      </p:sp>
      <p:grpSp>
        <p:nvGrpSpPr>
          <p:cNvPr id="3" name="Grupo 2"/>
          <p:cNvGrpSpPr/>
          <p:nvPr/>
        </p:nvGrpSpPr>
        <p:grpSpPr>
          <a:xfrm>
            <a:off x="4586573" y="1905490"/>
            <a:ext cx="2624136" cy="3130550"/>
            <a:chOff x="4586573" y="1764158"/>
            <a:chExt cx="2624136" cy="3130550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auto">
            <a:xfrm>
              <a:off x="5279787" y="2881804"/>
              <a:ext cx="137783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t-PT" sz="6600" b="1" dirty="0">
                  <a:solidFill>
                    <a:schemeClr val="bg1"/>
                  </a:solidFill>
                  <a:latin typeface="Century Gothic" panose="020B0502020202020204" pitchFamily="34" charset="0"/>
                  <a:sym typeface="Webdings" panose="05030102010509060703" pitchFamily="18" charset="2"/>
                </a:rPr>
                <a:t></a:t>
              </a:r>
            </a:p>
          </p:txBody>
        </p:sp>
        <p:sp>
          <p:nvSpPr>
            <p:cNvPr id="9" name="Rectangle 17"/>
            <p:cNvSpPr>
              <a:spLocks noChangeArrowheads="1"/>
            </p:cNvSpPr>
            <p:nvPr/>
          </p:nvSpPr>
          <p:spPr bwMode="auto">
            <a:xfrm>
              <a:off x="5634461" y="2706112"/>
              <a:ext cx="137783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t-PT" sz="6600" b="1" dirty="0">
                  <a:solidFill>
                    <a:schemeClr val="bg1"/>
                  </a:solidFill>
                  <a:latin typeface="Century Gothic" panose="020B0502020202020204" pitchFamily="34" charset="0"/>
                  <a:sym typeface="Webdings" panose="05030102010509060703" pitchFamily="18" charset="2"/>
                </a:rPr>
                <a:t></a:t>
              </a:r>
            </a:p>
          </p:txBody>
        </p:sp>
        <p:sp>
          <p:nvSpPr>
            <p:cNvPr id="10" name="Rectangle 17"/>
            <p:cNvSpPr>
              <a:spLocks noChangeArrowheads="1"/>
            </p:cNvSpPr>
            <p:nvPr/>
          </p:nvSpPr>
          <p:spPr bwMode="auto">
            <a:xfrm>
              <a:off x="4866446" y="2782511"/>
              <a:ext cx="1377833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600">
                  <a:solidFill>
                    <a:schemeClr val="tx1"/>
                  </a:solidFill>
                  <a:latin typeface="Corbel" panose="020B05030202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400">
                  <a:solidFill>
                    <a:schemeClr val="tx1"/>
                  </a:solidFill>
                  <a:latin typeface="Corbel" panose="020B0503020204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orbel" panose="020B0503020204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orbel" panose="020B0503020204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pt-PT" sz="6600" b="1" dirty="0">
                  <a:solidFill>
                    <a:schemeClr val="bg1"/>
                  </a:solidFill>
                  <a:latin typeface="Century Gothic" panose="020B0502020202020204" pitchFamily="34" charset="0"/>
                  <a:sym typeface="Webdings" panose="05030102010509060703" pitchFamily="18" charset="2"/>
                </a:rPr>
                <a:t></a:t>
              </a:r>
            </a:p>
          </p:txBody>
        </p:sp>
        <p:sp>
          <p:nvSpPr>
            <p:cNvPr id="11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4835066" y="2959825"/>
              <a:ext cx="2201354" cy="111804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1642583"/>
                </a:avLst>
              </a:prstTxWarp>
            </a:bodyPr>
            <a:lstStyle/>
            <a:p>
              <a:pPr algn="ctr"/>
              <a:r>
                <a:rPr lang="en-GB" sz="2000" b="1" kern="10" dirty="0">
                  <a:solidFill>
                    <a:srgbClr val="EE00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ea typeface="+mn-lt"/>
                  <a:cs typeface="+mn-lt"/>
                </a:rPr>
                <a:t>Local Action</a:t>
              </a:r>
            </a:p>
          </p:txBody>
        </p:sp>
        <p:sp>
          <p:nvSpPr>
            <p:cNvPr id="12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5100286" y="2706112"/>
              <a:ext cx="1678751" cy="10901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en-GB" b="1" kern="10" dirty="0">
                  <a:solidFill>
                    <a:srgbClr val="EE004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ea typeface="+mn-lt"/>
                  <a:cs typeface="+mn-lt"/>
                </a:rPr>
                <a:t>EMPOWERMENT</a:t>
              </a:r>
            </a:p>
          </p:txBody>
        </p:sp>
        <p:cxnSp>
          <p:nvCxnSpPr>
            <p:cNvPr id="17" name="Conexão recta unidireccional 21"/>
            <p:cNvCxnSpPr/>
            <p:nvPr/>
          </p:nvCxnSpPr>
          <p:spPr bwMode="auto">
            <a:xfrm flipH="1">
              <a:off x="4586573" y="3394521"/>
              <a:ext cx="392113" cy="0"/>
            </a:xfrm>
            <a:prstGeom prst="straightConnector1">
              <a:avLst/>
            </a:prstGeom>
            <a:ln w="25400">
              <a:solidFill>
                <a:srgbClr val="FFC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exão recta unidireccional 23"/>
            <p:cNvCxnSpPr/>
            <p:nvPr/>
          </p:nvCxnSpPr>
          <p:spPr bwMode="auto">
            <a:xfrm>
              <a:off x="5969284" y="4177159"/>
              <a:ext cx="0" cy="717549"/>
            </a:xfrm>
            <a:prstGeom prst="straightConnector1">
              <a:avLst/>
            </a:prstGeom>
            <a:ln w="25400">
              <a:solidFill>
                <a:srgbClr val="FFC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exão recta unidireccional 24"/>
            <p:cNvCxnSpPr/>
            <p:nvPr/>
          </p:nvCxnSpPr>
          <p:spPr bwMode="auto">
            <a:xfrm>
              <a:off x="5969284" y="1764158"/>
              <a:ext cx="0" cy="717549"/>
            </a:xfrm>
            <a:prstGeom prst="straightConnector1">
              <a:avLst/>
            </a:prstGeom>
            <a:ln w="25400">
              <a:solidFill>
                <a:srgbClr val="FFC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xão recta unidireccional 45"/>
            <p:cNvCxnSpPr/>
            <p:nvPr/>
          </p:nvCxnSpPr>
          <p:spPr bwMode="auto">
            <a:xfrm flipH="1">
              <a:off x="6818596" y="3435796"/>
              <a:ext cx="392113" cy="0"/>
            </a:xfrm>
            <a:prstGeom prst="straightConnector1">
              <a:avLst/>
            </a:prstGeom>
            <a:ln w="25400">
              <a:solidFill>
                <a:srgbClr val="FFC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CaixaDeTexto 39"/>
          <p:cNvSpPr txBox="1">
            <a:spLocks noChangeArrowheads="1"/>
          </p:cNvSpPr>
          <p:nvPr/>
        </p:nvSpPr>
        <p:spPr bwMode="auto">
          <a:xfrm>
            <a:off x="4583038" y="1555192"/>
            <a:ext cx="2905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pt-P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Establishment of common objectives</a:t>
            </a:r>
          </a:p>
        </p:txBody>
      </p:sp>
      <p:sp>
        <p:nvSpPr>
          <p:cNvPr id="34" name="CaixaDeTexto 40"/>
          <p:cNvSpPr txBox="1">
            <a:spLocks noChangeArrowheads="1"/>
          </p:cNvSpPr>
          <p:nvPr/>
        </p:nvSpPr>
        <p:spPr bwMode="auto">
          <a:xfrm>
            <a:off x="8135713" y="3718416"/>
            <a:ext cx="2640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pt-P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Delimited context for intervention</a:t>
            </a:r>
          </a:p>
        </p:txBody>
      </p:sp>
      <p:sp>
        <p:nvSpPr>
          <p:cNvPr id="35" name="CaixaDeTexto 41"/>
          <p:cNvSpPr txBox="1">
            <a:spLocks noChangeArrowheads="1"/>
          </p:cNvSpPr>
          <p:nvPr/>
        </p:nvSpPr>
        <p:spPr bwMode="auto">
          <a:xfrm>
            <a:off x="4499695" y="5817091"/>
            <a:ext cx="30716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pt-P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Complementarity of local interventions</a:t>
            </a:r>
          </a:p>
        </p:txBody>
      </p:sp>
      <p:sp>
        <p:nvSpPr>
          <p:cNvPr id="36" name="CaixaDeTexto 42"/>
          <p:cNvSpPr txBox="1">
            <a:spLocks noChangeArrowheads="1"/>
          </p:cNvSpPr>
          <p:nvPr/>
        </p:nvSpPr>
        <p:spPr bwMode="auto">
          <a:xfrm>
            <a:off x="1234666" y="3718416"/>
            <a:ext cx="25923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pt-P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Involvement of </a:t>
            </a:r>
            <a:r>
              <a:rPr lang="en-GB" altLang="pt-PT" sz="12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intervenients</a:t>
            </a:r>
            <a:endParaRPr lang="en-GB" altLang="pt-PT" sz="1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pt-PT" sz="1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(individuals and entities)</a:t>
            </a:r>
          </a:p>
        </p:txBody>
      </p:sp>
      <p:sp>
        <p:nvSpPr>
          <p:cNvPr id="38" name="Text Box 1"/>
          <p:cNvSpPr txBox="1">
            <a:spLocks noChangeArrowheads="1"/>
          </p:cNvSpPr>
          <p:nvPr/>
        </p:nvSpPr>
        <p:spPr bwMode="auto">
          <a:xfrm>
            <a:off x="1349660" y="178541"/>
            <a:ext cx="9238085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1" hangingPunct="1">
              <a:spcBef>
                <a:spcPts val="3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Strategic Principles Against Social Exclusion</a:t>
            </a:r>
            <a:endParaRPr lang="en-GB" sz="3200" b="1" dirty="0">
              <a:ln w="12700">
                <a:solidFill>
                  <a:schemeClr val="bg2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40" name="Seta para a esquerda e para cima 39"/>
          <p:cNvSpPr/>
          <p:nvPr/>
        </p:nvSpPr>
        <p:spPr>
          <a:xfrm rot="10800000">
            <a:off x="2383842" y="1006211"/>
            <a:ext cx="1792193" cy="1841233"/>
          </a:xfrm>
          <a:prstGeom prst="leftUpArrow">
            <a:avLst>
              <a:gd name="adj1" fmla="val 16245"/>
              <a:gd name="adj2" fmla="val 14083"/>
              <a:gd name="adj3" fmla="val 29859"/>
            </a:avLst>
          </a:prstGeom>
          <a:solidFill>
            <a:srgbClr val="FFC71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Seta para a esquerda e para cima 28"/>
          <p:cNvSpPr/>
          <p:nvPr/>
        </p:nvSpPr>
        <p:spPr>
          <a:xfrm rot="5400000">
            <a:off x="2417481" y="4053495"/>
            <a:ext cx="1685959" cy="1841233"/>
          </a:xfrm>
          <a:prstGeom prst="leftUpArrow">
            <a:avLst>
              <a:gd name="adj1" fmla="val 16245"/>
              <a:gd name="adj2" fmla="val 14083"/>
              <a:gd name="adj3" fmla="val 29859"/>
            </a:avLst>
          </a:prstGeom>
          <a:solidFill>
            <a:srgbClr val="FFC71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Seta para a esquerda e para cima 29"/>
          <p:cNvSpPr/>
          <p:nvPr/>
        </p:nvSpPr>
        <p:spPr>
          <a:xfrm rot="16200000">
            <a:off x="7904990" y="956746"/>
            <a:ext cx="1792193" cy="1993302"/>
          </a:xfrm>
          <a:prstGeom prst="leftUpArrow">
            <a:avLst>
              <a:gd name="adj1" fmla="val 16245"/>
              <a:gd name="adj2" fmla="val 14083"/>
              <a:gd name="adj3" fmla="val 29859"/>
            </a:avLst>
          </a:prstGeom>
          <a:solidFill>
            <a:srgbClr val="FFC71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2" name="Seta para a esquerda e para cima 31"/>
          <p:cNvSpPr/>
          <p:nvPr/>
        </p:nvSpPr>
        <p:spPr>
          <a:xfrm>
            <a:off x="7846448" y="4138442"/>
            <a:ext cx="1938709" cy="1667538"/>
          </a:xfrm>
          <a:prstGeom prst="leftUpArrow">
            <a:avLst>
              <a:gd name="adj1" fmla="val 16245"/>
              <a:gd name="adj2" fmla="val 14083"/>
              <a:gd name="adj3" fmla="val 29859"/>
            </a:avLst>
          </a:prstGeom>
          <a:solidFill>
            <a:srgbClr val="FFC715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5" name="Picture 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998347" y="1177022"/>
            <a:ext cx="2890851" cy="872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42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3" dur="1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4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1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500"/>
                            </p:stCondLst>
                            <p:childTnLst>
                              <p:par>
                                <p:cTn id="53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55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33" grpId="0"/>
      <p:bldP spid="34" grpId="0"/>
      <p:bldP spid="35" grpId="0"/>
      <p:bldP spid="36" grpId="0"/>
      <p:bldP spid="40" grpId="0" animBg="1"/>
      <p:bldP spid="29" grpId="0" animBg="1"/>
      <p:bldP spid="30" grpId="0" animBg="1"/>
      <p:bldP spid="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aixaDeTexto 24"/>
          <p:cNvSpPr txBox="1"/>
          <p:nvPr/>
        </p:nvSpPr>
        <p:spPr>
          <a:xfrm>
            <a:off x="82538" y="95794"/>
            <a:ext cx="11891850" cy="561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Bef>
                <a:spcPts val="1200"/>
              </a:spcBef>
              <a:defRPr/>
            </a:pPr>
            <a:endParaRPr lang="pt-PT" sz="1050" b="1" dirty="0">
              <a:solidFill>
                <a:srgbClr val="C0504D">
                  <a:lumMod val="75000"/>
                </a:srgbClr>
              </a:solidFill>
              <a:latin typeface="Century Gothic" panose="020B0502020202020204" pitchFamily="34" charset="0"/>
            </a:endParaRPr>
          </a:p>
          <a:p>
            <a:pPr algn="r">
              <a:defRPr/>
            </a:pPr>
            <a:r>
              <a:rPr lang="en-US" sz="20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Relationship between levels of consumption, risk and intervention in the field of CAD</a:t>
            </a:r>
            <a:endParaRPr lang="es-ES" sz="20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6" name="Grupo 3"/>
          <p:cNvGrpSpPr>
            <a:grpSpLocks/>
          </p:cNvGrpSpPr>
          <p:nvPr/>
        </p:nvGrpSpPr>
        <p:grpSpPr bwMode="auto">
          <a:xfrm>
            <a:off x="208981" y="1244181"/>
            <a:ext cx="11798989" cy="4309849"/>
            <a:chOff x="293448" y="494381"/>
            <a:chExt cx="8782218" cy="5652038"/>
          </a:xfrm>
        </p:grpSpPr>
        <p:sp>
          <p:nvSpPr>
            <p:cNvPr id="27" name="Fluxograma: extrair 26"/>
            <p:cNvSpPr/>
            <p:nvPr/>
          </p:nvSpPr>
          <p:spPr>
            <a:xfrm rot="5400000">
              <a:off x="2958110" y="-219031"/>
              <a:ext cx="5106667" cy="7128445"/>
            </a:xfrm>
            <a:prstGeom prst="flowChartExtract">
              <a:avLst/>
            </a:prstGeom>
            <a:gradFill>
              <a:gsLst>
                <a:gs pos="44000">
                  <a:srgbClr val="C00000"/>
                </a:gs>
                <a:gs pos="26000">
                  <a:srgbClr val="FF0000"/>
                </a:gs>
                <a:gs pos="7000">
                  <a:srgbClr val="FF4F25"/>
                </a:gs>
                <a:gs pos="64000">
                  <a:schemeClr val="accent2">
                    <a:lumMod val="50000"/>
                  </a:schemeClr>
                </a:gs>
              </a:gsLst>
              <a:lin ang="1620000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PT" sz="2800" dirty="0">
                <a:solidFill>
                  <a:prstClr val="white"/>
                </a:solidFill>
              </a:endParaRPr>
            </a:p>
          </p:txBody>
        </p:sp>
        <p:sp>
          <p:nvSpPr>
            <p:cNvPr id="30" name="Rectângulo arredondado 7"/>
            <p:cNvSpPr/>
            <p:nvPr/>
          </p:nvSpPr>
          <p:spPr>
            <a:xfrm>
              <a:off x="1570961" y="3285709"/>
              <a:ext cx="1664407" cy="216084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Abstinence</a:t>
              </a:r>
            </a:p>
          </p:txBody>
        </p:sp>
        <p:sp>
          <p:nvSpPr>
            <p:cNvPr id="31" name="Rectângulo arredondado 8"/>
            <p:cNvSpPr/>
            <p:nvPr/>
          </p:nvSpPr>
          <p:spPr>
            <a:xfrm>
              <a:off x="2790386" y="3119432"/>
              <a:ext cx="1293904" cy="56241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Low Risk Consumption</a:t>
              </a:r>
            </a:p>
          </p:txBody>
        </p:sp>
        <p:sp>
          <p:nvSpPr>
            <p:cNvPr id="32" name="Rectângulo arredondado 9"/>
            <p:cNvSpPr/>
            <p:nvPr/>
          </p:nvSpPr>
          <p:spPr>
            <a:xfrm>
              <a:off x="3874676" y="3213118"/>
              <a:ext cx="1664406" cy="35957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Risk</a:t>
              </a:r>
            </a:p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Consumption</a:t>
              </a:r>
            </a:p>
          </p:txBody>
        </p:sp>
        <p:sp>
          <p:nvSpPr>
            <p:cNvPr id="33" name="Rectângulo arredondado 10"/>
            <p:cNvSpPr/>
            <p:nvPr/>
          </p:nvSpPr>
          <p:spPr>
            <a:xfrm>
              <a:off x="5140746" y="3024707"/>
              <a:ext cx="1374561" cy="67676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Harmful Consumption</a:t>
              </a:r>
            </a:p>
          </p:txBody>
        </p:sp>
        <p:sp>
          <p:nvSpPr>
            <p:cNvPr id="34" name="Rectângulo arredondado 11"/>
            <p:cNvSpPr/>
            <p:nvPr/>
          </p:nvSpPr>
          <p:spPr>
            <a:xfrm>
              <a:off x="6034448" y="3164583"/>
              <a:ext cx="1664407" cy="35957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Dependence</a:t>
              </a:r>
            </a:p>
          </p:txBody>
        </p:sp>
        <p:sp>
          <p:nvSpPr>
            <p:cNvPr id="35" name="Rectângulo arredondado 12"/>
            <p:cNvSpPr/>
            <p:nvPr/>
          </p:nvSpPr>
          <p:spPr>
            <a:xfrm>
              <a:off x="1939429" y="5786843"/>
              <a:ext cx="2664309" cy="359576"/>
            </a:xfrm>
            <a:prstGeom prst="roundRect">
              <a:avLst/>
            </a:prstGeom>
            <a:gradFill>
              <a:gsLst>
                <a:gs pos="27000">
                  <a:srgbClr val="FF4F25"/>
                </a:gs>
                <a:gs pos="46000">
                  <a:srgbClr val="FF0000"/>
                </a:gs>
              </a:gsLst>
              <a:lin ang="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Level I</a:t>
              </a:r>
            </a:p>
          </p:txBody>
        </p:sp>
        <p:sp>
          <p:nvSpPr>
            <p:cNvPr id="36" name="Rectângulo arredondado 13"/>
            <p:cNvSpPr/>
            <p:nvPr/>
          </p:nvSpPr>
          <p:spPr>
            <a:xfrm>
              <a:off x="4598785" y="5093412"/>
              <a:ext cx="2376149" cy="359576"/>
            </a:xfrm>
            <a:prstGeom prst="roundRect">
              <a:avLst/>
            </a:prstGeom>
            <a:gradFill>
              <a:gsLst>
                <a:gs pos="25000">
                  <a:srgbClr val="FF0000"/>
                </a:gs>
                <a:gs pos="57000">
                  <a:srgbClr val="C00000"/>
                </a:gs>
              </a:gsLst>
              <a:lin ang="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Level II</a:t>
              </a:r>
            </a:p>
          </p:txBody>
        </p:sp>
        <p:sp>
          <p:nvSpPr>
            <p:cNvPr id="37" name="Rectângulo arredondado 16"/>
            <p:cNvSpPr/>
            <p:nvPr/>
          </p:nvSpPr>
          <p:spPr>
            <a:xfrm>
              <a:off x="6876503" y="4299463"/>
              <a:ext cx="2087987" cy="359578"/>
            </a:xfrm>
            <a:prstGeom prst="roundRect">
              <a:avLst/>
            </a:prstGeom>
            <a:gradFill>
              <a:gsLst>
                <a:gs pos="38500">
                  <a:srgbClr val="A10000"/>
                </a:gs>
                <a:gs pos="23000">
                  <a:srgbClr val="C00000"/>
                </a:gs>
                <a:gs pos="94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Level III</a:t>
              </a:r>
            </a:p>
          </p:txBody>
        </p:sp>
        <p:sp>
          <p:nvSpPr>
            <p:cNvPr id="38" name="Rectângulo arredondado 17"/>
            <p:cNvSpPr/>
            <p:nvPr/>
          </p:nvSpPr>
          <p:spPr>
            <a:xfrm>
              <a:off x="1939429" y="494381"/>
              <a:ext cx="2664309" cy="359578"/>
            </a:xfrm>
            <a:prstGeom prst="roundRect">
              <a:avLst/>
            </a:prstGeom>
            <a:gradFill flip="none" rotWithShape="1">
              <a:gsLst>
                <a:gs pos="27000">
                  <a:srgbClr val="FF4F25"/>
                </a:gs>
                <a:gs pos="46000">
                  <a:srgbClr val="FF0000"/>
                </a:gs>
              </a:gsLst>
              <a:lin ang="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None / Low Risk</a:t>
              </a:r>
            </a:p>
          </p:txBody>
        </p:sp>
        <p:sp>
          <p:nvSpPr>
            <p:cNvPr id="39" name="Rectângulo arredondado 18"/>
            <p:cNvSpPr/>
            <p:nvPr/>
          </p:nvSpPr>
          <p:spPr>
            <a:xfrm>
              <a:off x="4500354" y="1215225"/>
              <a:ext cx="2376149" cy="359576"/>
            </a:xfrm>
            <a:prstGeom prst="roundRect">
              <a:avLst/>
            </a:prstGeom>
            <a:gradFill>
              <a:gsLst>
                <a:gs pos="46000">
                  <a:srgbClr val="C00000"/>
                </a:gs>
                <a:gs pos="33000">
                  <a:srgbClr val="FF0000"/>
                </a:gs>
              </a:gsLst>
              <a:lin ang="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Moderate</a:t>
              </a:r>
            </a:p>
          </p:txBody>
        </p:sp>
        <p:sp>
          <p:nvSpPr>
            <p:cNvPr id="40" name="Rectângulo arredondado 19"/>
            <p:cNvSpPr/>
            <p:nvPr/>
          </p:nvSpPr>
          <p:spPr>
            <a:xfrm>
              <a:off x="6876503" y="1934381"/>
              <a:ext cx="2087987" cy="359576"/>
            </a:xfrm>
            <a:prstGeom prst="roundRect">
              <a:avLst/>
            </a:prstGeom>
            <a:gradFill>
              <a:gsLst>
                <a:gs pos="41500">
                  <a:srgbClr val="A10000"/>
                </a:gs>
                <a:gs pos="19000">
                  <a:srgbClr val="C00000"/>
                </a:gs>
                <a:gs pos="76000">
                  <a:schemeClr val="accent2">
                    <a:lumMod val="50000"/>
                  </a:schemeClr>
                </a:gs>
              </a:gsLst>
              <a:lin ang="0" scaled="1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High</a:t>
              </a:r>
            </a:p>
          </p:txBody>
        </p:sp>
        <p:sp>
          <p:nvSpPr>
            <p:cNvPr id="41" name="Rectângulo arredondado 20"/>
            <p:cNvSpPr/>
            <p:nvPr/>
          </p:nvSpPr>
          <p:spPr>
            <a:xfrm>
              <a:off x="293448" y="529091"/>
              <a:ext cx="1440806" cy="523184"/>
            </a:xfrm>
            <a:prstGeom prst="roundRect">
              <a:avLst/>
            </a:prstGeom>
            <a:solidFill>
              <a:srgbClr val="739BAD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Risk Level</a:t>
              </a:r>
            </a:p>
          </p:txBody>
        </p:sp>
        <p:sp>
          <p:nvSpPr>
            <p:cNvPr id="42" name="Rectângulo arredondado 21"/>
            <p:cNvSpPr/>
            <p:nvPr/>
          </p:nvSpPr>
          <p:spPr>
            <a:xfrm>
              <a:off x="293448" y="1197457"/>
              <a:ext cx="1440806" cy="4319997"/>
            </a:xfrm>
            <a:prstGeom prst="roundRect">
              <a:avLst>
                <a:gd name="adj" fmla="val 3693"/>
              </a:avLst>
            </a:prstGeom>
            <a:solidFill>
              <a:srgbClr val="739BAD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Consumption</a:t>
              </a:r>
            </a:p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Level</a:t>
              </a:r>
            </a:p>
          </p:txBody>
        </p:sp>
        <p:sp>
          <p:nvSpPr>
            <p:cNvPr id="43" name="Rectângulo arredondado 22"/>
            <p:cNvSpPr/>
            <p:nvPr/>
          </p:nvSpPr>
          <p:spPr>
            <a:xfrm>
              <a:off x="293448" y="5660947"/>
              <a:ext cx="1440806" cy="485472"/>
            </a:xfrm>
            <a:prstGeom prst="roundRect">
              <a:avLst/>
            </a:prstGeom>
            <a:solidFill>
              <a:srgbClr val="739BAD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Intervention Level </a:t>
              </a:r>
            </a:p>
          </p:txBody>
        </p:sp>
        <p:sp>
          <p:nvSpPr>
            <p:cNvPr id="45" name="Rectângulo arredondado 24"/>
            <p:cNvSpPr/>
            <p:nvPr/>
          </p:nvSpPr>
          <p:spPr>
            <a:xfrm>
              <a:off x="7006699" y="3124563"/>
              <a:ext cx="1665981" cy="359577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1"/>
            <a:lstStyle/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Severe</a:t>
              </a:r>
            </a:p>
            <a:p>
              <a:pPr algn="ctr">
                <a:defRPr/>
              </a:pPr>
              <a:r>
                <a:rPr lang="en-US" sz="1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</a:rPr>
                <a:t>Dependence</a:t>
              </a:r>
            </a:p>
          </p:txBody>
        </p:sp>
      </p:grpSp>
      <p:sp>
        <p:nvSpPr>
          <p:cNvPr id="46" name="Rectângulo 45"/>
          <p:cNvSpPr/>
          <p:nvPr/>
        </p:nvSpPr>
        <p:spPr>
          <a:xfrm>
            <a:off x="4295006" y="500113"/>
            <a:ext cx="770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PT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Referencing</a:t>
            </a:r>
            <a:r>
              <a:rPr lang="pt-PT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Network</a:t>
            </a:r>
          </a:p>
        </p:txBody>
      </p:sp>
      <p:sp>
        <p:nvSpPr>
          <p:cNvPr id="74" name="Rectângulo arredondado 62"/>
          <p:cNvSpPr/>
          <p:nvPr/>
        </p:nvSpPr>
        <p:spPr>
          <a:xfrm>
            <a:off x="3043404" y="5841863"/>
            <a:ext cx="9933273" cy="5762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r">
              <a:defRPr/>
            </a:pPr>
            <a:r>
              <a:rPr lang="en-GB" sz="800" dirty="0">
                <a:solidFill>
                  <a:prstClr val="white"/>
                </a:solidFill>
              </a:rPr>
              <a:t>Adapted from</a:t>
            </a:r>
            <a:r>
              <a:rPr lang="en-GB" sz="800" i="1" dirty="0">
                <a:solidFill>
                  <a:prstClr val="white"/>
                </a:solidFill>
              </a:rPr>
              <a:t> </a:t>
            </a:r>
            <a:r>
              <a:rPr lang="en-GB" sz="800" dirty="0">
                <a:solidFill>
                  <a:prstClr val="white"/>
                </a:solidFill>
              </a:rPr>
              <a:t>Springer, IOM - J.F. &amp; Phillips, J. (</a:t>
            </a:r>
            <a:r>
              <a:rPr lang="en-GB" sz="800" dirty="0" err="1">
                <a:solidFill>
                  <a:prstClr val="white"/>
                </a:solidFill>
              </a:rPr>
              <a:t>n.d</a:t>
            </a:r>
            <a:r>
              <a:rPr lang="en-GB" sz="800" dirty="0">
                <a:solidFill>
                  <a:prstClr val="white"/>
                </a:solidFill>
              </a:rPr>
              <a:t>.)</a:t>
            </a:r>
            <a:r>
              <a:rPr lang="en-GB" sz="800" i="1" dirty="0">
                <a:solidFill>
                  <a:prstClr val="white"/>
                </a:solidFill>
              </a:rPr>
              <a:t>, The Institute of Medicine Framework and its implication for the advancement of prevention policy, programs and </a:t>
            </a:r>
            <a:r>
              <a:rPr lang="en-GB" sz="800" i="1" dirty="0" err="1">
                <a:solidFill>
                  <a:prstClr val="white"/>
                </a:solidFill>
              </a:rPr>
              <a:t>pratice</a:t>
            </a:r>
            <a:r>
              <a:rPr lang="en-GB" sz="800" dirty="0">
                <a:solidFill>
                  <a:prstClr val="white"/>
                </a:solidFill>
              </a:rPr>
              <a:t>. Washington: CARS </a:t>
            </a:r>
          </a:p>
          <a:p>
            <a:pPr algn="r">
              <a:defRPr/>
            </a:pPr>
            <a:endParaRPr lang="en-GB" sz="100" dirty="0">
              <a:solidFill>
                <a:prstClr val="white"/>
              </a:solidFill>
            </a:endParaRPr>
          </a:p>
          <a:p>
            <a:pPr algn="r">
              <a:defRPr/>
            </a:pPr>
            <a:r>
              <a:rPr lang="en-GB" sz="800" dirty="0">
                <a:solidFill>
                  <a:prstClr val="white"/>
                </a:solidFill>
              </a:rPr>
              <a:t>Ferreira-Borges, C. e Cunha </a:t>
            </a:r>
            <a:r>
              <a:rPr lang="en-GB" sz="800" dirty="0" err="1">
                <a:solidFill>
                  <a:prstClr val="white"/>
                </a:solidFill>
              </a:rPr>
              <a:t>Filho</a:t>
            </a:r>
            <a:r>
              <a:rPr lang="en-GB" sz="800" dirty="0">
                <a:solidFill>
                  <a:prstClr val="white"/>
                </a:solidFill>
              </a:rPr>
              <a:t>, H. (2007)</a:t>
            </a:r>
            <a:r>
              <a:rPr lang="en-GB" sz="800" i="1" dirty="0">
                <a:solidFill>
                  <a:prstClr val="white"/>
                </a:solidFill>
              </a:rPr>
              <a:t>, </a:t>
            </a:r>
            <a:r>
              <a:rPr lang="en-GB" sz="800" i="1" dirty="0" err="1">
                <a:solidFill>
                  <a:prstClr val="white"/>
                </a:solidFill>
              </a:rPr>
              <a:t>Intervenções</a:t>
            </a:r>
            <a:r>
              <a:rPr lang="en-GB" sz="800" i="1" dirty="0">
                <a:solidFill>
                  <a:prstClr val="white"/>
                </a:solidFill>
              </a:rPr>
              <a:t> </a:t>
            </a:r>
            <a:r>
              <a:rPr lang="en-GB" sz="800" i="1" dirty="0" err="1">
                <a:solidFill>
                  <a:prstClr val="white"/>
                </a:solidFill>
              </a:rPr>
              <a:t>Breves</a:t>
            </a:r>
            <a:r>
              <a:rPr lang="en-GB" sz="800" i="1" dirty="0">
                <a:solidFill>
                  <a:prstClr val="white"/>
                </a:solidFill>
              </a:rPr>
              <a:t>: </a:t>
            </a:r>
            <a:r>
              <a:rPr lang="en-GB" sz="800" i="1" dirty="0" err="1">
                <a:solidFill>
                  <a:prstClr val="white"/>
                </a:solidFill>
              </a:rPr>
              <a:t>Álcool</a:t>
            </a:r>
            <a:r>
              <a:rPr lang="en-GB" sz="800" i="1" dirty="0">
                <a:solidFill>
                  <a:prstClr val="white"/>
                </a:solidFill>
              </a:rPr>
              <a:t> e </a:t>
            </a:r>
            <a:r>
              <a:rPr lang="en-GB" sz="800" i="1" dirty="0" err="1">
                <a:solidFill>
                  <a:prstClr val="white"/>
                </a:solidFill>
              </a:rPr>
              <a:t>Outras</a:t>
            </a:r>
            <a:r>
              <a:rPr lang="en-GB" sz="800" i="1" dirty="0">
                <a:solidFill>
                  <a:prstClr val="white"/>
                </a:solidFill>
              </a:rPr>
              <a:t> </a:t>
            </a:r>
            <a:r>
              <a:rPr lang="en-GB" sz="800" i="1" dirty="0" err="1">
                <a:solidFill>
                  <a:prstClr val="white"/>
                </a:solidFill>
              </a:rPr>
              <a:t>Drogas</a:t>
            </a:r>
            <a:r>
              <a:rPr lang="en-GB" sz="800" i="1" dirty="0">
                <a:solidFill>
                  <a:prstClr val="white"/>
                </a:solidFill>
              </a:rPr>
              <a:t> – Manual </a:t>
            </a:r>
            <a:r>
              <a:rPr lang="en-GB" sz="800" i="1" dirty="0" err="1">
                <a:solidFill>
                  <a:prstClr val="white"/>
                </a:solidFill>
              </a:rPr>
              <a:t>Técnico</a:t>
            </a:r>
            <a:r>
              <a:rPr lang="en-GB" sz="800" i="1" dirty="0">
                <a:solidFill>
                  <a:prstClr val="white"/>
                </a:solidFill>
              </a:rPr>
              <a:t> e </a:t>
            </a:r>
            <a:r>
              <a:rPr lang="en-GB" sz="800" i="1" dirty="0" err="1">
                <a:solidFill>
                  <a:prstClr val="white"/>
                </a:solidFill>
              </a:rPr>
              <a:t>Cd</a:t>
            </a:r>
            <a:r>
              <a:rPr lang="en-GB" sz="800" i="1" dirty="0">
                <a:solidFill>
                  <a:prstClr val="white"/>
                </a:solidFill>
              </a:rPr>
              <a:t>-Rom</a:t>
            </a:r>
            <a:r>
              <a:rPr lang="en-GB" sz="800" dirty="0">
                <a:solidFill>
                  <a:prstClr val="white"/>
                </a:solidFill>
              </a:rPr>
              <a:t>, </a:t>
            </a:r>
            <a:r>
              <a:rPr lang="en-GB" sz="800" dirty="0" err="1">
                <a:solidFill>
                  <a:prstClr val="white"/>
                </a:solidFill>
              </a:rPr>
              <a:t>Lisboa</a:t>
            </a:r>
            <a:r>
              <a:rPr lang="en-GB" sz="800" dirty="0">
                <a:solidFill>
                  <a:prstClr val="white"/>
                </a:solidFill>
              </a:rPr>
              <a:t>: CLIMEPSI</a:t>
            </a:r>
          </a:p>
          <a:p>
            <a:pPr algn="r">
              <a:defRPr/>
            </a:pPr>
            <a:endParaRPr lang="en-GB" sz="800" dirty="0">
              <a:solidFill>
                <a:prstClr val="white"/>
              </a:solidFill>
            </a:endParaRPr>
          </a:p>
        </p:txBody>
      </p:sp>
      <p:grpSp>
        <p:nvGrpSpPr>
          <p:cNvPr id="22" name="Grupo 21"/>
          <p:cNvGrpSpPr/>
          <p:nvPr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23" name="Lágrima 22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4" name="Imagem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8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9" name="Conexão reta 28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4" name="Imagem 43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71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06574" y="801502"/>
            <a:ext cx="3456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FFD961"/>
                </a:solidFill>
                <a:latin typeface="Century Gothic" panose="020B0502020202020204" pitchFamily="34" charset="0"/>
              </a:rPr>
              <a:t>The Structure</a:t>
            </a:r>
          </a:p>
        </p:txBody>
      </p:sp>
      <p:sp>
        <p:nvSpPr>
          <p:cNvPr id="5" name="CaixaDeTexto 50"/>
          <p:cNvSpPr txBox="1">
            <a:spLocks noChangeArrowheads="1"/>
          </p:cNvSpPr>
          <p:nvPr/>
        </p:nvSpPr>
        <p:spPr bwMode="auto">
          <a:xfrm>
            <a:off x="406574" y="273055"/>
            <a:ext cx="795688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Portuguese Alcohol and Health Forum</a:t>
            </a:r>
          </a:p>
        </p:txBody>
      </p:sp>
      <p:sp>
        <p:nvSpPr>
          <p:cNvPr id="53" name="Retângulo 52"/>
          <p:cNvSpPr/>
          <p:nvPr/>
        </p:nvSpPr>
        <p:spPr>
          <a:xfrm>
            <a:off x="197392" y="4549892"/>
            <a:ext cx="46376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Industry and Economical sets</a:t>
            </a:r>
          </a:p>
        </p:txBody>
      </p:sp>
      <p:sp>
        <p:nvSpPr>
          <p:cNvPr id="54" name="CaixaDeTexto 53"/>
          <p:cNvSpPr txBox="1"/>
          <p:nvPr/>
        </p:nvSpPr>
        <p:spPr>
          <a:xfrm>
            <a:off x="188754" y="3969854"/>
            <a:ext cx="3712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Government Bodies</a:t>
            </a:r>
          </a:p>
        </p:txBody>
      </p:sp>
      <p:sp>
        <p:nvSpPr>
          <p:cNvPr id="55" name="CaixaDeTexto 54"/>
          <p:cNvSpPr txBox="1"/>
          <p:nvPr/>
        </p:nvSpPr>
        <p:spPr>
          <a:xfrm>
            <a:off x="193279" y="4252079"/>
            <a:ext cx="40814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1600" b="1" dirty="0">
                <a:solidFill>
                  <a:schemeClr val="bg1">
                    <a:lumMod val="95000"/>
                  </a:schemeClr>
                </a:solidFill>
                <a:latin typeface="Century Gothic" panose="020B0502020202020204" pitchFamily="34" charset="0"/>
              </a:rPr>
              <a:t>Social Economy Organizations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2782838" y="729494"/>
            <a:ext cx="8480038" cy="5417961"/>
            <a:chOff x="2782838" y="729494"/>
            <a:chExt cx="8480038" cy="5417961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1588385989"/>
                </p:ext>
              </p:extLst>
            </p:nvPr>
          </p:nvGraphicFramePr>
          <p:xfrm>
            <a:off x="2782838" y="729494"/>
            <a:ext cx="8126942" cy="541796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1" name="Oval 30"/>
            <p:cNvSpPr/>
            <p:nvPr/>
          </p:nvSpPr>
          <p:spPr>
            <a:xfrm>
              <a:off x="9299562" y="2313670"/>
              <a:ext cx="440480" cy="4406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71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Oval 31"/>
            <p:cNvSpPr/>
            <p:nvPr/>
          </p:nvSpPr>
          <p:spPr>
            <a:xfrm>
              <a:off x="10669841" y="5207428"/>
              <a:ext cx="144016" cy="144016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1607181"/>
                <a:satOff val="-2411"/>
                <a:lumOff val="-392"/>
                <a:alphaOff val="0"/>
              </a:schemeClr>
            </a:fillRef>
            <a:effectRef idx="2">
              <a:schemeClr val="accent3">
                <a:hueOff val="1607181"/>
                <a:satOff val="-2411"/>
                <a:lumOff val="-39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Oval 32"/>
            <p:cNvSpPr/>
            <p:nvPr/>
          </p:nvSpPr>
          <p:spPr>
            <a:xfrm>
              <a:off x="10307674" y="3609814"/>
              <a:ext cx="272234" cy="272238"/>
            </a:xfrm>
            <a:prstGeom prst="ellipse">
              <a:avLst/>
            </a:prstGeom>
            <a:solidFill>
              <a:srgbClr val="C0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3214361"/>
                <a:satOff val="-4823"/>
                <a:lumOff val="-78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Oval 33"/>
            <p:cNvSpPr/>
            <p:nvPr/>
          </p:nvSpPr>
          <p:spPr>
            <a:xfrm>
              <a:off x="9269588" y="5351444"/>
              <a:ext cx="546667" cy="546675"/>
            </a:xfrm>
            <a:prstGeom prst="ellipse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4017952"/>
                <a:satOff val="-6029"/>
                <a:lumOff val="-98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9" name="Imagem 8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822"/>
            <a:stretch/>
          </p:blipFill>
          <p:spPr>
            <a:xfrm>
              <a:off x="9371570" y="2385678"/>
              <a:ext cx="288759" cy="252253"/>
            </a:xfrm>
            <a:prstGeom prst="rect">
              <a:avLst/>
            </a:prstGeom>
          </p:spPr>
        </p:pic>
        <p:sp>
          <p:nvSpPr>
            <p:cNvPr id="35" name="CaixaDeTexto 34"/>
            <p:cNvSpPr txBox="1"/>
            <p:nvPr/>
          </p:nvSpPr>
          <p:spPr>
            <a:xfrm>
              <a:off x="6203218" y="4761942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36" name="CaixaDeTexto 35"/>
            <p:cNvSpPr txBox="1"/>
            <p:nvPr/>
          </p:nvSpPr>
          <p:spPr>
            <a:xfrm>
              <a:off x="3141782" y="5363276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37" name="CaixaDeTexto 36"/>
            <p:cNvSpPr txBox="1"/>
            <p:nvPr/>
          </p:nvSpPr>
          <p:spPr>
            <a:xfrm>
              <a:off x="8924782" y="5733139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38" name="CaixaDeTexto 37"/>
            <p:cNvSpPr txBox="1"/>
            <p:nvPr/>
          </p:nvSpPr>
          <p:spPr>
            <a:xfrm>
              <a:off x="6438181" y="1099011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39" name="CaixaDeTexto 38"/>
            <p:cNvSpPr txBox="1"/>
            <p:nvPr/>
          </p:nvSpPr>
          <p:spPr>
            <a:xfrm>
              <a:off x="7283338" y="4329894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0" name="CaixaDeTexto 39"/>
            <p:cNvSpPr txBox="1"/>
            <p:nvPr/>
          </p:nvSpPr>
          <p:spPr>
            <a:xfrm>
              <a:off x="5195106" y="4221882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1" name="CaixaDeTexto 40"/>
            <p:cNvSpPr txBox="1"/>
            <p:nvPr/>
          </p:nvSpPr>
          <p:spPr>
            <a:xfrm>
              <a:off x="10451690" y="3789834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2" name="CaixaDeTexto 41"/>
            <p:cNvSpPr txBox="1"/>
            <p:nvPr/>
          </p:nvSpPr>
          <p:spPr>
            <a:xfrm>
              <a:off x="10595706" y="5265998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3" name="CaixaDeTexto 42"/>
            <p:cNvSpPr txBox="1"/>
            <p:nvPr/>
          </p:nvSpPr>
          <p:spPr>
            <a:xfrm>
              <a:off x="5267114" y="1233550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4" name="CaixaDeTexto 43"/>
            <p:cNvSpPr txBox="1"/>
            <p:nvPr/>
          </p:nvSpPr>
          <p:spPr>
            <a:xfrm>
              <a:off x="5794302" y="1894724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5" name="CaixaDeTexto 44"/>
            <p:cNvSpPr txBox="1"/>
            <p:nvPr/>
          </p:nvSpPr>
          <p:spPr>
            <a:xfrm>
              <a:off x="8543478" y="3681822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6" name="CaixaDeTexto 45"/>
            <p:cNvSpPr txBox="1"/>
            <p:nvPr/>
          </p:nvSpPr>
          <p:spPr>
            <a:xfrm>
              <a:off x="4763058" y="3537806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7" name="CaixaDeTexto 46"/>
            <p:cNvSpPr txBox="1"/>
            <p:nvPr/>
          </p:nvSpPr>
          <p:spPr>
            <a:xfrm>
              <a:off x="3322898" y="3645818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8" name="CaixaDeTexto 47"/>
            <p:cNvSpPr txBox="1"/>
            <p:nvPr/>
          </p:nvSpPr>
          <p:spPr>
            <a:xfrm>
              <a:off x="7696288" y="2277666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49" name="CaixaDeTexto 48"/>
            <p:cNvSpPr txBox="1"/>
            <p:nvPr/>
          </p:nvSpPr>
          <p:spPr>
            <a:xfrm>
              <a:off x="8111430" y="2853730"/>
              <a:ext cx="6671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solidFill>
                    <a:schemeClr val="bg1">
                      <a:lumMod val="85000"/>
                    </a:schemeClr>
                  </a:solidFill>
                </a:rPr>
                <a:t>MEMBER</a:t>
              </a:r>
            </a:p>
          </p:txBody>
        </p:sp>
        <p:sp>
          <p:nvSpPr>
            <p:cNvPr id="50" name="Oval 49"/>
            <p:cNvSpPr/>
            <p:nvPr/>
          </p:nvSpPr>
          <p:spPr>
            <a:xfrm>
              <a:off x="5699162" y="2745718"/>
              <a:ext cx="1687371" cy="16873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Imagem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1150" y="2637706"/>
              <a:ext cx="1899452" cy="1875169"/>
            </a:xfrm>
            <a:prstGeom prst="rect">
              <a:avLst/>
            </a:prstGeom>
          </p:spPr>
        </p:pic>
        <p:sp>
          <p:nvSpPr>
            <p:cNvPr id="51" name="Oval 50"/>
            <p:cNvSpPr/>
            <p:nvPr/>
          </p:nvSpPr>
          <p:spPr>
            <a:xfrm>
              <a:off x="3358902" y="1701602"/>
              <a:ext cx="440480" cy="4406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71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52" name="Imagem 51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822"/>
            <a:stretch/>
          </p:blipFill>
          <p:spPr>
            <a:xfrm>
              <a:off x="3430910" y="1773610"/>
              <a:ext cx="288759" cy="252253"/>
            </a:xfrm>
            <a:prstGeom prst="rect">
              <a:avLst/>
            </a:prstGeom>
          </p:spPr>
        </p:pic>
        <p:sp>
          <p:nvSpPr>
            <p:cNvPr id="2" name="CaixaDeTexto 1"/>
            <p:cNvSpPr txBox="1"/>
            <p:nvPr/>
          </p:nvSpPr>
          <p:spPr>
            <a:xfrm>
              <a:off x="2782838" y="2603443"/>
              <a:ext cx="20522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National Coordinator for drug problems, drug abuse and harmful use of alcohol</a:t>
              </a:r>
            </a:p>
            <a:p>
              <a:pPr algn="ctr"/>
              <a:endParaRPr lang="en-US" sz="900" dirty="0">
                <a:latin typeface="Century Gothic" panose="020B0502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9155546" y="4437906"/>
              <a:ext cx="440480" cy="4406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15000">
                  <a:schemeClr val="bg1">
                    <a:shade val="67500"/>
                    <a:satMod val="115000"/>
                  </a:schemeClr>
                </a:gs>
                <a:gs pos="7100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pic>
          <p:nvPicPr>
            <p:cNvPr id="57" name="Imagem 56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0822"/>
            <a:stretch/>
          </p:blipFill>
          <p:spPr>
            <a:xfrm>
              <a:off x="9227554" y="4509914"/>
              <a:ext cx="288759" cy="25225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4409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 rot="20325328">
            <a:off x="3553093" y="2644697"/>
            <a:ext cx="49984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Some Results</a:t>
            </a:r>
            <a:endParaRPr lang="en-GB" sz="8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29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000">
        <p14:prism/>
      </p:transition>
    </mc:Choice>
    <mc:Fallback xmlns="">
      <p:transition spd="slow" advClick="0" advTm="1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arcador de Posição de Conteúdo 20"/>
          <p:cNvSpPr>
            <a:spLocks noGrp="1"/>
          </p:cNvSpPr>
          <p:nvPr>
            <p:ph idx="4294967295"/>
          </p:nvPr>
        </p:nvSpPr>
        <p:spPr>
          <a:xfrm>
            <a:off x="334566" y="794910"/>
            <a:ext cx="11485276" cy="618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2000" b="1" noProof="0" dirty="0">
                <a:solidFill>
                  <a:schemeClr val="bg1"/>
                </a:solidFill>
                <a:latin typeface="Century Gothic" panose="020B0502020202020204" pitchFamily="34" charset="0"/>
              </a:rPr>
              <a:t>Public Network of Outpatient Services (Portugal Mainland) 2010 - 2016</a:t>
            </a:r>
          </a:p>
        </p:txBody>
      </p:sp>
      <p:sp>
        <p:nvSpPr>
          <p:cNvPr id="20" name="Título 19"/>
          <p:cNvSpPr>
            <a:spLocks noGrp="1"/>
          </p:cNvSpPr>
          <p:nvPr>
            <p:ph type="title" idx="4294967295"/>
          </p:nvPr>
        </p:nvSpPr>
        <p:spPr>
          <a:xfrm>
            <a:off x="334566" y="333450"/>
            <a:ext cx="11607394" cy="536699"/>
          </a:xfrm>
          <a:prstGeom prst="round2SameRect">
            <a:avLst>
              <a:gd name="adj1" fmla="val 0"/>
              <a:gd name="adj2" fmla="val 39448"/>
            </a:avLst>
          </a:prstGeom>
        </p:spPr>
        <p:txBody>
          <a:bodyPr/>
          <a:lstStyle/>
          <a:p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New admissions:  Use of IV route in the past 12 months, by year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0670716" y="6049522"/>
            <a:ext cx="151216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pt-PT" sz="900" dirty="0" err="1">
                <a:solidFill>
                  <a:schemeClr val="bg1"/>
                </a:solidFill>
                <a:latin typeface="Arial Rounded MT Bold" pitchFamily="34" charset="0"/>
                <a:cs typeface="Arial" charset="0"/>
              </a:rPr>
              <a:t>Source</a:t>
            </a:r>
            <a:r>
              <a:rPr lang="pt-PT" sz="900" dirty="0">
                <a:solidFill>
                  <a:schemeClr val="bg1"/>
                </a:solidFill>
                <a:latin typeface="Arial Rounded MT Bold" pitchFamily="34" charset="0"/>
                <a:cs typeface="Arial" charset="0"/>
              </a:rPr>
              <a:t>: ARS/SICAD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-118915" y="5462730"/>
            <a:ext cx="1791989" cy="1728191"/>
            <a:chOff x="-118915" y="5462730"/>
            <a:chExt cx="1791989" cy="1728191"/>
          </a:xfrm>
        </p:grpSpPr>
        <p:sp>
          <p:nvSpPr>
            <p:cNvPr id="8" name="Lágrima 7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9" name="Imagem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10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1" name="Conexão reta 10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Imagem 11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  <p:graphicFrame>
        <p:nvGraphicFramePr>
          <p:cNvPr id="14" name="Gráfico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3427102"/>
              </p:ext>
            </p:extLst>
          </p:nvPr>
        </p:nvGraphicFramePr>
        <p:xfrm>
          <a:off x="771295" y="1405318"/>
          <a:ext cx="1080120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30936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6" name="Picture 22" descr="Imagem relacionada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638" y="441462"/>
            <a:ext cx="10998903" cy="558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 flipH="1">
            <a:off x="586594" y="405458"/>
            <a:ext cx="3718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Portugal</a:t>
            </a:r>
            <a:endParaRPr lang="pt-PT" sz="4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022744"/>
              </p:ext>
            </p:extLst>
          </p:nvPr>
        </p:nvGraphicFramePr>
        <p:xfrm>
          <a:off x="694606" y="3092354"/>
          <a:ext cx="4680520" cy="228165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3163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1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5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  <a:sym typeface="Wingdings 3" pitchFamily="18" charset="2"/>
                        </a:rPr>
                        <a:t>Resident p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opulation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10 627 250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North/South territorial units maximum length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652 km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37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East/West territorial units maximum length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218 km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Surface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PT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92 090 Km</a:t>
                      </a:r>
                      <a:r>
                        <a:rPr kumimoji="0" lang="pt-PT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entury Gothic" panose="020B0502020202020204" pitchFamily="34" charset="0"/>
                        </a:rPr>
                        <a:t>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cell3D prstMaterial="dkEdge">
                      <a:bevel h="50800" prst="divot"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Forma livre 11"/>
          <p:cNvSpPr/>
          <p:nvPr/>
        </p:nvSpPr>
        <p:spPr>
          <a:xfrm>
            <a:off x="6912557" y="3432147"/>
            <a:ext cx="2407318" cy="2086945"/>
          </a:xfrm>
          <a:custGeom>
            <a:avLst/>
            <a:gdLst>
              <a:gd name="connsiteX0" fmla="*/ 334678 w 2407318"/>
              <a:gd name="connsiteY0" fmla="*/ 0 h 2086945"/>
              <a:gd name="connsiteX1" fmla="*/ 3752 w 2407318"/>
              <a:gd name="connsiteY1" fmla="*/ 618309 h 2086945"/>
              <a:gd name="connsiteX2" fmla="*/ 195341 w 2407318"/>
              <a:gd name="connsiteY2" fmla="*/ 862149 h 2086945"/>
              <a:gd name="connsiteX3" fmla="*/ 770107 w 2407318"/>
              <a:gd name="connsiteY3" fmla="*/ 1105989 h 2086945"/>
              <a:gd name="connsiteX4" fmla="*/ 909444 w 2407318"/>
              <a:gd name="connsiteY4" fmla="*/ 1733006 h 2086945"/>
              <a:gd name="connsiteX5" fmla="*/ 1031364 w 2407318"/>
              <a:gd name="connsiteY5" fmla="*/ 2046515 h 2086945"/>
              <a:gd name="connsiteX6" fmla="*/ 1623547 w 2407318"/>
              <a:gd name="connsiteY6" fmla="*/ 1985555 h 2086945"/>
              <a:gd name="connsiteX7" fmla="*/ 2119935 w 2407318"/>
              <a:gd name="connsiteY7" fmla="*/ 1166949 h 2086945"/>
              <a:gd name="connsiteX8" fmla="*/ 2407318 w 2407318"/>
              <a:gd name="connsiteY8" fmla="*/ 627018 h 2086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7318" h="2086945">
                <a:moveTo>
                  <a:pt x="334678" y="0"/>
                </a:moveTo>
                <a:cubicBezTo>
                  <a:pt x="180826" y="237309"/>
                  <a:pt x="26975" y="474618"/>
                  <a:pt x="3752" y="618309"/>
                </a:cubicBezTo>
                <a:cubicBezTo>
                  <a:pt x="-19471" y="762000"/>
                  <a:pt x="67615" y="780869"/>
                  <a:pt x="195341" y="862149"/>
                </a:cubicBezTo>
                <a:cubicBezTo>
                  <a:pt x="323067" y="943429"/>
                  <a:pt x="651090" y="960846"/>
                  <a:pt x="770107" y="1105989"/>
                </a:cubicBezTo>
                <a:cubicBezTo>
                  <a:pt x="889124" y="1251132"/>
                  <a:pt x="865901" y="1576252"/>
                  <a:pt x="909444" y="1733006"/>
                </a:cubicBezTo>
                <a:cubicBezTo>
                  <a:pt x="952987" y="1889760"/>
                  <a:pt x="912347" y="2004423"/>
                  <a:pt x="1031364" y="2046515"/>
                </a:cubicBezTo>
                <a:cubicBezTo>
                  <a:pt x="1150381" y="2088607"/>
                  <a:pt x="1442119" y="2132149"/>
                  <a:pt x="1623547" y="1985555"/>
                </a:cubicBezTo>
                <a:cubicBezTo>
                  <a:pt x="1804975" y="1838961"/>
                  <a:pt x="1989307" y="1393372"/>
                  <a:pt x="2119935" y="1166949"/>
                </a:cubicBezTo>
                <a:cubicBezTo>
                  <a:pt x="2250563" y="940526"/>
                  <a:pt x="2328940" y="783772"/>
                  <a:pt x="2407318" y="627018"/>
                </a:cubicBezTo>
              </a:path>
            </a:pathLst>
          </a:cu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036" name="Picture 12" descr="Imagem relacionad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331010" y="2097646"/>
            <a:ext cx="1651190" cy="11673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Resultado de imagem para portugal pin 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308" y="2277666"/>
            <a:ext cx="305894" cy="54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Resultado de imagem para australia flag pin 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698" y="4744327"/>
            <a:ext cx="315871" cy="55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189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6 0.09877 L 0.01796 0.2371 C 0.01796 0.29933 0.11051 0.37682 0.18589 0.37682 L 0.35446 0.37682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19" y="139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0" y="225438"/>
            <a:ext cx="12035866" cy="1584176"/>
          </a:xfrm>
          <a:prstGeom prst="round2SameRect">
            <a:avLst>
              <a:gd name="adj1" fmla="val 0"/>
              <a:gd name="adj2" fmla="val 38233"/>
            </a:avLst>
          </a:prstGeom>
        </p:spPr>
        <p:txBody>
          <a:bodyPr/>
          <a:lstStyle/>
          <a:p>
            <a:r>
              <a:rPr lang="en-GB" altLang="pt-PT" sz="24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Diagnose of HIV infection by characteristics of sampled population, Portugal </a:t>
            </a:r>
            <a:r>
              <a:rPr lang="en-GB" altLang="pt-PT" sz="24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1983-2015</a:t>
            </a:r>
            <a:endParaRPr lang="pt-PT" sz="2400" b="1" dirty="0">
              <a:solidFill>
                <a:srgbClr val="FF095B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1264974" y="1125538"/>
            <a:ext cx="10770892" cy="5129742"/>
            <a:chOff x="1264974" y="1125538"/>
            <a:chExt cx="10770892" cy="5129742"/>
          </a:xfrm>
        </p:grpSpPr>
        <p:pic>
          <p:nvPicPr>
            <p:cNvPr id="8" name="Imagem 7"/>
            <p:cNvPicPr/>
            <p:nvPr/>
          </p:nvPicPr>
          <p:blipFill rotWithShape="1">
            <a:blip r:embed="rId2"/>
            <a:srcRect l="9966" t="11421" r="58788" b="21215"/>
            <a:stretch/>
          </p:blipFill>
          <p:spPr>
            <a:xfrm>
              <a:off x="1702718" y="1125538"/>
              <a:ext cx="9613068" cy="446449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rnd"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pic>
        <p:grpSp>
          <p:nvGrpSpPr>
            <p:cNvPr id="2" name="Grupo 1"/>
            <p:cNvGrpSpPr/>
            <p:nvPr/>
          </p:nvGrpSpPr>
          <p:grpSpPr>
            <a:xfrm>
              <a:off x="1264974" y="2652417"/>
              <a:ext cx="10770892" cy="3602863"/>
              <a:chOff x="1052152" y="2605867"/>
              <a:chExt cx="11290865" cy="3602863"/>
            </a:xfrm>
          </p:grpSpPr>
          <p:sp>
            <p:nvSpPr>
              <p:cNvPr id="9" name="CaixaDeTexto 8"/>
              <p:cNvSpPr txBox="1"/>
              <p:nvPr/>
            </p:nvSpPr>
            <p:spPr>
              <a:xfrm>
                <a:off x="5231111" y="5626038"/>
                <a:ext cx="2900758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pt-PT" sz="1200" b="1" dirty="0" err="1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Year</a:t>
                </a:r>
                <a:r>
                  <a:rPr lang="pt-PT" sz="1200" b="1" dirty="0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pt-PT" sz="1200" b="1" dirty="0" err="1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of</a:t>
                </a:r>
                <a:r>
                  <a:rPr lang="pt-PT" sz="1200" b="1" dirty="0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 </a:t>
                </a:r>
                <a:r>
                  <a:rPr lang="pt-PT" sz="1200" b="1" dirty="0" err="1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diagnosis</a:t>
                </a:r>
                <a:endParaRPr lang="en-GB" sz="1200" b="1" dirty="0">
                  <a:solidFill>
                    <a:srgbClr val="FFC000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" name="CaixaDeTexto 9"/>
              <p:cNvSpPr txBox="1"/>
              <p:nvPr/>
            </p:nvSpPr>
            <p:spPr>
              <a:xfrm>
                <a:off x="3020713" y="5993286"/>
                <a:ext cx="9322304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Source: INSA, IP (2016). </a:t>
                </a:r>
                <a:r>
                  <a:rPr lang="en-US" sz="800" dirty="0" err="1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Infeção</a:t>
                </a:r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 VIH/SIDA: in Portugal a 31 de </a:t>
                </a:r>
                <a:r>
                  <a:rPr lang="en-US" sz="800" dirty="0" err="1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dezembro</a:t>
                </a:r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 de 2014. </a:t>
                </a:r>
                <a:r>
                  <a:rPr lang="en-US" sz="800" dirty="0" err="1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Lisboa</a:t>
                </a:r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: </a:t>
                </a:r>
                <a:r>
                  <a:rPr lang="en-US" sz="800" dirty="0" err="1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Instituto</a:t>
                </a:r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 Nacional de </a:t>
                </a:r>
                <a:r>
                  <a:rPr lang="en-US" sz="800" dirty="0" err="1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Saúde</a:t>
                </a:r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 </a:t>
                </a:r>
                <a:r>
                  <a:rPr lang="en-US" sz="800" dirty="0" err="1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Doutor</a:t>
                </a:r>
                <a:r>
                  <a:rPr lang="en-US" sz="800" dirty="0">
                    <a:solidFill>
                      <a:schemeClr val="bg1"/>
                    </a:solidFill>
                    <a:latin typeface="Arial Rounded MT Bold" pitchFamily="34" charset="0"/>
                    <a:cs typeface="Arial" charset="0"/>
                  </a:rPr>
                  <a:t> Ricardo Jorge, IP</a:t>
                </a:r>
              </a:p>
            </p:txBody>
          </p:sp>
          <p:sp>
            <p:nvSpPr>
              <p:cNvPr id="11" name="Retângulo 10"/>
              <p:cNvSpPr/>
              <p:nvPr/>
            </p:nvSpPr>
            <p:spPr>
              <a:xfrm rot="16200000">
                <a:off x="586535" y="3071484"/>
                <a:ext cx="1253869" cy="322635"/>
              </a:xfrm>
              <a:prstGeom prst="rect">
                <a:avLst/>
              </a:prstGeom>
              <a:ln>
                <a:noFill/>
              </a:ln>
              <a:effectLst>
                <a:outerShdw blurRad="184150" dist="241300" dir="11520000" sx="110000" sy="110000" algn="ctr">
                  <a:srgbClr val="000000">
                    <a:alpha val="18000"/>
                  </a:srgbClr>
                </a:outerShdw>
              </a:effectLst>
              <a:scene3d>
                <a:camera prst="perspectiveFront" fov="5100000">
                  <a:rot lat="0" lon="2100000" rev="0"/>
                </a:camera>
                <a:lightRig rig="flood" dir="t">
                  <a:rot lat="0" lon="0" rev="13800000"/>
                </a:lightRig>
              </a:scene3d>
              <a:sp3d extrusionH="107950" prstMaterial="plastic">
                <a:bevelT w="82550" h="63500" prst="divot"/>
                <a:bevelB/>
              </a:sp3d>
            </p:spPr>
            <p:txBody>
              <a:bodyPr wrap="none">
                <a:spAutoFit/>
              </a:bodyPr>
              <a:lstStyle/>
              <a:p>
                <a:pPr algn="ctr"/>
                <a:r>
                  <a:rPr lang="pt-PT" sz="1400" b="1" dirty="0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No. </a:t>
                </a:r>
                <a:r>
                  <a:rPr lang="pt-PT" sz="1400" b="1" dirty="0" err="1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of</a:t>
                </a:r>
                <a:r>
                  <a:rPr lang="pt-PT" sz="1400" b="1" dirty="0">
                    <a:solidFill>
                      <a:srgbClr val="FFC000"/>
                    </a:solidFill>
                    <a:latin typeface="Century Gothic" panose="020B0502020202020204" pitchFamily="34" charset="0"/>
                  </a:rPr>
                  <a:t> cases</a:t>
                </a:r>
                <a:endParaRPr lang="en-GB" sz="1400" b="1" dirty="0">
                  <a:solidFill>
                    <a:srgbClr val="FFC000"/>
                  </a:solidFill>
                  <a:latin typeface="Century Gothic" panose="020B0502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976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42578" y="332867"/>
            <a:ext cx="1149580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HIV notifications: </a:t>
            </a:r>
          </a:p>
          <a:p>
            <a:pPr algn="r"/>
            <a:r>
              <a:rPr lang="en-GB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Cases associated or not to drug addiction by year of diagnosis</a:t>
            </a:r>
            <a:endParaRPr lang="pt-PT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GB" b="1" dirty="0">
                <a:solidFill>
                  <a:srgbClr val="FFD961"/>
                </a:solidFill>
                <a:latin typeface="Century Gothic" panose="020B0502020202020204" pitchFamily="34" charset="0"/>
              </a:rPr>
              <a:t>1999-2016</a:t>
            </a:r>
            <a:endParaRPr lang="pt-PT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  <a:p>
            <a:endParaRPr lang="pt-PT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2389176" y="5986078"/>
            <a:ext cx="9549209" cy="23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1805" marR="4445" indent="-259080" algn="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Instituto Nacional de Saúde Doutor Ricardo Jorge, I.P. (INSA, I.P.): DDI - URVE / SICAD: DMI – DEI.</a:t>
            </a:r>
            <a:endParaRPr lang="pt-PT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Grupo 5"/>
          <p:cNvGrpSpPr/>
          <p:nvPr/>
        </p:nvGrpSpPr>
        <p:grpSpPr>
          <a:xfrm>
            <a:off x="144964" y="1377566"/>
            <a:ext cx="11602869" cy="4359932"/>
            <a:chOff x="144964" y="1377566"/>
            <a:chExt cx="11602869" cy="4359932"/>
          </a:xfrm>
        </p:grpSpPr>
        <p:graphicFrame>
          <p:nvGraphicFramePr>
            <p:cNvPr id="2" name="Gráfico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511303635"/>
                </p:ext>
              </p:extLst>
            </p:nvPr>
          </p:nvGraphicFramePr>
          <p:xfrm>
            <a:off x="442578" y="1377566"/>
            <a:ext cx="11305255" cy="435993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CaixaDeTexto 4"/>
            <p:cNvSpPr txBox="1"/>
            <p:nvPr/>
          </p:nvSpPr>
          <p:spPr>
            <a:xfrm rot="16200000">
              <a:off x="-182049" y="3252750"/>
              <a:ext cx="91563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1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Individuals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41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 txBox="1">
            <a:spLocks/>
          </p:cNvSpPr>
          <p:nvPr/>
        </p:nvSpPr>
        <p:spPr>
          <a:xfrm>
            <a:off x="392469" y="409013"/>
            <a:ext cx="11607393" cy="536505"/>
          </a:xfrm>
          <a:prstGeom prst="round2SameRect">
            <a:avLst>
              <a:gd name="adj1" fmla="val 0"/>
              <a:gd name="adj2" fmla="val 39448"/>
            </a:avLst>
          </a:prstGeom>
        </p:spPr>
        <p:txBody>
          <a:bodyPr/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Reduction of drug-related deaths</a:t>
            </a:r>
            <a:endParaRPr lang="pt-PT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2441852" y="1013401"/>
            <a:ext cx="7702750" cy="11165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Evolution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of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cases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with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information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on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the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cause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of</a:t>
            </a: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 </a:t>
            </a:r>
            <a:r>
              <a:rPr lang="pt-PT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death</a:t>
            </a:r>
            <a:endParaRPr lang="pt-PT" dirty="0">
              <a:solidFill>
                <a:srgbClr val="FFD961"/>
              </a:solidFill>
              <a:latin typeface="Century Gothic" panose="020B0502020202020204" pitchFamily="34" charset="0"/>
            </a:endParaRPr>
          </a:p>
          <a:p>
            <a:pPr algn="ctr">
              <a:defRPr sz="2128" b="1" i="0" u="none" strike="noStrike" kern="1200" baseline="0">
                <a:solidFill>
                  <a:prstClr val="white"/>
                </a:solidFill>
                <a:latin typeface="+mn-lt"/>
                <a:ea typeface="+mn-ea"/>
                <a:cs typeface="+mn-cs"/>
              </a:defRPr>
            </a:pPr>
            <a:r>
              <a:rPr lang="pt-PT" dirty="0">
                <a:solidFill>
                  <a:srgbClr val="FFD961"/>
                </a:solidFill>
                <a:latin typeface="Century Gothic" panose="020B0502020202020204" pitchFamily="34" charset="0"/>
              </a:rPr>
              <a:t>2009-2016</a:t>
            </a:r>
          </a:p>
          <a:p>
            <a:endParaRPr lang="pt-PT" dirty="0">
              <a:latin typeface="Century Gothic" panose="020B0502020202020204" pitchFamily="34" charset="0"/>
            </a:endParaRPr>
          </a:p>
        </p:txBody>
      </p:sp>
      <p:grpSp>
        <p:nvGrpSpPr>
          <p:cNvPr id="18" name="Grupo 17"/>
          <p:cNvGrpSpPr/>
          <p:nvPr/>
        </p:nvGrpSpPr>
        <p:grpSpPr>
          <a:xfrm>
            <a:off x="1162658" y="2097646"/>
            <a:ext cx="10261139" cy="3960440"/>
            <a:chOff x="874626" y="2067067"/>
            <a:chExt cx="10261139" cy="3960440"/>
          </a:xfrm>
        </p:grpSpPr>
        <p:graphicFrame>
          <p:nvGraphicFramePr>
            <p:cNvPr id="6" name="Gráfico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41943604"/>
                </p:ext>
              </p:extLst>
            </p:nvPr>
          </p:nvGraphicFramePr>
          <p:xfrm>
            <a:off x="874626" y="2067067"/>
            <a:ext cx="10261139" cy="39604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CaixaDeTexto 6"/>
            <p:cNvSpPr txBox="1"/>
            <p:nvPr/>
          </p:nvSpPr>
          <p:spPr>
            <a:xfrm>
              <a:off x="1563166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64%</a:t>
              </a:r>
            </a:p>
          </p:txBody>
        </p:sp>
        <p:sp>
          <p:nvSpPr>
            <p:cNvPr id="9" name="CaixaDeTexto 8"/>
            <p:cNvSpPr txBox="1"/>
            <p:nvPr/>
          </p:nvSpPr>
          <p:spPr>
            <a:xfrm>
              <a:off x="2642394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72%</a:t>
              </a: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3721622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73%</a:t>
              </a:r>
            </a:p>
          </p:txBody>
        </p:sp>
        <p:sp>
          <p:nvSpPr>
            <p:cNvPr id="11" name="CaixaDeTexto 10"/>
            <p:cNvSpPr txBox="1"/>
            <p:nvPr/>
          </p:nvSpPr>
          <p:spPr>
            <a:xfrm>
              <a:off x="4800850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88%</a:t>
              </a:r>
            </a:p>
          </p:txBody>
        </p:sp>
        <p:sp>
          <p:nvSpPr>
            <p:cNvPr id="12" name="CaixaDeTexto 11"/>
            <p:cNvSpPr txBox="1"/>
            <p:nvPr/>
          </p:nvSpPr>
          <p:spPr>
            <a:xfrm>
              <a:off x="5880078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84%</a:t>
              </a:r>
            </a:p>
          </p:txBody>
        </p:sp>
        <p:sp>
          <p:nvSpPr>
            <p:cNvPr id="13" name="CaixaDeTexto 12"/>
            <p:cNvSpPr txBox="1"/>
            <p:nvPr/>
          </p:nvSpPr>
          <p:spPr>
            <a:xfrm>
              <a:off x="6959306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88%</a:t>
              </a:r>
            </a:p>
          </p:txBody>
        </p:sp>
        <p:sp>
          <p:nvSpPr>
            <p:cNvPr id="14" name="CaixaDeTexto 13"/>
            <p:cNvSpPr txBox="1"/>
            <p:nvPr/>
          </p:nvSpPr>
          <p:spPr>
            <a:xfrm>
              <a:off x="8038534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85%</a:t>
              </a:r>
            </a:p>
          </p:txBody>
        </p:sp>
        <p:sp>
          <p:nvSpPr>
            <p:cNvPr id="15" name="CaixaDeTexto 14"/>
            <p:cNvSpPr txBox="1"/>
            <p:nvPr/>
          </p:nvSpPr>
          <p:spPr>
            <a:xfrm>
              <a:off x="9117762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78%</a:t>
              </a: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10196992" y="4955173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87%</a:t>
              </a:r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1563166" y="2349674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36%</a:t>
              </a:r>
            </a:p>
          </p:txBody>
        </p:sp>
        <p:sp>
          <p:nvSpPr>
            <p:cNvPr id="20" name="CaixaDeTexto 19"/>
            <p:cNvSpPr txBox="1"/>
            <p:nvPr/>
          </p:nvSpPr>
          <p:spPr>
            <a:xfrm>
              <a:off x="2641054" y="2997746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28%</a:t>
              </a:r>
            </a:p>
          </p:txBody>
        </p:sp>
        <p:sp>
          <p:nvSpPr>
            <p:cNvPr id="21" name="CaixaDeTexto 20"/>
            <p:cNvSpPr txBox="1"/>
            <p:nvPr/>
          </p:nvSpPr>
          <p:spPr>
            <a:xfrm>
              <a:off x="3718942" y="3060172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27%</a:t>
              </a:r>
            </a:p>
          </p:txBody>
        </p:sp>
        <p:sp>
          <p:nvSpPr>
            <p:cNvPr id="22" name="CaixaDeTexto 21"/>
            <p:cNvSpPr txBox="1"/>
            <p:nvPr/>
          </p:nvSpPr>
          <p:spPr>
            <a:xfrm>
              <a:off x="4803526" y="3441209"/>
              <a:ext cx="463588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12%</a:t>
              </a:r>
            </a:p>
          </p:txBody>
        </p:sp>
        <p:sp>
          <p:nvSpPr>
            <p:cNvPr id="23" name="CaixaDeTexto 22"/>
            <p:cNvSpPr txBox="1"/>
            <p:nvPr/>
          </p:nvSpPr>
          <p:spPr>
            <a:xfrm>
              <a:off x="5876866" y="3118705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16%</a:t>
              </a:r>
            </a:p>
          </p:txBody>
        </p:sp>
        <p:sp>
          <p:nvSpPr>
            <p:cNvPr id="24" name="CaixaDeTexto 23"/>
            <p:cNvSpPr txBox="1"/>
            <p:nvPr/>
          </p:nvSpPr>
          <p:spPr>
            <a:xfrm>
              <a:off x="6923298" y="3168184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12%</a:t>
              </a:r>
            </a:p>
          </p:txBody>
        </p:sp>
        <p:sp>
          <p:nvSpPr>
            <p:cNvPr id="26" name="CaixaDeTexto 25"/>
            <p:cNvSpPr txBox="1"/>
            <p:nvPr/>
          </p:nvSpPr>
          <p:spPr>
            <a:xfrm>
              <a:off x="8003418" y="2789176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15%</a:t>
              </a:r>
            </a:p>
          </p:txBody>
        </p:sp>
        <p:sp>
          <p:nvSpPr>
            <p:cNvPr id="27" name="CaixaDeTexto 26"/>
            <p:cNvSpPr txBox="1"/>
            <p:nvPr/>
          </p:nvSpPr>
          <p:spPr>
            <a:xfrm>
              <a:off x="9088002" y="3204188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22%</a:t>
              </a:r>
            </a:p>
          </p:txBody>
        </p:sp>
        <p:sp>
          <p:nvSpPr>
            <p:cNvPr id="28" name="CaixaDeTexto 27"/>
            <p:cNvSpPr txBox="1"/>
            <p:nvPr/>
          </p:nvSpPr>
          <p:spPr>
            <a:xfrm>
              <a:off x="10163658" y="2916156"/>
              <a:ext cx="4635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1100" b="1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13%</a:t>
              </a:r>
            </a:p>
          </p:txBody>
        </p:sp>
      </p:grpSp>
      <p:sp>
        <p:nvSpPr>
          <p:cNvPr id="31" name="CaixaDeTexto 30"/>
          <p:cNvSpPr txBox="1"/>
          <p:nvPr/>
        </p:nvSpPr>
        <p:spPr>
          <a:xfrm>
            <a:off x="9415525" y="6043278"/>
            <a:ext cx="21162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9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Source</a:t>
            </a:r>
            <a:r>
              <a:rPr lang="pt-PT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: ARS, I.P. / SICAD: DMI – DEI</a:t>
            </a:r>
          </a:p>
        </p:txBody>
      </p:sp>
    </p:spTree>
    <p:extLst>
      <p:ext uri="{BB962C8B-B14F-4D97-AF65-F5344CB8AC3E}">
        <p14:creationId xmlns:p14="http://schemas.microsoft.com/office/powerpoint/2010/main" val="148198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-169490" y="261442"/>
            <a:ext cx="12190413" cy="161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pt-PT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         Nacional survey on psychoactive substances use in the general population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pt-PT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(15-64 years old):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pt-PT" sz="11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entury Gothic" panose="020B0502020202020204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pt-PT" sz="2000" b="1" i="0" u="none" strike="noStrike" cap="none" normalizeH="0" baseline="0" dirty="0">
                <a:ln>
                  <a:noFill/>
                </a:ln>
                <a:solidFill>
                  <a:srgbClr val="FFD96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Lifetime Prevalence and last 12 months     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pt-PT" sz="2000" b="1" i="0" u="none" strike="noStrike" cap="none" normalizeH="0" baseline="0" dirty="0">
                <a:ln>
                  <a:noFill/>
                </a:ln>
                <a:solidFill>
                  <a:srgbClr val="FFD96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Any </a:t>
            </a:r>
            <a:r>
              <a:rPr kumimoji="0" lang="en-US" altLang="pt-PT" sz="2000" b="1" i="0" u="none" strike="noStrike" cap="none" normalizeH="0" baseline="0" dirty="0" err="1">
                <a:ln>
                  <a:noFill/>
                </a:ln>
                <a:solidFill>
                  <a:srgbClr val="FFD96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ilicit</a:t>
            </a:r>
            <a:r>
              <a:rPr kumimoji="0" lang="en-US" altLang="pt-PT" sz="2000" b="1" i="0" u="none" strike="noStrike" cap="none" normalizeH="0" baseline="0" dirty="0">
                <a:ln>
                  <a:noFill/>
                </a:ln>
                <a:solidFill>
                  <a:srgbClr val="FFD961"/>
                </a:solidFill>
                <a:effectLst/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 substance</a:t>
            </a:r>
            <a:endParaRPr kumimoji="0" lang="pt-PT" altLang="pt-PT" sz="1100" b="1" i="0" u="none" strike="noStrike" cap="none" normalizeH="0" baseline="0" dirty="0">
              <a:ln>
                <a:noFill/>
              </a:ln>
              <a:solidFill>
                <a:srgbClr val="FFD961"/>
              </a:solidFill>
              <a:effectLst/>
              <a:latin typeface="Century Gothic" panose="020B0502020202020204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61620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altLang="pt-PT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9433422" y="5986078"/>
            <a:ext cx="2585644" cy="233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71805" marR="4445" indent="-259080" algn="ct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Balsa,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al., 2017 / SICAD: DMI – DEI</a:t>
            </a:r>
            <a:endParaRPr lang="pt-PT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upo 6"/>
          <p:cNvGrpSpPr/>
          <p:nvPr/>
        </p:nvGrpSpPr>
        <p:grpSpPr>
          <a:xfrm>
            <a:off x="1144656" y="2133650"/>
            <a:ext cx="9901100" cy="3780420"/>
            <a:chOff x="1144656" y="2133650"/>
            <a:chExt cx="9901100" cy="3780420"/>
          </a:xfrm>
        </p:grpSpPr>
        <p:graphicFrame>
          <p:nvGraphicFramePr>
            <p:cNvPr id="5" name="Gráfico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09832787"/>
                </p:ext>
              </p:extLst>
            </p:nvPr>
          </p:nvGraphicFramePr>
          <p:xfrm>
            <a:off x="1144656" y="2133650"/>
            <a:ext cx="9901100" cy="37804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CaixaDeTexto 5"/>
            <p:cNvSpPr txBox="1"/>
            <p:nvPr/>
          </p:nvSpPr>
          <p:spPr>
            <a:xfrm>
              <a:off x="1144656" y="3700974"/>
              <a:ext cx="40588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PT" sz="2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378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0874051"/>
              </p:ext>
            </p:extLst>
          </p:nvPr>
        </p:nvGraphicFramePr>
        <p:xfrm>
          <a:off x="554452" y="1413570"/>
          <a:ext cx="1126925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226554" y="3141743"/>
            <a:ext cx="324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%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46534" y="405458"/>
            <a:ext cx="118453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European School Survey Project on Alcohol and Other Drugs (ESPAD) (16 years old): </a:t>
            </a:r>
          </a:p>
          <a:p>
            <a:pPr algn="r"/>
            <a:r>
              <a:rPr lang="en-GB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Lifetime prevalence of use: any illicit substance, cannabis, other than cannabis</a:t>
            </a:r>
          </a:p>
          <a:p>
            <a:pPr algn="r"/>
            <a:r>
              <a:rPr lang="en-GB" sz="1800" b="1" dirty="0">
                <a:solidFill>
                  <a:srgbClr val="FF095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1995 / 1999 / 2003 / 2007 / 2011 / 2015</a:t>
            </a:r>
          </a:p>
        </p:txBody>
      </p:sp>
      <p:sp>
        <p:nvSpPr>
          <p:cNvPr id="6" name="Retângulo 5"/>
          <p:cNvSpPr/>
          <p:nvPr/>
        </p:nvSpPr>
        <p:spPr>
          <a:xfrm>
            <a:off x="1522698" y="6022082"/>
            <a:ext cx="10477164" cy="2339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1805" marR="4445" indent="-259080" algn="r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</a:pPr>
            <a:r>
              <a:rPr lang="en-GB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pt-PT" sz="800" dirty="0" err="1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Hibell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1997 / </a:t>
            </a: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Hibell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2000 / </a:t>
            </a: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Hibell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2004 / </a:t>
            </a: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Hibell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2009 / </a:t>
            </a: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Hibell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al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., 2012 / ESPAD </a:t>
            </a:r>
            <a:r>
              <a:rPr lang="pt-PT" sz="800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2016 / SICAD DMI – DEI Balsa, </a:t>
            </a:r>
            <a:r>
              <a:rPr lang="pt-PT" sz="800" i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</a:t>
            </a:r>
            <a:r>
              <a:rPr lang="pt-PT" sz="800" i="1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t-PT" sz="800" dirty="0">
                <a:solidFill>
                  <a:schemeClr val="bg1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al., 2017 / SICAD: DMI – DEI</a:t>
            </a:r>
            <a:endParaRPr lang="pt-PT" sz="4000" dirty="0">
              <a:solidFill>
                <a:schemeClr val="bg1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656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á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5531076"/>
              </p:ext>
            </p:extLst>
          </p:nvPr>
        </p:nvGraphicFramePr>
        <p:xfrm>
          <a:off x="514586" y="1413570"/>
          <a:ext cx="1123324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tângulo 5"/>
          <p:cNvSpPr/>
          <p:nvPr/>
        </p:nvSpPr>
        <p:spPr>
          <a:xfrm>
            <a:off x="3970498" y="297446"/>
            <a:ext cx="76688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New Users - Main Substance</a:t>
            </a:r>
            <a:b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b="1" dirty="0">
                <a:solidFill>
                  <a:srgbClr val="FFD961"/>
                </a:solidFill>
                <a:latin typeface="Century Gothic" panose="020B0502020202020204" pitchFamily="34" charset="0"/>
              </a:rPr>
              <a:t>Ambulatory - Public Network 2010 - 2016</a:t>
            </a:r>
            <a:endParaRPr lang="pt-PT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31148" y="3321782"/>
            <a:ext cx="383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%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9415525" y="6043278"/>
            <a:ext cx="211628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900" dirty="0" err="1">
                <a:solidFill>
                  <a:schemeClr val="bg1"/>
                </a:solidFill>
                <a:latin typeface="Century Gothic" panose="020B0502020202020204" pitchFamily="34" charset="0"/>
              </a:rPr>
              <a:t>Source</a:t>
            </a:r>
            <a:r>
              <a:rPr lang="pt-PT" sz="900" dirty="0">
                <a:solidFill>
                  <a:schemeClr val="bg1"/>
                </a:solidFill>
                <a:latin typeface="Century Gothic" panose="020B0502020202020204" pitchFamily="34" charset="0"/>
              </a:rPr>
              <a:t>: ARS, I.P. / SICAD: DMI – DEI</a:t>
            </a:r>
          </a:p>
        </p:txBody>
      </p:sp>
    </p:spTree>
    <p:extLst>
      <p:ext uri="{BB962C8B-B14F-4D97-AF65-F5344CB8AC3E}">
        <p14:creationId xmlns:p14="http://schemas.microsoft.com/office/powerpoint/2010/main" val="201494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 txBox="1">
            <a:spLocks/>
          </p:cNvSpPr>
          <p:nvPr/>
        </p:nvSpPr>
        <p:spPr>
          <a:xfrm>
            <a:off x="1847287" y="713192"/>
            <a:ext cx="8423839" cy="5039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6213" indent="-176213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5813" indent="-182563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 2" pitchFamily="18" charset="2"/>
              <a:buChar char=""/>
              <a:defRPr sz="2200" kern="1200">
                <a:solidFill>
                  <a:srgbClr val="BF0000"/>
                </a:solidFill>
                <a:latin typeface="+mn-lt"/>
                <a:ea typeface="+mn-ea"/>
                <a:cs typeface="+mn-cs"/>
              </a:defRPr>
            </a:lvl3pPr>
            <a:lvl4pPr marL="1023938" indent="-182563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Pct val="112000"/>
              <a:buFont typeface="Verdana" pitchFamily="34" charset="0"/>
              <a:buChar char="◦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79525" indent="-182563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6C6C6C"/>
              </a:buClr>
              <a:buSzPct val="100000"/>
              <a:buFont typeface="Wingdings 2" pitchFamily="18" charset="2"/>
              <a:buChar char="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526" indent="0" algn="ctr" eaLnBrk="1" hangingPunct="1">
              <a:spcBef>
                <a:spcPts val="1200"/>
              </a:spcBef>
              <a:buClrTx/>
              <a:defRPr/>
            </a:pPr>
            <a:endParaRPr lang="en-US" altLang="pt-PT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4" name="Grupo 3"/>
          <p:cNvGrpSpPr/>
          <p:nvPr/>
        </p:nvGrpSpPr>
        <p:grpSpPr>
          <a:xfrm rot="177329">
            <a:off x="270308" y="1979659"/>
            <a:ext cx="11607393" cy="3410565"/>
            <a:chOff x="270343" y="1978676"/>
            <a:chExt cx="11608905" cy="3411009"/>
          </a:xfrm>
        </p:grpSpPr>
        <p:sp>
          <p:nvSpPr>
            <p:cNvPr id="5" name="Seta entalhada para a direita 4"/>
            <p:cNvSpPr/>
            <p:nvPr/>
          </p:nvSpPr>
          <p:spPr>
            <a:xfrm>
              <a:off x="270343" y="2833672"/>
              <a:ext cx="11608905" cy="1922802"/>
            </a:xfrm>
            <a:prstGeom prst="notchedRightArrow">
              <a:avLst/>
            </a:prstGeom>
            <a:solidFill>
              <a:schemeClr val="bg1">
                <a:lumMod val="95000"/>
                <a:alpha val="32000"/>
              </a:schemeClr>
            </a:solidFill>
          </p:spPr>
          <p:style>
            <a:lnRef idx="0">
              <a:schemeClr val="accent6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2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orma livre 6"/>
            <p:cNvSpPr/>
            <p:nvPr/>
          </p:nvSpPr>
          <p:spPr>
            <a:xfrm>
              <a:off x="270757" y="1978676"/>
              <a:ext cx="1504119" cy="1335695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b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Small increases reported on illicit drug use amongst adults</a:t>
              </a:r>
              <a:endParaRPr lang="pt-PT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655987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Forma livre 20"/>
            <p:cNvSpPr/>
            <p:nvPr/>
          </p:nvSpPr>
          <p:spPr>
            <a:xfrm>
              <a:off x="1584474" y="4275774"/>
              <a:ext cx="1654970" cy="1113911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t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Reduction in illicit drug use among adolescent, since 2003</a:t>
              </a:r>
            </a:p>
          </p:txBody>
        </p:sp>
        <p:sp>
          <p:nvSpPr>
            <p:cNvPr id="22" name="Oval 21"/>
            <p:cNvSpPr/>
            <p:nvPr/>
          </p:nvSpPr>
          <p:spPr>
            <a:xfrm>
              <a:off x="1969705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Forma livre 22"/>
            <p:cNvSpPr/>
            <p:nvPr/>
          </p:nvSpPr>
          <p:spPr>
            <a:xfrm>
              <a:off x="2898193" y="1978676"/>
              <a:ext cx="1504119" cy="1335695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b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Reduced burden of drug offenders on the criminal justice system</a:t>
              </a:r>
              <a:endParaRPr lang="en-GB" altLang="pt-PT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283422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Forma livre 24"/>
            <p:cNvSpPr/>
            <p:nvPr/>
          </p:nvSpPr>
          <p:spPr>
            <a:xfrm>
              <a:off x="4211910" y="4275774"/>
              <a:ext cx="1555844" cy="1113911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t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Reduction in the prevalence of injecting drug use</a:t>
              </a:r>
              <a:endParaRPr lang="en-GB" altLang="pt-PT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4597140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Forma livre 26"/>
            <p:cNvSpPr/>
            <p:nvPr/>
          </p:nvSpPr>
          <p:spPr>
            <a:xfrm>
              <a:off x="5525629" y="1978676"/>
              <a:ext cx="1504119" cy="1335695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b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Reduction in opiate-related deaths and infectious diseases</a:t>
              </a:r>
              <a:endParaRPr lang="en-GB" altLang="pt-PT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Oval 27"/>
            <p:cNvSpPr/>
            <p:nvPr/>
          </p:nvSpPr>
          <p:spPr>
            <a:xfrm>
              <a:off x="5910858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Forma livre 28"/>
            <p:cNvSpPr/>
            <p:nvPr/>
          </p:nvSpPr>
          <p:spPr>
            <a:xfrm>
              <a:off x="6839346" y="4275774"/>
              <a:ext cx="1440000" cy="1113911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t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Reduced stigmatization of drug users</a:t>
              </a:r>
              <a:endParaRPr lang="en-GB" altLang="pt-PT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7224576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Forma livre 30"/>
            <p:cNvSpPr/>
            <p:nvPr/>
          </p:nvSpPr>
          <p:spPr>
            <a:xfrm>
              <a:off x="8153065" y="1978676"/>
              <a:ext cx="1504119" cy="1335695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b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Increase in the amounts of drugs seized by the authorities</a:t>
              </a:r>
              <a:endParaRPr lang="en-GB" altLang="pt-PT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8538294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Forma livre 32"/>
            <p:cNvSpPr/>
            <p:nvPr/>
          </p:nvSpPr>
          <p:spPr>
            <a:xfrm>
              <a:off x="9466782" y="4275774"/>
              <a:ext cx="1440000" cy="1113911"/>
            </a:xfrm>
            <a:custGeom>
              <a:avLst/>
              <a:gdLst>
                <a:gd name="connsiteX0" fmla="*/ 0 w 1251159"/>
                <a:gd name="connsiteY0" fmla="*/ 0 h 1922802"/>
                <a:gd name="connsiteX1" fmla="*/ 1251159 w 1251159"/>
                <a:gd name="connsiteY1" fmla="*/ 0 h 1922802"/>
                <a:gd name="connsiteX2" fmla="*/ 1251159 w 1251159"/>
                <a:gd name="connsiteY2" fmla="*/ 1922802 h 1922802"/>
                <a:gd name="connsiteX3" fmla="*/ 0 w 1251159"/>
                <a:gd name="connsiteY3" fmla="*/ 1922802 h 1922802"/>
                <a:gd name="connsiteX4" fmla="*/ 0 w 1251159"/>
                <a:gd name="connsiteY4" fmla="*/ 0 h 1922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51159" h="1922802">
                  <a:moveTo>
                    <a:pt x="0" y="0"/>
                  </a:moveTo>
                  <a:lnTo>
                    <a:pt x="1251159" y="0"/>
                  </a:lnTo>
                  <a:lnTo>
                    <a:pt x="1251159" y="1922802"/>
                  </a:lnTo>
                  <a:lnTo>
                    <a:pt x="0" y="192280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55" tIns="99555" rIns="99555" bIns="99555" numCol="1" spcCol="1270" anchor="t" anchorCtr="0">
              <a:noAutofit/>
            </a:bodyPr>
            <a:lstStyle/>
            <a:p>
              <a:pPr defTabSz="622238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pt-PT" sz="18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Reduction in the public burden caused by drugs</a:t>
              </a:r>
            </a:p>
          </p:txBody>
        </p:sp>
        <p:sp>
          <p:nvSpPr>
            <p:cNvPr id="34" name="Oval 33"/>
            <p:cNvSpPr/>
            <p:nvPr/>
          </p:nvSpPr>
          <p:spPr>
            <a:xfrm>
              <a:off x="9852012" y="3554723"/>
              <a:ext cx="480700" cy="480700"/>
            </a:xfrm>
            <a:prstGeom prst="ellipse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8" name="Título 7"/>
          <p:cNvSpPr>
            <a:spLocks noGrp="1"/>
          </p:cNvSpPr>
          <p:nvPr>
            <p:ph type="title" idx="4294967295"/>
          </p:nvPr>
        </p:nvSpPr>
        <p:spPr>
          <a:xfrm>
            <a:off x="-205494" y="441462"/>
            <a:ext cx="11607394" cy="536699"/>
          </a:xfrm>
          <a:prstGeom prst="round2SameRect">
            <a:avLst>
              <a:gd name="adj1" fmla="val 0"/>
              <a:gd name="adj2" fmla="val 39448"/>
            </a:avLst>
          </a:prstGeom>
        </p:spPr>
        <p:txBody>
          <a:bodyPr/>
          <a:lstStyle/>
          <a:p>
            <a:pPr algn="r"/>
            <a:r>
              <a:rPr lang="en-GB" sz="4800" b="1" noProof="0" dirty="0">
                <a:solidFill>
                  <a:srgbClr val="FF095B"/>
                </a:solidFill>
                <a:latin typeface="Century Gothic" panose="020B0502020202020204" pitchFamily="34" charset="0"/>
              </a:rPr>
              <a:t>Trends since 2001</a:t>
            </a:r>
          </a:p>
        </p:txBody>
      </p:sp>
      <p:cxnSp>
        <p:nvCxnSpPr>
          <p:cNvPr id="35" name="Conexão reta unidirecional 34"/>
          <p:cNvCxnSpPr/>
          <p:nvPr/>
        </p:nvCxnSpPr>
        <p:spPr>
          <a:xfrm flipV="1">
            <a:off x="793137" y="3462355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xão reta unidirecional 35"/>
          <p:cNvCxnSpPr/>
          <p:nvPr/>
        </p:nvCxnSpPr>
        <p:spPr>
          <a:xfrm flipV="1">
            <a:off x="8666336" y="3850182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xão reta unidirecional 36"/>
          <p:cNvCxnSpPr/>
          <p:nvPr/>
        </p:nvCxnSpPr>
        <p:spPr>
          <a:xfrm>
            <a:off x="2104937" y="3547969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xão reta unidirecional 37"/>
          <p:cNvCxnSpPr/>
          <p:nvPr/>
        </p:nvCxnSpPr>
        <p:spPr>
          <a:xfrm>
            <a:off x="3416735" y="3612880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xão reta unidirecional 38"/>
          <p:cNvCxnSpPr/>
          <p:nvPr/>
        </p:nvCxnSpPr>
        <p:spPr>
          <a:xfrm>
            <a:off x="4728535" y="3667673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xão reta unidirecional 39"/>
          <p:cNvCxnSpPr/>
          <p:nvPr/>
        </p:nvCxnSpPr>
        <p:spPr>
          <a:xfrm>
            <a:off x="6041259" y="3750400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xão reta unidirecional 40"/>
          <p:cNvCxnSpPr/>
          <p:nvPr/>
        </p:nvCxnSpPr>
        <p:spPr>
          <a:xfrm>
            <a:off x="7352135" y="3824224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xão reta unidirecional 41"/>
          <p:cNvCxnSpPr/>
          <p:nvPr/>
        </p:nvCxnSpPr>
        <p:spPr>
          <a:xfrm>
            <a:off x="9975734" y="3952223"/>
            <a:ext cx="208506" cy="127999"/>
          </a:xfrm>
          <a:prstGeom prst="straightConnector1">
            <a:avLst/>
          </a:prstGeom>
          <a:ln w="3810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70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ângulo 21"/>
          <p:cNvSpPr/>
          <p:nvPr/>
        </p:nvSpPr>
        <p:spPr>
          <a:xfrm>
            <a:off x="6362700" y="1813553"/>
            <a:ext cx="5580280" cy="3410614"/>
          </a:xfrm>
          <a:prstGeom prst="rect">
            <a:avLst/>
          </a:prstGeom>
          <a:solidFill>
            <a:srgbClr val="739BA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/>
          <p:cNvSpPr/>
          <p:nvPr/>
        </p:nvSpPr>
        <p:spPr>
          <a:xfrm>
            <a:off x="285687" y="1821787"/>
            <a:ext cx="5721413" cy="3410614"/>
          </a:xfrm>
          <a:prstGeom prst="rect">
            <a:avLst/>
          </a:prstGeom>
          <a:solidFill>
            <a:srgbClr val="739BA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CaixaDeTexto 14"/>
          <p:cNvSpPr txBox="1"/>
          <p:nvPr/>
        </p:nvSpPr>
        <p:spPr>
          <a:xfrm>
            <a:off x="261863" y="604515"/>
            <a:ext cx="8091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Delaying the age of onset of psychoactive SUBSTANCES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Rectangle 5"/>
          <p:cNvSpPr>
            <a:spLocks noChangeArrowheads="1"/>
          </p:cNvSpPr>
          <p:nvPr/>
        </p:nvSpPr>
        <p:spPr bwMode="auto">
          <a:xfrm>
            <a:off x="349187" y="1096593"/>
            <a:ext cx="4824465" cy="36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1" tIns="45731" rIns="91461" bIns="45731" numCol="1" anchor="ctr" anchorCtr="0" compatLnSpc="1">
            <a:prstTxWarp prst="textNoShape">
              <a:avLst/>
            </a:prstTxWarp>
            <a:spAutoFit/>
          </a:bodyPr>
          <a:lstStyle/>
          <a:p>
            <a:pPr defTabSz="914583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D961"/>
                </a:solidFill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rPr>
              <a:t>Start to consume with 13 years or less</a:t>
            </a:r>
            <a:endParaRPr lang="pt-PT" sz="1800" b="1" dirty="0">
              <a:solidFill>
                <a:srgbClr val="FFD961"/>
              </a:solidFill>
              <a:latin typeface="Century Gothic" panose="020B0502020202020204" pitchFamily="34" charset="0"/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5" name="Grupo 4"/>
          <p:cNvGrpSpPr/>
          <p:nvPr/>
        </p:nvGrpSpPr>
        <p:grpSpPr>
          <a:xfrm>
            <a:off x="4885419" y="1897640"/>
            <a:ext cx="7114494" cy="3412084"/>
            <a:chOff x="4974319" y="1897640"/>
            <a:chExt cx="7114494" cy="3412084"/>
          </a:xfrm>
        </p:grpSpPr>
        <p:grpSp>
          <p:nvGrpSpPr>
            <p:cNvPr id="4" name="Grupo 3"/>
            <p:cNvGrpSpPr/>
            <p:nvPr/>
          </p:nvGrpSpPr>
          <p:grpSpPr>
            <a:xfrm>
              <a:off x="4974319" y="1897640"/>
              <a:ext cx="7114494" cy="3412084"/>
              <a:chOff x="4974319" y="1897640"/>
              <a:chExt cx="7114494" cy="3412084"/>
            </a:xfrm>
          </p:grpSpPr>
          <p:sp>
            <p:nvSpPr>
              <p:cNvPr id="52" name="Rectângulo arredondado 51"/>
              <p:cNvSpPr/>
              <p:nvPr/>
            </p:nvSpPr>
            <p:spPr>
              <a:xfrm>
                <a:off x="4974319" y="4503420"/>
                <a:ext cx="7114494" cy="806304"/>
              </a:xfrm>
              <a:prstGeom prst="roundRect">
                <a:avLst/>
              </a:prstGeom>
              <a:no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 anchorCtr="1">
                <a:no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INPG: Portuguese Pop. 15-74 years </a:t>
                </a:r>
              </a:p>
              <a:p>
                <a:r>
                  <a:rPr 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(</a:t>
                </a:r>
                <a:r>
                  <a:rPr lang="en-US" sz="1400" b="1" dirty="0">
                    <a:latin typeface="Century Gothic" panose="020B0502020202020204" pitchFamily="34" charset="0"/>
                  </a:rPr>
                  <a:t>subgroup</a:t>
                </a:r>
                <a:r>
                  <a:rPr lang="en-US" sz="14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 15-24 years)</a:t>
                </a:r>
              </a:p>
            </p:txBody>
          </p:sp>
          <p:grpSp>
            <p:nvGrpSpPr>
              <p:cNvPr id="3" name="Grupo 2"/>
              <p:cNvGrpSpPr/>
              <p:nvPr/>
            </p:nvGrpSpPr>
            <p:grpSpPr>
              <a:xfrm>
                <a:off x="6636084" y="1897640"/>
                <a:ext cx="5452729" cy="2743200"/>
                <a:chOff x="6636084" y="1897640"/>
                <a:chExt cx="5452729" cy="2743200"/>
              </a:xfrm>
            </p:grpSpPr>
            <p:graphicFrame>
              <p:nvGraphicFramePr>
                <p:cNvPr id="18" name="Gráfico 17"/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1195991028"/>
                    </p:ext>
                  </p:extLst>
                </p:nvPr>
              </p:nvGraphicFramePr>
              <p:xfrm>
                <a:off x="6636084" y="1897640"/>
                <a:ext cx="5452729" cy="2743200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pic>
              <p:nvPicPr>
                <p:cNvPr id="69" name="Picture 2" descr="Resultado de imagem para finish line pn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15975" y="3518860"/>
                  <a:ext cx="411792" cy="275900"/>
                </a:xfrm>
                <a:prstGeom prst="rect">
                  <a:avLst/>
                </a:prstGeom>
                <a:noFill/>
                <a:extLst/>
              </p:spPr>
            </p:pic>
            <p:pic>
              <p:nvPicPr>
                <p:cNvPr id="19" name="Imagem 18"/>
                <p:cNvPicPr>
                  <a:picLocks noChangeAspect="1"/>
                </p:cNvPicPr>
                <p:nvPr/>
              </p:nvPicPr>
              <p:blipFill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9837" r="91669" b="55502"/>
                <a:stretch/>
              </p:blipFill>
              <p:spPr>
                <a:xfrm>
                  <a:off x="8619067" y="3103880"/>
                  <a:ext cx="431457" cy="1200750"/>
                </a:xfrm>
                <a:prstGeom prst="rect">
                  <a:avLst/>
                </a:prstGeom>
              </p:spPr>
            </p:pic>
          </p:grpSp>
        </p:grpSp>
        <p:sp>
          <p:nvSpPr>
            <p:cNvPr id="20" name="Retângulo 53"/>
            <p:cNvSpPr/>
            <p:nvPr/>
          </p:nvSpPr>
          <p:spPr>
            <a:xfrm rot="16200000">
              <a:off x="9287266" y="3661070"/>
              <a:ext cx="1620180" cy="307777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pt-PT" sz="1400" dirty="0">
                  <a:solidFill>
                    <a:schemeClr val="bg1"/>
                  </a:solidFill>
                  <a:latin typeface="arial" panose="020B0604020202020204" pitchFamily="34" charset="0"/>
                </a:rPr>
                <a:t>REACHED</a:t>
              </a:r>
            </a:p>
          </p:txBody>
        </p:sp>
      </p:grpSp>
      <p:grpSp>
        <p:nvGrpSpPr>
          <p:cNvPr id="6" name="Grupo 5"/>
          <p:cNvGrpSpPr/>
          <p:nvPr/>
        </p:nvGrpSpPr>
        <p:grpSpPr>
          <a:xfrm>
            <a:off x="304044" y="1809614"/>
            <a:ext cx="5576056" cy="3280062"/>
            <a:chOff x="304044" y="1809614"/>
            <a:chExt cx="5576056" cy="3280062"/>
          </a:xfrm>
        </p:grpSpPr>
        <p:grpSp>
          <p:nvGrpSpPr>
            <p:cNvPr id="2" name="Grupo 1"/>
            <p:cNvGrpSpPr/>
            <p:nvPr/>
          </p:nvGrpSpPr>
          <p:grpSpPr>
            <a:xfrm>
              <a:off x="304044" y="1809614"/>
              <a:ext cx="5576056" cy="3280062"/>
              <a:chOff x="227844" y="1829593"/>
              <a:chExt cx="5576056" cy="3280062"/>
            </a:xfrm>
          </p:grpSpPr>
          <p:sp>
            <p:nvSpPr>
              <p:cNvPr id="13" name="Rectângulo arredondado 12"/>
              <p:cNvSpPr/>
              <p:nvPr/>
            </p:nvSpPr>
            <p:spPr>
              <a:xfrm>
                <a:off x="227844" y="4717401"/>
                <a:ext cx="2444463" cy="392254"/>
              </a:xfrm>
              <a:prstGeom prst="roundRect">
                <a:avLst/>
              </a:prstGeom>
              <a:no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 anchorCtr="1">
                <a:noAutofit/>
              </a:bodyPr>
              <a:lstStyle/>
              <a:p>
                <a:r>
                  <a:rPr lang="pt-PT" sz="14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ESPAD: </a:t>
                </a:r>
                <a:r>
                  <a:rPr lang="pt-PT" sz="1400" b="1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Students</a:t>
                </a:r>
                <a:r>
                  <a:rPr lang="pt-PT" sz="14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 16 </a:t>
                </a:r>
                <a:r>
                  <a:rPr lang="pt-PT" sz="1400" b="1" dirty="0" err="1">
                    <a:solidFill>
                      <a:schemeClr val="bg1"/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years</a:t>
                </a:r>
                <a:endParaRPr lang="pt-PT" sz="1400" b="1" dirty="0">
                  <a:solidFill>
                    <a:schemeClr val="bg1"/>
                  </a:solidFill>
                  <a:latin typeface="Century Gothic" panose="020B0502020202020204" pitchFamily="34" charset="0"/>
                  <a:ea typeface="Calibri" pitchFamily="34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16" name="Gráfico 1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752790025"/>
                  </p:ext>
                </p:extLst>
              </p:nvPr>
            </p:nvGraphicFramePr>
            <p:xfrm>
              <a:off x="263789" y="1829593"/>
              <a:ext cx="5540111" cy="27432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pic>
            <p:nvPicPr>
              <p:cNvPr id="70" name="Imagem 69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65" r="91669" b="55502"/>
              <a:stretch/>
            </p:blipFill>
            <p:spPr>
              <a:xfrm>
                <a:off x="2310594" y="2942166"/>
                <a:ext cx="431457" cy="1300235"/>
              </a:xfrm>
              <a:prstGeom prst="rect">
                <a:avLst/>
              </a:prstGeom>
            </p:spPr>
          </p:pic>
          <p:pic>
            <p:nvPicPr>
              <p:cNvPr id="71" name="Picture 2" descr="Resultado de imagem para finish line 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9219" y="3204161"/>
                <a:ext cx="447813" cy="300034"/>
              </a:xfrm>
              <a:prstGeom prst="rect">
                <a:avLst/>
              </a:prstGeom>
              <a:noFill/>
              <a:extLst/>
            </p:spPr>
          </p:pic>
        </p:grpSp>
        <p:sp>
          <p:nvSpPr>
            <p:cNvPr id="24" name="Retângulo 68"/>
            <p:cNvSpPr/>
            <p:nvPr/>
          </p:nvSpPr>
          <p:spPr>
            <a:xfrm rot="16200000">
              <a:off x="3084075" y="3289691"/>
              <a:ext cx="1567058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r>
                <a:rPr lang="pt-PT" sz="1800" b="1" dirty="0">
                  <a:solidFill>
                    <a:schemeClr val="bg1"/>
                  </a:solidFill>
                  <a:latin typeface="arial" panose="020B0604020202020204" pitchFamily="34" charset="0"/>
                </a:rPr>
                <a:t>REACHED</a:t>
              </a:r>
              <a:endParaRPr lang="pt-PT" sz="1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CaixaDeTexto 24"/>
          <p:cNvSpPr txBox="1"/>
          <p:nvPr/>
        </p:nvSpPr>
        <p:spPr>
          <a:xfrm>
            <a:off x="232842" y="-101600"/>
            <a:ext cx="8856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endParaRPr lang="pt-PT" sz="1200" b="1" dirty="0">
              <a:solidFill>
                <a:srgbClr val="EE004F"/>
              </a:solidFill>
              <a:latin typeface="Century Gothic" panose="020B0502020202020204" pitchFamily="34" charset="0"/>
            </a:endParaRPr>
          </a:p>
          <a:p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Snapshot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-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Goal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: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Results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Already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Reached</a:t>
            </a:r>
            <a:endParaRPr lang="pt-PT" sz="3000" b="1" dirty="0">
              <a:solidFill>
                <a:srgbClr val="EE004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833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297298" y="1666594"/>
            <a:ext cx="11702564" cy="4064264"/>
          </a:xfrm>
          <a:prstGeom prst="rect">
            <a:avLst/>
          </a:prstGeom>
          <a:solidFill>
            <a:srgbClr val="739BA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CaixaDeTexto 14"/>
          <p:cNvSpPr txBox="1"/>
          <p:nvPr/>
        </p:nvSpPr>
        <p:spPr>
          <a:xfrm>
            <a:off x="262558" y="582573"/>
            <a:ext cx="11755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endParaRPr lang="en-GB" sz="12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18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Decrease the Prevalence of Recent Consumption (Last 12 Months), Patterns of Risk Consumption and Dependence of Psychoactive Substances</a:t>
            </a:r>
            <a:endParaRPr lang="pt-PT" sz="18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3129606" y="-13373"/>
            <a:ext cx="8856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endParaRPr lang="en-US" sz="1200" b="1" dirty="0">
              <a:solidFill>
                <a:srgbClr val="EE004F"/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Snapshot - Goal: Results Already Reached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05422" y="1811606"/>
            <a:ext cx="11973257" cy="4645314"/>
            <a:chOff x="305422" y="1811606"/>
            <a:chExt cx="11973257" cy="4645314"/>
          </a:xfrm>
        </p:grpSpPr>
        <p:grpSp>
          <p:nvGrpSpPr>
            <p:cNvPr id="7" name="Grupo 6"/>
            <p:cNvGrpSpPr/>
            <p:nvPr/>
          </p:nvGrpSpPr>
          <p:grpSpPr>
            <a:xfrm>
              <a:off x="305422" y="1811606"/>
              <a:ext cx="11973257" cy="4645314"/>
              <a:chOff x="305422" y="1557586"/>
              <a:chExt cx="11973257" cy="4645314"/>
            </a:xfrm>
          </p:grpSpPr>
          <p:sp>
            <p:nvSpPr>
              <p:cNvPr id="2" name="Retângulo 1"/>
              <p:cNvSpPr/>
              <p:nvPr/>
            </p:nvSpPr>
            <p:spPr>
              <a:xfrm>
                <a:off x="2235101" y="1714890"/>
                <a:ext cx="808776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defTabSz="914583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b="1" dirty="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Prevalence of recent consumption (last 12 months)</a:t>
                </a:r>
                <a:endParaRPr lang="pt-PT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5" name="Grupo 4"/>
              <p:cNvGrpSpPr/>
              <p:nvPr/>
            </p:nvGrpSpPr>
            <p:grpSpPr>
              <a:xfrm>
                <a:off x="305422" y="1557586"/>
                <a:ext cx="11973257" cy="4645314"/>
                <a:chOff x="305422" y="1557586"/>
                <a:chExt cx="11973257" cy="4645314"/>
              </a:xfrm>
            </p:grpSpPr>
            <p:grpSp>
              <p:nvGrpSpPr>
                <p:cNvPr id="6" name="Grupo 5"/>
                <p:cNvGrpSpPr/>
                <p:nvPr/>
              </p:nvGrpSpPr>
              <p:grpSpPr>
                <a:xfrm>
                  <a:off x="305422" y="1557586"/>
                  <a:ext cx="11973257" cy="4645314"/>
                  <a:chOff x="270744" y="1550887"/>
                  <a:chExt cx="11973257" cy="4645314"/>
                </a:xfrm>
              </p:grpSpPr>
              <p:grpSp>
                <p:nvGrpSpPr>
                  <p:cNvPr id="3" name="Grupo 2"/>
                  <p:cNvGrpSpPr/>
                  <p:nvPr/>
                </p:nvGrpSpPr>
                <p:grpSpPr>
                  <a:xfrm>
                    <a:off x="270744" y="1550887"/>
                    <a:ext cx="11973257" cy="4645314"/>
                    <a:chOff x="231110" y="1674771"/>
                    <a:chExt cx="11976880" cy="4645314"/>
                  </a:xfrm>
                </p:grpSpPr>
                <p:sp>
                  <p:nvSpPr>
                    <p:cNvPr id="57" name="Rectângulo arredondado 20"/>
                    <p:cNvSpPr/>
                    <p:nvPr/>
                  </p:nvSpPr>
                  <p:spPr>
                    <a:xfrm>
                      <a:off x="515569" y="5474415"/>
                      <a:ext cx="4981023" cy="827096"/>
                    </a:xfrm>
                    <a:prstGeom prst="roundRect">
                      <a:avLst/>
                    </a:prstGeom>
                    <a:noFill/>
                    <a:ln w="158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 anchorCtr="1">
                      <a:noAutofit/>
                    </a:bodyPr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 pitchFamily="34" charset="0"/>
                          <a:cs typeface="Times New Roman" pitchFamily="18" charset="0"/>
                        </a:rPr>
                        <a:t>ESPAD:  </a:t>
                      </a:r>
                      <a:r>
                        <a:rPr lang="en-US" sz="1200" b="1" dirty="0">
                          <a:latin typeface="Century Gothic" panose="020B0502020202020204" pitchFamily="34" charset="0"/>
                        </a:rPr>
                        <a:t>Students 16 years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p:txBody>
                </p:sp>
                <p:sp>
                  <p:nvSpPr>
                    <p:cNvPr id="58" name="Rectângulo arredondado 27"/>
                    <p:cNvSpPr/>
                    <p:nvPr/>
                  </p:nvSpPr>
                  <p:spPr>
                    <a:xfrm>
                      <a:off x="5515629" y="5492989"/>
                      <a:ext cx="6692361" cy="827096"/>
                    </a:xfrm>
                    <a:prstGeom prst="roundRect">
                      <a:avLst/>
                    </a:prstGeom>
                    <a:noFill/>
                    <a:ln w="15875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rtlCol="0" anchor="ctr" anchorCtr="1">
                      <a:noAutofit/>
                    </a:bodyPr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 pitchFamily="34" charset="0"/>
                          <a:cs typeface="Times New Roman" pitchFamily="18" charset="0"/>
                        </a:rPr>
                        <a:t>INPG: Portuguese Pop. 15-74 Years</a:t>
                      </a:r>
                    </a:p>
                  </p:txBody>
                </p:sp>
                <p:graphicFrame>
                  <p:nvGraphicFramePr>
                    <p:cNvPr id="18" name="Gráfico 17"/>
                    <p:cNvGraphicFramePr>
                      <a:graphicFrameLocks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601933420"/>
                        </p:ext>
                      </p:extLst>
                    </p:nvPr>
                  </p:nvGraphicFramePr>
                  <p:xfrm>
                    <a:off x="231110" y="1674771"/>
                    <a:ext cx="11765901" cy="3844212"/>
                  </p:xfrm>
                  <a:graphic>
                    <a:graphicData uri="http://schemas.openxmlformats.org/drawingml/2006/chart">
                      <c:chart xmlns:c="http://schemas.openxmlformats.org/drawingml/2006/chart" xmlns:r="http://schemas.openxmlformats.org/officeDocument/2006/relationships" r:id="rId3"/>
                    </a:graphicData>
                  </a:graphic>
                </p:graphicFrame>
                <p:pic>
                  <p:nvPicPr>
                    <p:cNvPr id="19" name="Imagem 18"/>
                    <p:cNvPicPr>
                      <a:picLocks noChangeAspect="1"/>
                    </p:cNvPicPr>
                    <p:nvPr/>
                  </p:nvPicPr>
                  <p:blipFill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-311" t="1062" r="91668" b="34775"/>
                    <a:stretch/>
                  </p:blipFill>
                  <p:spPr>
                    <a:xfrm>
                      <a:off x="1634651" y="2740526"/>
                      <a:ext cx="497891" cy="2388637"/>
                    </a:xfrm>
                    <a:prstGeom prst="rect">
                      <a:avLst/>
                    </a:prstGeom>
                    <a:effectLst>
                      <a:softEdge rad="31750"/>
                    </a:effectLst>
                  </p:spPr>
                </p:pic>
                <p:pic>
                  <p:nvPicPr>
                    <p:cNvPr id="20" name="Imagem 19"/>
                    <p:cNvPicPr>
                      <a:picLocks noChangeAspect="1"/>
                    </p:cNvPicPr>
                    <p:nvPr/>
                  </p:nvPicPr>
                  <p:blipFill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38522" r="91669" b="36553"/>
                    <a:stretch/>
                  </p:blipFill>
                  <p:spPr>
                    <a:xfrm>
                      <a:off x="4215006" y="4215683"/>
                      <a:ext cx="479956" cy="913480"/>
                    </a:xfrm>
                    <a:prstGeom prst="rect">
                      <a:avLst/>
                    </a:prstGeom>
                    <a:effectLst>
                      <a:softEdge rad="31750"/>
                    </a:effectLst>
                  </p:spPr>
                </p:pic>
                <p:pic>
                  <p:nvPicPr>
                    <p:cNvPr id="21" name="Imagem 20"/>
                    <p:cNvPicPr>
                      <a:picLocks noChangeAspect="1"/>
                    </p:cNvPicPr>
                    <p:nvPr/>
                  </p:nvPicPr>
                  <p:blipFill rotWithShape="1">
                    <a:blip r:embed="rId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t="50860" r="91669" b="38342"/>
                    <a:stretch/>
                  </p:blipFill>
                  <p:spPr>
                    <a:xfrm>
                      <a:off x="9313192" y="4737384"/>
                      <a:ext cx="479956" cy="391779"/>
                    </a:xfrm>
                    <a:prstGeom prst="rect">
                      <a:avLst/>
                    </a:prstGeom>
                    <a:effectLst>
                      <a:softEdge rad="31750"/>
                    </a:effectLst>
                  </p:spPr>
                </p:pic>
                <p:pic>
                  <p:nvPicPr>
                    <p:cNvPr id="84" name="Picture 2" descr="Resultado de imagem para finish line 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637246" y="3001228"/>
                      <a:ext cx="368835" cy="24711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22" name="Picture 2" descr="Resultado de imagem para finish line 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194303" y="4577230"/>
                      <a:ext cx="368835" cy="24711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23" name="Picture 2" descr="Resultado de imagem para finish line 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308418" y="4776025"/>
                      <a:ext cx="368835" cy="24711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24" name="Picture 2" descr="Resultado de imagem para finish line png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7785850" y="4869610"/>
                      <a:ext cx="313819" cy="21025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  <p:sp>
                <p:nvSpPr>
                  <p:cNvPr id="25" name="Retângulo 24"/>
                  <p:cNvSpPr/>
                  <p:nvPr/>
                </p:nvSpPr>
                <p:spPr>
                  <a:xfrm rot="16200000">
                    <a:off x="4383904" y="4305746"/>
                    <a:ext cx="1170977" cy="253916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t-PT" sz="105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rPr>
                      <a:t>REACHED</a:t>
                    </a:r>
                    <a:endParaRPr lang="pt-PT" sz="105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6" name="Retângulo 25"/>
                  <p:cNvSpPr/>
                  <p:nvPr/>
                </p:nvSpPr>
                <p:spPr>
                  <a:xfrm rot="16200000">
                    <a:off x="1607059" y="3667992"/>
                    <a:ext cx="1612975" cy="338554"/>
                  </a:xfrm>
                  <a:prstGeom prst="rect">
                    <a:avLst/>
                  </a:prstGeom>
                  <a:ln>
                    <a:noFill/>
                  </a:ln>
                  <a:effectLst>
                    <a:outerShdw blurRad="44450" dist="27940" dir="5400000" algn="ctr">
                      <a:srgbClr val="000000">
                        <a:alpha val="32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alanced" dir="t">
                      <a:rot lat="0" lon="0" rev="8700000"/>
                    </a:lightRig>
                  </a:scene3d>
                  <a:sp3d>
                    <a:bevelT w="190500" h="38100"/>
                  </a:sp3d>
                </p:spPr>
                <p:txBody>
                  <a:bodyPr wrap="square">
                    <a:spAutoFit/>
                  </a:bodyPr>
                  <a:lstStyle/>
                  <a:p>
                    <a:r>
                      <a:rPr lang="pt-PT" sz="16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</a:rPr>
                      <a:t>REACHED</a:t>
                    </a:r>
                    <a:endParaRPr lang="pt-PT" sz="16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4" name="Retângulo 33"/>
                <p:cNvSpPr/>
                <p:nvPr/>
              </p:nvSpPr>
              <p:spPr>
                <a:xfrm rot="16200000">
                  <a:off x="6970203" y="4389010"/>
                  <a:ext cx="1170977" cy="184666"/>
                </a:xfrm>
                <a:prstGeom prst="rect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square">
                  <a:spAutoFit/>
                </a:bodyPr>
                <a:lstStyle/>
                <a:p>
                  <a:r>
                    <a:rPr lang="pt-PT" sz="600" b="1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REACHED</a:t>
                  </a:r>
                  <a:endParaRPr lang="pt-PT" sz="6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Retângulo 34"/>
                <p:cNvSpPr/>
                <p:nvPr/>
              </p:nvSpPr>
              <p:spPr>
                <a:xfrm rot="16200000">
                  <a:off x="9524080" y="4387314"/>
                  <a:ext cx="1170977" cy="184666"/>
                </a:xfrm>
                <a:prstGeom prst="rect">
                  <a:avLst/>
                </a:prstGeom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txBody>
                <a:bodyPr wrap="square">
                  <a:spAutoFit/>
                </a:bodyPr>
                <a:lstStyle/>
                <a:p>
                  <a:r>
                    <a:rPr lang="pt-PT" sz="600" b="1" dirty="0">
                      <a:solidFill>
                        <a:schemeClr val="bg1"/>
                      </a:solidFill>
                      <a:latin typeface="arial" panose="020B0604020202020204" pitchFamily="34" charset="0"/>
                    </a:rPr>
                    <a:t>REACHED</a:t>
                  </a:r>
                  <a:endParaRPr lang="pt-PT" sz="6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8" name="CaixaDeTexto 7"/>
            <p:cNvSpPr txBox="1"/>
            <p:nvPr/>
          </p:nvSpPr>
          <p:spPr>
            <a:xfrm>
              <a:off x="1519018" y="5335539"/>
              <a:ext cx="10615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Intoxication</a:t>
              </a:r>
            </a:p>
          </p:txBody>
        </p:sp>
        <p:sp>
          <p:nvSpPr>
            <p:cNvPr id="29" name="CaixaDeTexto 28"/>
            <p:cNvSpPr txBox="1"/>
            <p:nvPr/>
          </p:nvSpPr>
          <p:spPr>
            <a:xfrm>
              <a:off x="3794123" y="5352825"/>
              <a:ext cx="18678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Binge Drinking (1 time)</a:t>
              </a:r>
            </a:p>
          </p:txBody>
        </p:sp>
        <p:sp>
          <p:nvSpPr>
            <p:cNvPr id="30" name="CaixaDeTexto 29"/>
            <p:cNvSpPr txBox="1"/>
            <p:nvPr/>
          </p:nvSpPr>
          <p:spPr>
            <a:xfrm>
              <a:off x="6083774" y="5359238"/>
              <a:ext cx="24128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Binge Drinking (1 time/month)</a:t>
              </a:r>
            </a:p>
          </p:txBody>
        </p:sp>
        <p:sp>
          <p:nvSpPr>
            <p:cNvPr id="31" name="CaixaDeTexto 30"/>
            <p:cNvSpPr txBox="1"/>
            <p:nvPr/>
          </p:nvSpPr>
          <p:spPr>
            <a:xfrm>
              <a:off x="9585221" y="5316594"/>
              <a:ext cx="61747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Drunk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498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ixaDeTexto 14"/>
          <p:cNvSpPr txBox="1"/>
          <p:nvPr/>
        </p:nvSpPr>
        <p:spPr>
          <a:xfrm>
            <a:off x="2815502" y="621482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1200"/>
              </a:spcBef>
            </a:pPr>
            <a:endParaRPr lang="pt-PT" sz="1200" b="1" dirty="0">
              <a:solidFill>
                <a:schemeClr val="accent2">
                  <a:lumMod val="75000"/>
                </a:schemeClr>
              </a:solidFill>
              <a:latin typeface="Century Gothic" panose="020B0502020202020204" pitchFamily="34" charset="0"/>
            </a:endParaRP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Decrease Mortality Related to CAD</a:t>
            </a:r>
            <a:endParaRPr lang="pt-PT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006170" y="1215206"/>
            <a:ext cx="8525640" cy="4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1" tIns="45731" rIns="91461" bIns="45731" numCol="1" anchor="ctr" anchorCtr="0" compatLnSpc="1">
            <a:prstTxWarp prst="textNoShape">
              <a:avLst/>
            </a:prstTxWarp>
            <a:spAutoFit/>
          </a:bodyPr>
          <a:lstStyle/>
          <a:p>
            <a:pPr algn="r" defTabSz="91458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Mortality in traffic accidents related to alcohol consumption</a:t>
            </a:r>
            <a:endParaRPr lang="pt-PT" sz="20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Grupo 2"/>
          <p:cNvGrpSpPr/>
          <p:nvPr/>
        </p:nvGrpSpPr>
        <p:grpSpPr>
          <a:xfrm>
            <a:off x="1090650" y="1799981"/>
            <a:ext cx="10344047" cy="3837982"/>
            <a:chOff x="1028700" y="1781767"/>
            <a:chExt cx="10344047" cy="3837982"/>
          </a:xfrm>
        </p:grpSpPr>
        <p:sp>
          <p:nvSpPr>
            <p:cNvPr id="12" name="Retângulo 11"/>
            <p:cNvSpPr/>
            <p:nvPr/>
          </p:nvSpPr>
          <p:spPr>
            <a:xfrm>
              <a:off x="1028700" y="1781767"/>
              <a:ext cx="10344047" cy="3837982"/>
            </a:xfrm>
            <a:prstGeom prst="rect">
              <a:avLst/>
            </a:prstGeom>
            <a:solidFill>
              <a:srgbClr val="739BAD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2" name="Rectângulo arredondado 21"/>
            <p:cNvSpPr/>
            <p:nvPr/>
          </p:nvSpPr>
          <p:spPr>
            <a:xfrm>
              <a:off x="2366340" y="1891112"/>
              <a:ext cx="7794955" cy="323356"/>
            </a:xfrm>
            <a:prstGeom prst="roundRect">
              <a:avLst/>
            </a:prstGeom>
            <a:noFill/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 anchorCtr="1">
              <a:noAutofit/>
            </a:bodyPr>
            <a:lstStyle/>
            <a:p>
              <a:pPr algn="ctr"/>
              <a:r>
                <a:rPr lang="en-US" sz="1800" b="1" dirty="0">
                  <a:latin typeface="Century Gothic" panose="020B0502020202020204" pitchFamily="34" charset="0"/>
                </a:rPr>
                <a:t>Mortality in traffic accidents related to alcohol consumption</a:t>
              </a:r>
              <a:endParaRPr lang="pt-PT" sz="1800" b="1" dirty="0">
                <a:solidFill>
                  <a:schemeClr val="bg1"/>
                </a:solidFill>
                <a:latin typeface="Century Gothic" panose="020B0502020202020204" pitchFamily="34" charset="0"/>
                <a:ea typeface="Calibri" pitchFamily="34" charset="0"/>
                <a:cs typeface="Times New Roman" pitchFamily="18" charset="0"/>
              </a:endParaRPr>
            </a:p>
          </p:txBody>
        </p:sp>
        <p:grpSp>
          <p:nvGrpSpPr>
            <p:cNvPr id="2" name="Grupo 1"/>
            <p:cNvGrpSpPr/>
            <p:nvPr/>
          </p:nvGrpSpPr>
          <p:grpSpPr>
            <a:xfrm>
              <a:off x="1048139" y="1953938"/>
              <a:ext cx="10324607" cy="3600902"/>
              <a:chOff x="1048139" y="1953938"/>
              <a:chExt cx="10324607" cy="3600902"/>
            </a:xfrm>
          </p:grpSpPr>
          <p:sp>
            <p:nvSpPr>
              <p:cNvPr id="27" name="Rectângulo arredondado 26"/>
              <p:cNvSpPr/>
              <p:nvPr/>
            </p:nvSpPr>
            <p:spPr>
              <a:xfrm rot="16200000">
                <a:off x="9235094" y="3283199"/>
                <a:ext cx="3466914" cy="808391"/>
              </a:xfrm>
              <a:prstGeom prst="roundRect">
                <a:avLst/>
              </a:prstGeom>
              <a:no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 anchorCtr="1">
                <a:noAutofit/>
              </a:bodyPr>
              <a:lstStyle/>
              <a:p>
                <a:r>
                  <a:rPr lang="pt-PT" sz="1600" dirty="0">
                    <a:solidFill>
                      <a:schemeClr val="bg1"/>
                    </a:solidFill>
                    <a:ea typeface="Calibri" pitchFamily="34" charset="0"/>
                    <a:cs typeface="Times New Roman" pitchFamily="18" charset="0"/>
                  </a:rPr>
                  <a:t>ANSR/INML</a:t>
                </a:r>
                <a:r>
                  <a:rPr lang="pt-PT" sz="1600" dirty="0">
                    <a:solidFill>
                      <a:schemeClr val="bg1">
                        <a:lumMod val="75000"/>
                      </a:schemeClr>
                    </a:solidFill>
                    <a:ea typeface="Calibri" pitchFamily="34" charset="0"/>
                    <a:cs typeface="Times New Roman" pitchFamily="18" charset="0"/>
                  </a:rPr>
                  <a:t>: Portuguese Pop. </a:t>
                </a:r>
              </a:p>
            </p:txBody>
          </p:sp>
          <p:graphicFrame>
            <p:nvGraphicFramePr>
              <p:cNvPr id="10" name="Gráfico 9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446407819"/>
                  </p:ext>
                </p:extLst>
              </p:nvPr>
            </p:nvGraphicFramePr>
            <p:xfrm>
              <a:off x="1048139" y="2097054"/>
              <a:ext cx="9423919" cy="345778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69" name="Retângulo 68"/>
              <p:cNvSpPr/>
              <p:nvPr/>
            </p:nvSpPr>
            <p:spPr>
              <a:xfrm rot="16200000">
                <a:off x="6225447" y="4097712"/>
                <a:ext cx="1567058" cy="369332"/>
              </a:xfrm>
              <a:prstGeom prst="rect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txBody>
              <a:bodyPr wrap="square">
                <a:spAutoFit/>
              </a:bodyPr>
              <a:lstStyle/>
              <a:p>
                <a:r>
                  <a:rPr lang="pt-PT" sz="1800" b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REACHED</a:t>
                </a:r>
                <a:endParaRPr lang="pt-PT" sz="18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1" name="Imagem 10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370" r="91669" b="63134"/>
              <a:stretch/>
            </p:blipFill>
            <p:spPr>
              <a:xfrm>
                <a:off x="4337051" y="3085805"/>
                <a:ext cx="863600" cy="2132184"/>
              </a:xfrm>
              <a:prstGeom prst="rect">
                <a:avLst/>
              </a:prstGeom>
              <a:effectLst>
                <a:softEdge rad="31750"/>
              </a:effectLst>
            </p:spPr>
          </p:pic>
          <p:sp>
            <p:nvSpPr>
              <p:cNvPr id="23" name="Rectângulo arredondado 22"/>
              <p:cNvSpPr/>
              <p:nvPr/>
            </p:nvSpPr>
            <p:spPr>
              <a:xfrm>
                <a:off x="8817301" y="4151897"/>
                <a:ext cx="842835" cy="485034"/>
              </a:xfrm>
              <a:prstGeom prst="roundRect">
                <a:avLst/>
              </a:prstGeom>
              <a:noFill/>
              <a:ln w="158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 anchorCtr="1">
                <a:no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entury Gothic" panose="020B0502020202020204" pitchFamily="34" charset="0"/>
                    <a:ea typeface="Calibri" pitchFamily="34" charset="0"/>
                    <a:cs typeface="Times New Roman" pitchFamily="18" charset="0"/>
                  </a:rPr>
                  <a:t>TO DEFINE IN THE FOLLOWING ENSR</a:t>
                </a:r>
                <a:endParaRPr lang="pt-PT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 panose="020B0502020202020204" pitchFamily="34" charset="0"/>
                  <a:ea typeface="Calibri" pitchFamily="34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13" name="CaixaDeTexto 12"/>
          <p:cNvSpPr txBox="1"/>
          <p:nvPr/>
        </p:nvSpPr>
        <p:spPr>
          <a:xfrm>
            <a:off x="2671486" y="351110"/>
            <a:ext cx="88569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Snapshot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-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Goal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: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Results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Already</a:t>
            </a:r>
            <a:r>
              <a:rPr lang="pt-PT" sz="3000" b="1" dirty="0">
                <a:solidFill>
                  <a:srgbClr val="EE004F"/>
                </a:solidFill>
                <a:latin typeface="Century Gothic" panose="020B0502020202020204" pitchFamily="34" charset="0"/>
              </a:rPr>
              <a:t> </a:t>
            </a:r>
            <a:r>
              <a:rPr lang="pt-PT" sz="3000" b="1" dirty="0" err="1">
                <a:solidFill>
                  <a:srgbClr val="EE004F"/>
                </a:solidFill>
                <a:latin typeface="Century Gothic" panose="020B0502020202020204" pitchFamily="34" charset="0"/>
              </a:rPr>
              <a:t>Reached</a:t>
            </a:r>
            <a:endParaRPr lang="pt-PT" sz="3000" b="1" dirty="0">
              <a:solidFill>
                <a:srgbClr val="EE004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3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306674" y="1341562"/>
            <a:ext cx="10405156" cy="363462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indent="2243138" algn="l">
              <a:lnSpc>
                <a:spcPct val="125000"/>
              </a:lnSpc>
              <a:buClr>
                <a:srgbClr val="FFC000"/>
              </a:buClr>
            </a:pPr>
            <a: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   Cannabis – the most used substance;</a:t>
            </a:r>
            <a:b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</a:br>
            <a: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   		Heroin – problematic drug use;</a:t>
            </a:r>
            <a:b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</a:br>
            <a: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   		Heroin + Cocaine;</a:t>
            </a:r>
            <a:b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</a:b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   		</a:t>
            </a:r>
            <a: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Cocaine. </a:t>
            </a:r>
            <a:b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</a:br>
            <a:br>
              <a:rPr lang="en-GB" sz="12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</a:br>
            <a: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Intravenous drug use (sharing of injection material) – HIV infection</a:t>
            </a:r>
            <a:b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</a:br>
            <a:r>
              <a:rPr lang="en-GB" sz="2000" b="1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Tahoma" pitchFamily="34" charset="0"/>
                <a:cs typeface="Tahoma" pitchFamily="34" charset="0"/>
              </a:rPr>
              <a:t>Main concern of the Portuguese population.</a:t>
            </a:r>
          </a:p>
        </p:txBody>
      </p:sp>
      <p:sp>
        <p:nvSpPr>
          <p:cNvPr id="229379" name="Rectangle 3"/>
          <p:cNvSpPr>
            <a:spLocks noGrp="1"/>
          </p:cNvSpPr>
          <p:nvPr>
            <p:ph type="title" idx="4294967295"/>
          </p:nvPr>
        </p:nvSpPr>
        <p:spPr bwMode="auto">
          <a:xfrm>
            <a:off x="581303" y="1036433"/>
            <a:ext cx="6554717" cy="64626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/>
          <a:lstStyle/>
          <a:p>
            <a:pPr algn="l" eaLnBrk="1" hangingPunct="1">
              <a:defRPr/>
            </a:pPr>
            <a:r>
              <a:rPr lang="pt-PT" sz="2800" b="1" dirty="0" err="1">
                <a:solidFill>
                  <a:srgbClr val="FF095B"/>
                </a:solidFill>
                <a:latin typeface="Century Gothic" panose="020B0502020202020204" pitchFamily="34" charset="0"/>
              </a:rPr>
              <a:t>The</a:t>
            </a:r>
            <a:r>
              <a:rPr lang="pt-PT" sz="28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 </a:t>
            </a:r>
            <a:r>
              <a:rPr lang="pt-PT" sz="2800" b="1" dirty="0" err="1">
                <a:solidFill>
                  <a:srgbClr val="FF095B"/>
                </a:solidFill>
                <a:latin typeface="Century Gothic" panose="020B0502020202020204" pitchFamily="34" charset="0"/>
              </a:rPr>
              <a:t>Problem</a:t>
            </a:r>
            <a:r>
              <a:rPr lang="pt-PT" sz="28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  - </a:t>
            </a:r>
            <a:r>
              <a:rPr lang="pt-PT" sz="32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1998</a:t>
            </a:r>
            <a:r>
              <a:rPr lang="pt-PT" sz="28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: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25445" y="356097"/>
            <a:ext cx="6914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Portuguese </a:t>
            </a:r>
            <a:r>
              <a:rPr lang="pt-PT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Drug</a:t>
            </a:r>
            <a:r>
              <a:rPr lang="pt-PT" sz="4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pt-PT" sz="4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Policy</a:t>
            </a:r>
            <a:endParaRPr lang="en-US" sz="4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Grupo 1"/>
          <p:cNvGrpSpPr/>
          <p:nvPr/>
        </p:nvGrpSpPr>
        <p:grpSpPr>
          <a:xfrm>
            <a:off x="1954746" y="4797946"/>
            <a:ext cx="9469052" cy="897817"/>
            <a:chOff x="1954746" y="4797946"/>
            <a:chExt cx="9469052" cy="897817"/>
          </a:xfrm>
        </p:grpSpPr>
        <p:sp>
          <p:nvSpPr>
            <p:cNvPr id="29" name="Retângulo 23"/>
            <p:cNvSpPr/>
            <p:nvPr/>
          </p:nvSpPr>
          <p:spPr>
            <a:xfrm>
              <a:off x="1954746" y="4903675"/>
              <a:ext cx="8388932" cy="741440"/>
            </a:xfrm>
            <a:prstGeom prst="rect">
              <a:avLst/>
            </a:prstGeom>
            <a:gradFill>
              <a:gsLst>
                <a:gs pos="17000">
                  <a:srgbClr val="B00000"/>
                </a:gs>
                <a:gs pos="28000">
                  <a:srgbClr val="F43346"/>
                </a:gs>
                <a:gs pos="56100">
                  <a:srgbClr val="F75340"/>
                </a:gs>
                <a:gs pos="69000">
                  <a:srgbClr val="EE004F"/>
                </a:gs>
                <a:gs pos="85000">
                  <a:srgbClr val="B00000"/>
                </a:gs>
                <a:gs pos="32000">
                  <a:srgbClr val="F53841"/>
                </a:gs>
                <a:gs pos="45000">
                  <a:srgbClr val="FE7F00"/>
                </a:gs>
              </a:gsLst>
              <a:lin ang="13500000" scaled="1"/>
            </a:gra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"/>
                <p:cNvSpPr txBox="1">
                  <a:spLocks noChangeArrowheads="1"/>
                </p:cNvSpPr>
                <p:nvPr/>
              </p:nvSpPr>
              <p:spPr bwMode="auto">
                <a:xfrm>
                  <a:off x="2016223" y="4797946"/>
                  <a:ext cx="9407575" cy="897817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  <p:txBody>
                <a:bodyPr anchor="ctr">
                  <a:normAutofit fontScale="97500"/>
                </a:bodyPr>
                <a:lstStyle>
                  <a:lvl1pPr algn="ctr" defTabSz="1219170" rtl="0" eaLnBrk="1" latinLnBrk="0" hangingPunct="1">
                    <a:spcBef>
                      <a:spcPct val="0"/>
                    </a:spcBef>
                    <a:buNone/>
                    <a:defRPr sz="59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l">
                    <a:lnSpc>
                      <a:spcPct val="125000"/>
                    </a:lnSpc>
                    <a:buClr>
                      <a:srgbClr val="FFC000"/>
                    </a:buClr>
                  </a:pPr>
                  <a:r>
                    <a:rPr lang="en-GB" sz="32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ea typeface="Tahoma" pitchFamily="34" charset="0"/>
                      <a:cs typeface="Tahoma" pitchFamily="34" charset="0"/>
                    </a:rPr>
                    <a:t>1% </a:t>
                  </a:r>
                  <a:r>
                    <a:rPr lang="en-GB" sz="24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ea typeface="Tahoma" pitchFamily="34" charset="0"/>
                      <a:cs typeface="Tahoma" pitchFamily="34" charset="0"/>
                    </a:rPr>
                    <a:t>of the population (</a:t>
                  </a:r>
                  <a14:m>
                    <m:oMath xmlns:m="http://schemas.openxmlformats.org/officeDocument/2006/math">
                      <m:r>
                        <a:rPr lang="en-GB" sz="2400" b="1" dirty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ahoma" pitchFamily="34" charset="0"/>
                        </a:rPr>
                        <m:t>±</m:t>
                      </m:r>
                    </m:oMath>
                  </a14:m>
                  <a:r>
                    <a:rPr lang="en-GB" sz="24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ea typeface="Tahoma" pitchFamily="34" charset="0"/>
                      <a:cs typeface="Tahoma" pitchFamily="34" charset="0"/>
                    </a:rPr>
                    <a:t> 100.000 problematic drug users)</a:t>
                  </a:r>
                  <a:endParaRPr lang="en-GB" sz="1800" b="1" dirty="0">
                    <a:solidFill>
                      <a:schemeClr val="bg1"/>
                    </a:solidFill>
                    <a:latin typeface="Century Gothic" panose="020B0502020202020204" pitchFamily="34" charset="0"/>
                    <a:ea typeface="Tahoma" pitchFamily="34" charset="0"/>
                    <a:cs typeface="Tahoma" pitchFamily="34" charset="0"/>
                  </a:endParaRPr>
                </a:p>
              </p:txBody>
            </p:sp>
          </mc:Choice>
          <mc:Fallback xmlns="">
            <p:sp>
              <p:nvSpPr>
                <p:cNvPr id="21" name="Rectangle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016223" y="4797946"/>
                  <a:ext cx="9407575" cy="897817"/>
                </a:xfrm>
                <a:prstGeom prst="rect">
                  <a:avLst/>
                </a:prstGeom>
                <a:blipFill rotWithShape="1">
                  <a:blip r:embed="rId2"/>
                  <a:stretch>
                    <a:fillRect l="-1620" b="-3401"/>
                  </a:stretch>
                </a:blipFill>
                <a:ln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pt-P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" name="Grupo 3"/>
          <p:cNvGrpSpPr/>
          <p:nvPr/>
        </p:nvGrpSpPr>
        <p:grpSpPr>
          <a:xfrm>
            <a:off x="3574400" y="2061642"/>
            <a:ext cx="108538" cy="1224136"/>
            <a:chOff x="1126654" y="1881622"/>
            <a:chExt cx="108538" cy="1224136"/>
          </a:xfrm>
          <a:solidFill>
            <a:srgbClr val="FFC000"/>
          </a:solidFill>
        </p:grpSpPr>
        <p:sp>
          <p:nvSpPr>
            <p:cNvPr id="3" name="Oval 2"/>
            <p:cNvSpPr/>
            <p:nvPr/>
          </p:nvSpPr>
          <p:spPr>
            <a:xfrm>
              <a:off x="1127180" y="1881622"/>
              <a:ext cx="108012" cy="1080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2" name="Oval 21"/>
            <p:cNvSpPr/>
            <p:nvPr/>
          </p:nvSpPr>
          <p:spPr>
            <a:xfrm>
              <a:off x="1126654" y="2241662"/>
              <a:ext cx="108012" cy="1080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3" name="Oval 22"/>
            <p:cNvSpPr/>
            <p:nvPr/>
          </p:nvSpPr>
          <p:spPr>
            <a:xfrm>
              <a:off x="1127180" y="2637706"/>
              <a:ext cx="108012" cy="1080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24" name="Oval 23"/>
            <p:cNvSpPr/>
            <p:nvPr/>
          </p:nvSpPr>
          <p:spPr>
            <a:xfrm>
              <a:off x="1126654" y="2997746"/>
              <a:ext cx="108012" cy="10801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  <p:sp>
        <p:nvSpPr>
          <p:cNvPr id="33" name="Fluxograma: cartão 32"/>
          <p:cNvSpPr/>
          <p:nvPr/>
        </p:nvSpPr>
        <p:spPr>
          <a:xfrm>
            <a:off x="0" y="6274110"/>
            <a:ext cx="12190413" cy="585478"/>
          </a:xfrm>
          <a:prstGeom prst="flowChartPunchedCard">
            <a:avLst/>
          </a:prstGeom>
          <a:gradFill flip="none" rotWithShape="1">
            <a:gsLst>
              <a:gs pos="13000">
                <a:srgbClr val="C00000">
                  <a:shade val="30000"/>
                  <a:satMod val="115000"/>
                </a:srgbClr>
              </a:gs>
              <a:gs pos="19000">
                <a:srgbClr val="C00000">
                  <a:shade val="67500"/>
                  <a:satMod val="115000"/>
                </a:srgbClr>
              </a:gs>
              <a:gs pos="55000">
                <a:srgbClr val="F33F58"/>
              </a:gs>
              <a:gs pos="76000">
                <a:srgbClr val="EB4541"/>
              </a:gs>
              <a:gs pos="40000">
                <a:srgbClr val="E2004B"/>
              </a:gs>
              <a:gs pos="87000">
                <a:srgbClr val="F06D3C"/>
              </a:gs>
              <a:gs pos="99217">
                <a:srgbClr val="EE6112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pt-PT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Subtítulo 2"/>
          <p:cNvSpPr txBox="1">
            <a:spLocks/>
          </p:cNvSpPr>
          <p:nvPr/>
        </p:nvSpPr>
        <p:spPr>
          <a:xfrm>
            <a:off x="53212" y="6382122"/>
            <a:ext cx="12054662" cy="396044"/>
          </a:xfrm>
          <a:prstGeom prst="rect">
            <a:avLst/>
          </a:prstGeom>
          <a:ln>
            <a:noFill/>
          </a:ln>
          <a:effectLst>
            <a:innerShdw blurRad="114300">
              <a:prstClr val="black"/>
            </a:innerShdw>
          </a:effectLst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s-ES" sz="18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SICAD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.   </a:t>
            </a:r>
            <a:r>
              <a:rPr lang="en-U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MANUEL CARDOSO  </a:t>
            </a:r>
            <a:r>
              <a:rPr lang="es-ES" sz="16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PORTUGAL</a:t>
            </a:r>
            <a:endParaRPr lang="pt-PT" sz="1600" dirty="0">
              <a:solidFill>
                <a:schemeClr val="bg1"/>
              </a:solidFill>
            </a:endParaRPr>
          </a:p>
        </p:txBody>
      </p:sp>
      <p:grpSp>
        <p:nvGrpSpPr>
          <p:cNvPr id="19" name="Grupo 18"/>
          <p:cNvGrpSpPr/>
          <p:nvPr/>
        </p:nvGrpSpPr>
        <p:grpSpPr>
          <a:xfrm>
            <a:off x="-118915" y="5446018"/>
            <a:ext cx="1791989" cy="1728191"/>
            <a:chOff x="-118915" y="5462730"/>
            <a:chExt cx="1791989" cy="1728191"/>
          </a:xfrm>
        </p:grpSpPr>
        <p:sp>
          <p:nvSpPr>
            <p:cNvPr id="20" name="Lágrima 19"/>
            <p:cNvSpPr/>
            <p:nvPr/>
          </p:nvSpPr>
          <p:spPr>
            <a:xfrm rot="417172">
              <a:off x="255181" y="5877247"/>
              <a:ext cx="938612" cy="8991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25" name="Imagem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58" y="5950436"/>
              <a:ext cx="707819" cy="429004"/>
            </a:xfrm>
            <a:prstGeom prst="rect">
              <a:avLst/>
            </a:prstGeom>
          </p:spPr>
        </p:pic>
        <p:pic>
          <p:nvPicPr>
            <p:cNvPr id="26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303" y="6416794"/>
              <a:ext cx="391554" cy="1427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7" name="Conexão reta 26"/>
            <p:cNvCxnSpPr/>
            <p:nvPr/>
          </p:nvCxnSpPr>
          <p:spPr>
            <a:xfrm>
              <a:off x="543595" y="6379937"/>
              <a:ext cx="410343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Imagem 2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18915" y="5462730"/>
              <a:ext cx="1791989" cy="1728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3419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229379" grpId="0" animBg="1"/>
      <p:bldP spid="8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/>
          <p:cNvGrpSpPr/>
          <p:nvPr/>
        </p:nvGrpSpPr>
        <p:grpSpPr>
          <a:xfrm>
            <a:off x="8003418" y="693490"/>
            <a:ext cx="3709598" cy="3555794"/>
            <a:chOff x="-161279" y="320460"/>
            <a:chExt cx="6696098" cy="6457706"/>
          </a:xfrm>
        </p:grpSpPr>
        <p:sp>
          <p:nvSpPr>
            <p:cNvPr id="16" name="Lágrima 15"/>
            <p:cNvSpPr/>
            <p:nvPr/>
          </p:nvSpPr>
          <p:spPr>
            <a:xfrm rot="417172">
              <a:off x="1044306" y="1691317"/>
              <a:ext cx="3560158" cy="3431358"/>
            </a:xfrm>
            <a:prstGeom prst="teardrop">
              <a:avLst>
                <a:gd name="adj" fmla="val 6626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17" tIns="60958" rIns="121917" bIns="60958" rtlCol="0" anchor="ctr"/>
            <a:lstStyle/>
            <a:p>
              <a:pPr algn="ctr"/>
              <a:endParaRPr lang="pt-PT" dirty="0"/>
            </a:p>
          </p:txBody>
        </p:sp>
        <p:pic>
          <p:nvPicPr>
            <p:cNvPr id="17" name="Imagem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61279" y="320460"/>
              <a:ext cx="6696098" cy="6457706"/>
            </a:xfrm>
            <a:prstGeom prst="rect">
              <a:avLst/>
            </a:prstGeom>
          </p:spPr>
        </p:pic>
        <p:pic>
          <p:nvPicPr>
            <p:cNvPr id="18" name="Imagem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76000" y="1970620"/>
              <a:ext cx="2684759" cy="1637160"/>
            </a:xfrm>
            <a:prstGeom prst="rect">
              <a:avLst/>
            </a:prstGeom>
          </p:spPr>
        </p:pic>
        <p:pic>
          <p:nvPicPr>
            <p:cNvPr id="19" name="Picture 2" descr="Resultado de imagem para republica portuguesa saúd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1288" y="3750330"/>
              <a:ext cx="1485166" cy="5449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" name="Conexão reta 8"/>
            <p:cNvCxnSpPr/>
            <p:nvPr/>
          </p:nvCxnSpPr>
          <p:spPr>
            <a:xfrm>
              <a:off x="2138264" y="3609674"/>
              <a:ext cx="1556431" cy="1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tângulo 6"/>
          <p:cNvSpPr/>
          <p:nvPr/>
        </p:nvSpPr>
        <p:spPr>
          <a:xfrm>
            <a:off x="514586" y="1125538"/>
            <a:ext cx="1155932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95B"/>
                </a:solidFill>
                <a:latin typeface="Century Gothic" panose="020B0502020202020204" pitchFamily="34" charset="0"/>
              </a:rPr>
              <a:t>		</a:t>
            </a:r>
            <a:r>
              <a:rPr lang="en-US" sz="40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	 </a:t>
            </a:r>
          </a:p>
          <a:p>
            <a:r>
              <a:rPr lang="en-US" sz="40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Our Mission</a:t>
            </a:r>
          </a:p>
          <a:p>
            <a:endParaRPr lang="en-US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Promote the reduction of use of psychoactive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substances, the prevention of addictive </a:t>
            </a:r>
            <a:r>
              <a:rPr lang="en-US" sz="28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behaviours</a:t>
            </a:r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and the decreasing of dependencies.</a:t>
            </a:r>
            <a:endParaRPr lang="pt-PT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2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363994" y="5410014"/>
            <a:ext cx="57438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PT" b="1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  <a:cs typeface="Segoe UI" panose="020B0502040204020203" pitchFamily="34" charset="0"/>
              </a:rPr>
              <a:t>manuel.cardoso@sicad.min-saude.pt</a:t>
            </a:r>
          </a:p>
          <a:p>
            <a:pPr algn="ctr"/>
            <a:endParaRPr lang="pt-PT" b="1" dirty="0">
              <a:solidFill>
                <a:schemeClr val="bg1">
                  <a:lumMod val="75000"/>
                </a:schemeClr>
              </a:solidFill>
              <a:latin typeface="Century Gothic" panose="020B0502020202020204" pitchFamily="34" charset="0"/>
              <a:cs typeface="Segoe UI" panose="020B0502040204020203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845519" y="3648140"/>
            <a:ext cx="4265911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PT" sz="5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Thank you </a:t>
            </a:r>
            <a:r>
              <a:rPr lang="pt-PT" sz="5000" b="1" dirty="0">
                <a:solidFill>
                  <a:srgbClr val="FF2D7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sym typeface="Wingdings" panose="05000000000000000000" pitchFamily="2" charset="2"/>
              </a:rPr>
              <a:t>!</a:t>
            </a:r>
            <a:endParaRPr lang="pt-PT" sz="5000" b="1" dirty="0">
              <a:solidFill>
                <a:srgbClr val="FF2D7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1026" name="Picture 2" descr="Resultado de imagem para australia manuel cardoso congress drug 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954" y="911836"/>
            <a:ext cx="4305300" cy="2819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9904162" y="5770054"/>
            <a:ext cx="22397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b="1" dirty="0">
                <a:solidFill>
                  <a:srgbClr val="EE004F"/>
                </a:solidFill>
                <a:latin typeface="Century Gothic" panose="020B0502020202020204" pitchFamily="34" charset="0"/>
              </a:rPr>
              <a:t>www.sicad.pt</a:t>
            </a:r>
          </a:p>
        </p:txBody>
      </p:sp>
    </p:spTree>
    <p:extLst>
      <p:ext uri="{BB962C8B-B14F-4D97-AF65-F5344CB8AC3E}">
        <p14:creationId xmlns:p14="http://schemas.microsoft.com/office/powerpoint/2010/main" val="78423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8" name="Text Box 4"/>
          <p:cNvSpPr txBox="1">
            <a:spLocks noChangeArrowheads="1"/>
          </p:cNvSpPr>
          <p:nvPr/>
        </p:nvSpPr>
        <p:spPr bwMode="auto">
          <a:xfrm>
            <a:off x="2689231" y="1289349"/>
            <a:ext cx="184193" cy="45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endParaRPr lang="pt-PT">
              <a:latin typeface="Times New Roman" pitchFamily="18" charset="0"/>
            </a:endParaRPr>
          </a:p>
        </p:txBody>
      </p:sp>
      <p:sp>
        <p:nvSpPr>
          <p:cNvPr id="267271" name="Rectangle 7"/>
          <p:cNvSpPr>
            <a:spLocks noChangeArrowheads="1"/>
          </p:cNvSpPr>
          <p:nvPr/>
        </p:nvSpPr>
        <p:spPr bwMode="auto">
          <a:xfrm>
            <a:off x="1630710" y="1629594"/>
            <a:ext cx="9731231" cy="33741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None/>
            </a:pPr>
            <a:r>
              <a:rPr lang="en-GB" sz="2801" b="1" dirty="0">
                <a:solidFill>
                  <a:srgbClr val="FFC000"/>
                </a:solidFill>
                <a:latin typeface="Century Gothic" panose="020B0502020202020204" pitchFamily="34" charset="0"/>
              </a:rPr>
              <a:t>The Response</a:t>
            </a:r>
          </a:p>
          <a:p>
            <a:pPr marL="365198" indent="350908">
              <a:buFont typeface="Arial" pitchFamily="34" charset="0"/>
              <a:buChar char="•"/>
            </a:pPr>
            <a:endParaRPr lang="en-GB" sz="280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981075" indent="269875">
              <a:spcAft>
                <a:spcPts val="600"/>
              </a:spcAft>
              <a:buClr>
                <a:srgbClr val="C00040"/>
              </a:buClr>
              <a:buFont typeface="Arial" pitchFamily="34" charset="0"/>
              <a:buChar char="•"/>
            </a:pPr>
            <a:r>
              <a:rPr lang="en-GB" sz="2801" b="1" dirty="0">
                <a:solidFill>
                  <a:schemeClr val="bg1"/>
                </a:solidFill>
                <a:latin typeface="Century Gothic" panose="020B0502020202020204" pitchFamily="34" charset="0"/>
              </a:rPr>
              <a:t>A new strategy </a:t>
            </a: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(1999)</a:t>
            </a:r>
            <a:r>
              <a:rPr lang="en-GB" sz="2801" b="1" dirty="0">
                <a:solidFill>
                  <a:schemeClr val="bg1"/>
                </a:solidFill>
                <a:latin typeface="Century Gothic" panose="020B0502020202020204" pitchFamily="34" charset="0"/>
              </a:rPr>
              <a:t>;</a:t>
            </a:r>
          </a:p>
          <a:p>
            <a:pPr marL="981075" indent="269875">
              <a:spcAft>
                <a:spcPts val="600"/>
              </a:spcAft>
              <a:buClr>
                <a:srgbClr val="C00040"/>
              </a:buClr>
              <a:buFont typeface="Arial" pitchFamily="34" charset="0"/>
              <a:buChar char="•"/>
            </a:pPr>
            <a:r>
              <a:rPr lang="en-GB" sz="2801" b="1" dirty="0">
                <a:solidFill>
                  <a:schemeClr val="bg1"/>
                </a:solidFill>
                <a:latin typeface="Century Gothic" panose="020B0502020202020204" pitchFamily="34" charset="0"/>
              </a:rPr>
              <a:t>A National Coordination;</a:t>
            </a:r>
          </a:p>
          <a:p>
            <a:pPr marL="981075" indent="269875">
              <a:spcAft>
                <a:spcPts val="600"/>
              </a:spcAft>
              <a:buClr>
                <a:srgbClr val="C00040"/>
              </a:buClr>
              <a:buFont typeface="Arial" pitchFamily="34" charset="0"/>
              <a:buChar char="•"/>
            </a:pPr>
            <a:r>
              <a:rPr lang="en-GB" sz="2801" b="1" dirty="0">
                <a:solidFill>
                  <a:schemeClr val="bg1"/>
                </a:solidFill>
                <a:latin typeface="Century Gothic" panose="020B0502020202020204" pitchFamily="34" charset="0"/>
              </a:rPr>
              <a:t>A new paradigm </a:t>
            </a:r>
            <a:r>
              <a:rPr lang="en-GB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(Law 30/2000);</a:t>
            </a:r>
            <a:endParaRPr lang="en-GB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981075" indent="269875">
              <a:spcAft>
                <a:spcPts val="600"/>
              </a:spcAft>
              <a:buClr>
                <a:srgbClr val="C00040"/>
              </a:buClr>
              <a:buFont typeface="Arial" pitchFamily="34" charset="0"/>
              <a:buChar char="•"/>
            </a:pPr>
            <a:r>
              <a:rPr lang="en-GB" sz="2801" b="1" dirty="0">
                <a:solidFill>
                  <a:schemeClr val="bg1"/>
                </a:solidFill>
                <a:latin typeface="Century Gothic" panose="020B0502020202020204" pitchFamily="34" charset="0"/>
              </a:rPr>
              <a:t>A national network of intervention structures;</a:t>
            </a:r>
          </a:p>
          <a:p>
            <a:pPr marL="981075" indent="269875">
              <a:spcAft>
                <a:spcPts val="600"/>
              </a:spcAft>
              <a:buClr>
                <a:srgbClr val="C00040"/>
              </a:buClr>
              <a:buFont typeface="Arial" pitchFamily="34" charset="0"/>
              <a:buChar char="•"/>
            </a:pPr>
            <a:r>
              <a:rPr lang="en-GB" sz="2801" b="1" dirty="0">
                <a:solidFill>
                  <a:schemeClr val="bg1"/>
                </a:solidFill>
                <a:latin typeface="Century Gothic" panose="020B0502020202020204" pitchFamily="34" charset="0"/>
              </a:rPr>
              <a:t>A new intervention model.</a:t>
            </a:r>
            <a:endParaRPr lang="en-GB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234666" y="709959"/>
            <a:ext cx="69143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b="1" dirty="0">
                <a:solidFill>
                  <a:srgbClr val="F17937"/>
                </a:solidFill>
                <a:latin typeface="Century Gothic" panose="020B0502020202020204" pitchFamily="34" charset="0"/>
              </a:rPr>
              <a:t>Portuguese </a:t>
            </a:r>
            <a:r>
              <a:rPr lang="pt-PT" sz="4400" b="1" dirty="0" err="1">
                <a:solidFill>
                  <a:srgbClr val="F17937"/>
                </a:solidFill>
                <a:latin typeface="Century Gothic" panose="020B0502020202020204" pitchFamily="34" charset="0"/>
              </a:rPr>
              <a:t>Drug</a:t>
            </a:r>
            <a:r>
              <a:rPr lang="pt-PT" sz="4400" b="1" dirty="0">
                <a:solidFill>
                  <a:srgbClr val="F17937"/>
                </a:solidFill>
                <a:latin typeface="Century Gothic" panose="020B0502020202020204" pitchFamily="34" charset="0"/>
              </a:rPr>
              <a:t> </a:t>
            </a:r>
            <a:r>
              <a:rPr lang="pt-PT" sz="4400" b="1" dirty="0" err="1">
                <a:solidFill>
                  <a:srgbClr val="F17937"/>
                </a:solidFill>
                <a:latin typeface="Century Gothic" panose="020B0502020202020204" pitchFamily="34" charset="0"/>
              </a:rPr>
              <a:t>Policy</a:t>
            </a:r>
            <a:endParaRPr lang="en-US" sz="4400" b="1" dirty="0">
              <a:solidFill>
                <a:srgbClr val="F17937"/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/>
          <p:nvPr/>
        </p:nvSpPr>
        <p:spPr>
          <a:xfrm>
            <a:off x="6419242" y="5315726"/>
            <a:ext cx="4068452" cy="776368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Oval 10"/>
          <p:cNvSpPr/>
          <p:nvPr/>
        </p:nvSpPr>
        <p:spPr>
          <a:xfrm>
            <a:off x="5375127" y="729494"/>
            <a:ext cx="6012668" cy="1784192"/>
          </a:xfrm>
          <a:prstGeom prst="ellipse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50000"/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Marcador de Posição do Texto 6"/>
          <p:cNvSpPr txBox="1">
            <a:spLocks/>
          </p:cNvSpPr>
          <p:nvPr/>
        </p:nvSpPr>
        <p:spPr>
          <a:xfrm>
            <a:off x="6202169" y="5374010"/>
            <a:ext cx="4537553" cy="589796"/>
          </a:xfrm>
          <a:prstGeom prst="rect">
            <a:avLst/>
          </a:prstGeom>
          <a:ln w="38100">
            <a:noFill/>
          </a:ln>
        </p:spPr>
        <p:txBody>
          <a:bodyPr anchor="b">
            <a:noAutofit/>
          </a:bodyPr>
          <a:lstStyle/>
          <a:p>
            <a:pPr marL="292158" indent="-292158" algn="ctr" fontAlgn="base">
              <a:spcBef>
                <a:spcPct val="0"/>
              </a:spcBef>
              <a:spcAft>
                <a:spcPct val="0"/>
              </a:spcAft>
              <a:buClr>
                <a:srgbClr val="4F81BD"/>
              </a:buClr>
              <a:buSzPct val="70000"/>
            </a:pPr>
            <a:r>
              <a:rPr lang="en-US" b="1" dirty="0">
                <a:solidFill>
                  <a:srgbClr val="C00000"/>
                </a:solidFill>
                <a:latin typeface="Century Gothic" panose="020B0502020202020204" pitchFamily="34" charset="0"/>
                <a:cs typeface="Arial" charset="0"/>
              </a:rPr>
              <a:t>SUPPLY REDUCTION</a:t>
            </a:r>
          </a:p>
        </p:txBody>
      </p:sp>
      <p:sp>
        <p:nvSpPr>
          <p:cNvPr id="20" name="Forma livre 19"/>
          <p:cNvSpPr/>
          <p:nvPr/>
        </p:nvSpPr>
        <p:spPr>
          <a:xfrm>
            <a:off x="8507474" y="2155010"/>
            <a:ext cx="1504132" cy="1463566"/>
          </a:xfrm>
          <a:custGeom>
            <a:avLst/>
            <a:gdLst>
              <a:gd name="connsiteX0" fmla="*/ 0 w 1273640"/>
              <a:gd name="connsiteY0" fmla="*/ 587315 h 1174630"/>
              <a:gd name="connsiteX1" fmla="*/ 636820 w 1273640"/>
              <a:gd name="connsiteY1" fmla="*/ 0 h 1174630"/>
              <a:gd name="connsiteX2" fmla="*/ 1273640 w 1273640"/>
              <a:gd name="connsiteY2" fmla="*/ 587315 h 1174630"/>
              <a:gd name="connsiteX3" fmla="*/ 636820 w 1273640"/>
              <a:gd name="connsiteY3" fmla="*/ 1174630 h 1174630"/>
              <a:gd name="connsiteX4" fmla="*/ 0 w 1273640"/>
              <a:gd name="connsiteY4" fmla="*/ 587315 h 11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40" h="1174630">
                <a:moveTo>
                  <a:pt x="0" y="587315"/>
                </a:moveTo>
                <a:cubicBezTo>
                  <a:pt x="0" y="262950"/>
                  <a:pt x="285114" y="0"/>
                  <a:pt x="636820" y="0"/>
                </a:cubicBezTo>
                <a:cubicBezTo>
                  <a:pt x="988526" y="0"/>
                  <a:pt x="1273640" y="262950"/>
                  <a:pt x="1273640" y="587315"/>
                </a:cubicBezTo>
                <a:cubicBezTo>
                  <a:pt x="1273640" y="911680"/>
                  <a:pt x="988526" y="1174630"/>
                  <a:pt x="636820" y="1174630"/>
                </a:cubicBezTo>
                <a:cubicBezTo>
                  <a:pt x="285114" y="1174630"/>
                  <a:pt x="0" y="911680"/>
                  <a:pt x="0" y="587315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347" tIns="189845" rIns="204347" bIns="189845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Evaluation</a:t>
            </a:r>
          </a:p>
        </p:txBody>
      </p:sp>
      <p:sp>
        <p:nvSpPr>
          <p:cNvPr id="18" name="Forma livre 17"/>
          <p:cNvSpPr/>
          <p:nvPr/>
        </p:nvSpPr>
        <p:spPr>
          <a:xfrm>
            <a:off x="6671270" y="1922505"/>
            <a:ext cx="1978914" cy="1723313"/>
          </a:xfrm>
          <a:custGeom>
            <a:avLst/>
            <a:gdLst>
              <a:gd name="connsiteX0" fmla="*/ 0 w 1705704"/>
              <a:gd name="connsiteY0" fmla="*/ 708831 h 1417661"/>
              <a:gd name="connsiteX1" fmla="*/ 852852 w 1705704"/>
              <a:gd name="connsiteY1" fmla="*/ 0 h 1417661"/>
              <a:gd name="connsiteX2" fmla="*/ 1705704 w 1705704"/>
              <a:gd name="connsiteY2" fmla="*/ 708831 h 1417661"/>
              <a:gd name="connsiteX3" fmla="*/ 852852 w 1705704"/>
              <a:gd name="connsiteY3" fmla="*/ 1417662 h 1417661"/>
              <a:gd name="connsiteX4" fmla="*/ 0 w 1705704"/>
              <a:gd name="connsiteY4" fmla="*/ 708831 h 14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704" h="1417661">
                <a:moveTo>
                  <a:pt x="0" y="708831"/>
                </a:moveTo>
                <a:cubicBezTo>
                  <a:pt x="0" y="317354"/>
                  <a:pt x="381835" y="0"/>
                  <a:pt x="852852" y="0"/>
                </a:cubicBezTo>
                <a:cubicBezTo>
                  <a:pt x="1323869" y="0"/>
                  <a:pt x="1705704" y="317354"/>
                  <a:pt x="1705704" y="708831"/>
                </a:cubicBezTo>
                <a:cubicBezTo>
                  <a:pt x="1705704" y="1100308"/>
                  <a:pt x="1323869" y="1417662"/>
                  <a:pt x="852852" y="1417662"/>
                </a:cubicBezTo>
                <a:cubicBezTo>
                  <a:pt x="381835" y="1417662"/>
                  <a:pt x="0" y="1100308"/>
                  <a:pt x="0" y="708831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7637" tIns="225444" rIns="267637" bIns="225444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Social Reintegration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4294967295"/>
          </p:nvPr>
        </p:nvSpPr>
        <p:spPr>
          <a:xfrm>
            <a:off x="589931" y="1370839"/>
            <a:ext cx="4457320" cy="20717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514350" indent="-514350">
              <a:buAutoNum type="arabicPlain"/>
            </a:pPr>
            <a:r>
              <a:rPr lang="en-US" sz="32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Portuguese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National Strategy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Against Drugs</a:t>
            </a:r>
            <a:endParaRPr lang="pt-PT" sz="32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Forma livre 13"/>
          <p:cNvSpPr/>
          <p:nvPr/>
        </p:nvSpPr>
        <p:spPr>
          <a:xfrm>
            <a:off x="7424067" y="3075126"/>
            <a:ext cx="1839491" cy="1650812"/>
          </a:xfrm>
          <a:custGeom>
            <a:avLst/>
            <a:gdLst>
              <a:gd name="connsiteX0" fmla="*/ 0 w 1606671"/>
              <a:gd name="connsiteY0" fmla="*/ 780830 h 1561659"/>
              <a:gd name="connsiteX1" fmla="*/ 803336 w 1606671"/>
              <a:gd name="connsiteY1" fmla="*/ 0 h 1561659"/>
              <a:gd name="connsiteX2" fmla="*/ 1606672 w 1606671"/>
              <a:gd name="connsiteY2" fmla="*/ 780830 h 1561659"/>
              <a:gd name="connsiteX3" fmla="*/ 803336 w 1606671"/>
              <a:gd name="connsiteY3" fmla="*/ 1561660 h 1561659"/>
              <a:gd name="connsiteX4" fmla="*/ 0 w 1606671"/>
              <a:gd name="connsiteY4" fmla="*/ 780830 h 1561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6671" h="1561659">
                <a:moveTo>
                  <a:pt x="0" y="780830"/>
                </a:moveTo>
                <a:cubicBezTo>
                  <a:pt x="0" y="349589"/>
                  <a:pt x="359666" y="0"/>
                  <a:pt x="803336" y="0"/>
                </a:cubicBezTo>
                <a:cubicBezTo>
                  <a:pt x="1247006" y="0"/>
                  <a:pt x="1606672" y="349589"/>
                  <a:pt x="1606672" y="780830"/>
                </a:cubicBezTo>
                <a:cubicBezTo>
                  <a:pt x="1606672" y="1212071"/>
                  <a:pt x="1247006" y="1561660"/>
                  <a:pt x="803336" y="1561660"/>
                </a:cubicBezTo>
                <a:cubicBezTo>
                  <a:pt x="359666" y="1561660"/>
                  <a:pt x="0" y="1212071"/>
                  <a:pt x="0" y="780830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3131" tIns="246537" rIns="253131" bIns="246537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Treatment</a:t>
            </a:r>
          </a:p>
        </p:txBody>
      </p:sp>
      <p:sp>
        <p:nvSpPr>
          <p:cNvPr id="15" name="Forma livre 14"/>
          <p:cNvSpPr/>
          <p:nvPr/>
        </p:nvSpPr>
        <p:spPr>
          <a:xfrm>
            <a:off x="5722054" y="1336206"/>
            <a:ext cx="1662657" cy="1498594"/>
          </a:xfrm>
          <a:custGeom>
            <a:avLst/>
            <a:gdLst>
              <a:gd name="connsiteX0" fmla="*/ 0 w 1705704"/>
              <a:gd name="connsiteY0" fmla="*/ 708831 h 1417661"/>
              <a:gd name="connsiteX1" fmla="*/ 852852 w 1705704"/>
              <a:gd name="connsiteY1" fmla="*/ 0 h 1417661"/>
              <a:gd name="connsiteX2" fmla="*/ 1705704 w 1705704"/>
              <a:gd name="connsiteY2" fmla="*/ 708831 h 1417661"/>
              <a:gd name="connsiteX3" fmla="*/ 852852 w 1705704"/>
              <a:gd name="connsiteY3" fmla="*/ 1417662 h 1417661"/>
              <a:gd name="connsiteX4" fmla="*/ 0 w 1705704"/>
              <a:gd name="connsiteY4" fmla="*/ 708831 h 14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704" h="1417661">
                <a:moveTo>
                  <a:pt x="0" y="708831"/>
                </a:moveTo>
                <a:cubicBezTo>
                  <a:pt x="0" y="317354"/>
                  <a:pt x="381835" y="0"/>
                  <a:pt x="852852" y="0"/>
                </a:cubicBezTo>
                <a:cubicBezTo>
                  <a:pt x="1323869" y="0"/>
                  <a:pt x="1705704" y="317354"/>
                  <a:pt x="1705704" y="708831"/>
                </a:cubicBezTo>
                <a:cubicBezTo>
                  <a:pt x="1705704" y="1100308"/>
                  <a:pt x="1323869" y="1417662"/>
                  <a:pt x="852852" y="1417662"/>
                </a:cubicBezTo>
                <a:cubicBezTo>
                  <a:pt x="381835" y="1417662"/>
                  <a:pt x="0" y="1100308"/>
                  <a:pt x="0" y="708831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7637" tIns="225444" rIns="267637" bIns="225444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Prevention</a:t>
            </a:r>
          </a:p>
        </p:txBody>
      </p:sp>
      <p:sp>
        <p:nvSpPr>
          <p:cNvPr id="16" name="Forma livre 15"/>
          <p:cNvSpPr/>
          <p:nvPr/>
        </p:nvSpPr>
        <p:spPr>
          <a:xfrm>
            <a:off x="9649750" y="1382842"/>
            <a:ext cx="1452850" cy="1326872"/>
          </a:xfrm>
          <a:custGeom>
            <a:avLst/>
            <a:gdLst>
              <a:gd name="connsiteX0" fmla="*/ 0 w 1273640"/>
              <a:gd name="connsiteY0" fmla="*/ 587315 h 1174630"/>
              <a:gd name="connsiteX1" fmla="*/ 636820 w 1273640"/>
              <a:gd name="connsiteY1" fmla="*/ 0 h 1174630"/>
              <a:gd name="connsiteX2" fmla="*/ 1273640 w 1273640"/>
              <a:gd name="connsiteY2" fmla="*/ 587315 h 1174630"/>
              <a:gd name="connsiteX3" fmla="*/ 636820 w 1273640"/>
              <a:gd name="connsiteY3" fmla="*/ 1174630 h 1174630"/>
              <a:gd name="connsiteX4" fmla="*/ 0 w 1273640"/>
              <a:gd name="connsiteY4" fmla="*/ 587315 h 1174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3640" h="1174630">
                <a:moveTo>
                  <a:pt x="0" y="587315"/>
                </a:moveTo>
                <a:cubicBezTo>
                  <a:pt x="0" y="262950"/>
                  <a:pt x="285114" y="0"/>
                  <a:pt x="636820" y="0"/>
                </a:cubicBezTo>
                <a:cubicBezTo>
                  <a:pt x="988526" y="0"/>
                  <a:pt x="1273640" y="262950"/>
                  <a:pt x="1273640" y="587315"/>
                </a:cubicBezTo>
                <a:cubicBezTo>
                  <a:pt x="1273640" y="911680"/>
                  <a:pt x="988526" y="1174630"/>
                  <a:pt x="636820" y="1174630"/>
                </a:cubicBezTo>
                <a:cubicBezTo>
                  <a:pt x="285114" y="1174630"/>
                  <a:pt x="0" y="911680"/>
                  <a:pt x="0" y="587315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4347" tIns="189845" rIns="204347" bIns="189845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Harm Reduction</a:t>
            </a:r>
          </a:p>
        </p:txBody>
      </p:sp>
      <p:sp>
        <p:nvSpPr>
          <p:cNvPr id="17" name="Forma 16"/>
          <p:cNvSpPr/>
          <p:nvPr/>
        </p:nvSpPr>
        <p:spPr>
          <a:xfrm>
            <a:off x="5149250" y="513470"/>
            <a:ext cx="6457544" cy="4414889"/>
          </a:xfrm>
          <a:prstGeom prst="funnel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rgbClr r="0" g="0" b="0"/>
          </a:lnRef>
          <a:fillRef idx="1">
            <a:schemeClr val="lt1">
              <a:alpha val="4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Forma livre 18"/>
          <p:cNvSpPr/>
          <p:nvPr/>
        </p:nvSpPr>
        <p:spPr>
          <a:xfrm>
            <a:off x="6553406" y="513470"/>
            <a:ext cx="1706099" cy="1560905"/>
          </a:xfrm>
          <a:custGeom>
            <a:avLst/>
            <a:gdLst>
              <a:gd name="connsiteX0" fmla="*/ 0 w 1705704"/>
              <a:gd name="connsiteY0" fmla="*/ 708831 h 1417661"/>
              <a:gd name="connsiteX1" fmla="*/ 852852 w 1705704"/>
              <a:gd name="connsiteY1" fmla="*/ 0 h 1417661"/>
              <a:gd name="connsiteX2" fmla="*/ 1705704 w 1705704"/>
              <a:gd name="connsiteY2" fmla="*/ 708831 h 1417661"/>
              <a:gd name="connsiteX3" fmla="*/ 852852 w 1705704"/>
              <a:gd name="connsiteY3" fmla="*/ 1417662 h 1417661"/>
              <a:gd name="connsiteX4" fmla="*/ 0 w 1705704"/>
              <a:gd name="connsiteY4" fmla="*/ 708831 h 14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704" h="1417661">
                <a:moveTo>
                  <a:pt x="0" y="708831"/>
                </a:moveTo>
                <a:cubicBezTo>
                  <a:pt x="0" y="317354"/>
                  <a:pt x="381835" y="0"/>
                  <a:pt x="852852" y="0"/>
                </a:cubicBezTo>
                <a:cubicBezTo>
                  <a:pt x="1323869" y="0"/>
                  <a:pt x="1705704" y="317354"/>
                  <a:pt x="1705704" y="708831"/>
                </a:cubicBezTo>
                <a:cubicBezTo>
                  <a:pt x="1705704" y="1100308"/>
                  <a:pt x="1323869" y="1417662"/>
                  <a:pt x="852852" y="1417662"/>
                </a:cubicBezTo>
                <a:cubicBezTo>
                  <a:pt x="381835" y="1417662"/>
                  <a:pt x="0" y="1100308"/>
                  <a:pt x="0" y="708831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7637" tIns="225444" rIns="267637" bIns="225444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Integrated Approach</a:t>
            </a:r>
          </a:p>
        </p:txBody>
      </p:sp>
      <p:sp>
        <p:nvSpPr>
          <p:cNvPr id="23" name="Forma livre 22"/>
          <p:cNvSpPr/>
          <p:nvPr/>
        </p:nvSpPr>
        <p:spPr>
          <a:xfrm>
            <a:off x="7957562" y="621482"/>
            <a:ext cx="2028162" cy="1869336"/>
          </a:xfrm>
          <a:custGeom>
            <a:avLst/>
            <a:gdLst>
              <a:gd name="connsiteX0" fmla="*/ 0 w 1705704"/>
              <a:gd name="connsiteY0" fmla="*/ 708831 h 1417661"/>
              <a:gd name="connsiteX1" fmla="*/ 852852 w 1705704"/>
              <a:gd name="connsiteY1" fmla="*/ 0 h 1417661"/>
              <a:gd name="connsiteX2" fmla="*/ 1705704 w 1705704"/>
              <a:gd name="connsiteY2" fmla="*/ 708831 h 1417661"/>
              <a:gd name="connsiteX3" fmla="*/ 852852 w 1705704"/>
              <a:gd name="connsiteY3" fmla="*/ 1417662 h 1417661"/>
              <a:gd name="connsiteX4" fmla="*/ 0 w 1705704"/>
              <a:gd name="connsiteY4" fmla="*/ 708831 h 14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704" h="1417661">
                <a:moveTo>
                  <a:pt x="0" y="708831"/>
                </a:moveTo>
                <a:cubicBezTo>
                  <a:pt x="0" y="317354"/>
                  <a:pt x="381835" y="0"/>
                  <a:pt x="852852" y="0"/>
                </a:cubicBezTo>
                <a:cubicBezTo>
                  <a:pt x="1323869" y="0"/>
                  <a:pt x="1705704" y="317354"/>
                  <a:pt x="1705704" y="708831"/>
                </a:cubicBezTo>
                <a:cubicBezTo>
                  <a:pt x="1705704" y="1100308"/>
                  <a:pt x="1323869" y="1417662"/>
                  <a:pt x="852852" y="1417662"/>
                </a:cubicBezTo>
                <a:cubicBezTo>
                  <a:pt x="381835" y="1417662"/>
                  <a:pt x="0" y="1100308"/>
                  <a:pt x="0" y="708831"/>
                </a:cubicBezTo>
                <a:close/>
              </a:path>
            </a:pathLst>
          </a:custGeom>
          <a:gradFill flip="none" rotWithShape="1">
            <a:gsLst>
              <a:gs pos="100000">
                <a:srgbClr val="920000"/>
              </a:gs>
              <a:gs pos="0">
                <a:srgbClr val="C00000">
                  <a:shade val="30000"/>
                  <a:satMod val="115000"/>
                </a:srgbClr>
              </a:gs>
              <a:gs pos="76216">
                <a:srgbClr val="BE4D0E"/>
              </a:gs>
              <a:gs pos="43372">
                <a:srgbClr val="C00040"/>
              </a:gs>
              <a:gs pos="22000">
                <a:srgbClr val="C00000">
                  <a:shade val="67500"/>
                  <a:satMod val="115000"/>
                </a:srgbClr>
              </a:gs>
            </a:gsLst>
            <a:lin ang="135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7637" tIns="225444" rIns="267637" bIns="225444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Decriminalisation</a:t>
            </a:r>
          </a:p>
        </p:txBody>
      </p:sp>
      <p:sp>
        <p:nvSpPr>
          <p:cNvPr id="7" name="Rectângulo 6"/>
          <p:cNvSpPr/>
          <p:nvPr/>
        </p:nvSpPr>
        <p:spPr>
          <a:xfrm>
            <a:off x="616398" y="3459071"/>
            <a:ext cx="519077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800" b="1" dirty="0" err="1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Decriminalisation</a:t>
            </a:r>
            <a:r>
              <a:rPr lang="en-US" sz="18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 of drug use should be understood as one measure in the comprehensive drug policy. </a:t>
            </a:r>
            <a:endParaRPr lang="pt-PT" sz="1800" b="1" dirty="0">
              <a:solidFill>
                <a:schemeClr val="bg1"/>
              </a:solidFill>
              <a:latin typeface="Century Gothic" panose="020B0502020202020204" pitchFamily="34" charset="0"/>
              <a:cs typeface="Arial" charset="0"/>
            </a:endParaRPr>
          </a:p>
        </p:txBody>
      </p:sp>
      <p:sp>
        <p:nvSpPr>
          <p:cNvPr id="2" name="Retângulo arredondado 1"/>
          <p:cNvSpPr/>
          <p:nvPr/>
        </p:nvSpPr>
        <p:spPr>
          <a:xfrm>
            <a:off x="5263746" y="4380724"/>
            <a:ext cx="1692188" cy="607136"/>
          </a:xfrm>
          <a:prstGeom prst="roundRect">
            <a:avLst/>
          </a:prstGeom>
          <a:gradFill flip="none" rotWithShape="1">
            <a:gsLst>
              <a:gs pos="65000">
                <a:srgbClr val="C00040"/>
              </a:gs>
              <a:gs pos="0">
                <a:srgbClr val="C00000"/>
              </a:gs>
              <a:gs pos="30000">
                <a:srgbClr val="BE4D0E"/>
              </a:gs>
              <a:gs pos="86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1" name="Forma livre 30"/>
          <p:cNvSpPr/>
          <p:nvPr/>
        </p:nvSpPr>
        <p:spPr>
          <a:xfrm>
            <a:off x="4801422" y="4189342"/>
            <a:ext cx="2637773" cy="1000798"/>
          </a:xfrm>
          <a:custGeom>
            <a:avLst/>
            <a:gdLst>
              <a:gd name="connsiteX0" fmla="*/ 0 w 1705704"/>
              <a:gd name="connsiteY0" fmla="*/ 708831 h 1417661"/>
              <a:gd name="connsiteX1" fmla="*/ 852852 w 1705704"/>
              <a:gd name="connsiteY1" fmla="*/ 0 h 1417661"/>
              <a:gd name="connsiteX2" fmla="*/ 1705704 w 1705704"/>
              <a:gd name="connsiteY2" fmla="*/ 708831 h 1417661"/>
              <a:gd name="connsiteX3" fmla="*/ 852852 w 1705704"/>
              <a:gd name="connsiteY3" fmla="*/ 1417662 h 1417661"/>
              <a:gd name="connsiteX4" fmla="*/ 0 w 1705704"/>
              <a:gd name="connsiteY4" fmla="*/ 708831 h 14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704" h="1417661">
                <a:moveTo>
                  <a:pt x="0" y="708831"/>
                </a:moveTo>
                <a:cubicBezTo>
                  <a:pt x="0" y="317354"/>
                  <a:pt x="381835" y="0"/>
                  <a:pt x="852852" y="0"/>
                </a:cubicBezTo>
                <a:cubicBezTo>
                  <a:pt x="1323869" y="0"/>
                  <a:pt x="1705704" y="317354"/>
                  <a:pt x="1705704" y="708831"/>
                </a:cubicBezTo>
                <a:cubicBezTo>
                  <a:pt x="1705704" y="1100308"/>
                  <a:pt x="1323869" y="1417662"/>
                  <a:pt x="852852" y="1417662"/>
                </a:cubicBezTo>
                <a:cubicBezTo>
                  <a:pt x="381835" y="1417662"/>
                  <a:pt x="0" y="1100308"/>
                  <a:pt x="0" y="708831"/>
                </a:cubicBezTo>
                <a:close/>
              </a:path>
            </a:pathLst>
          </a:custGeom>
          <a:noFill/>
          <a:ln w="635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7637" tIns="225444" rIns="267637" bIns="225444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HUMANISM</a:t>
            </a:r>
            <a:endParaRPr 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Retângulo arredondado 21"/>
          <p:cNvSpPr/>
          <p:nvPr/>
        </p:nvSpPr>
        <p:spPr>
          <a:xfrm>
            <a:off x="9898839" y="4393231"/>
            <a:ext cx="1812992" cy="607136"/>
          </a:xfrm>
          <a:prstGeom prst="roundRect">
            <a:avLst/>
          </a:prstGeom>
          <a:gradFill flip="none" rotWithShape="1">
            <a:gsLst>
              <a:gs pos="65000">
                <a:srgbClr val="C00040"/>
              </a:gs>
              <a:gs pos="0">
                <a:srgbClr val="C00000"/>
              </a:gs>
              <a:gs pos="30000">
                <a:srgbClr val="BE4D0E"/>
              </a:gs>
              <a:gs pos="86000">
                <a:schemeClr val="accent2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32" name="Forma livre 31"/>
          <p:cNvSpPr/>
          <p:nvPr/>
        </p:nvSpPr>
        <p:spPr>
          <a:xfrm>
            <a:off x="9759019" y="4186877"/>
            <a:ext cx="2096827" cy="1079121"/>
          </a:xfrm>
          <a:custGeom>
            <a:avLst/>
            <a:gdLst>
              <a:gd name="connsiteX0" fmla="*/ 0 w 1705704"/>
              <a:gd name="connsiteY0" fmla="*/ 708831 h 1417661"/>
              <a:gd name="connsiteX1" fmla="*/ 852852 w 1705704"/>
              <a:gd name="connsiteY1" fmla="*/ 0 h 1417661"/>
              <a:gd name="connsiteX2" fmla="*/ 1705704 w 1705704"/>
              <a:gd name="connsiteY2" fmla="*/ 708831 h 1417661"/>
              <a:gd name="connsiteX3" fmla="*/ 852852 w 1705704"/>
              <a:gd name="connsiteY3" fmla="*/ 1417662 h 1417661"/>
              <a:gd name="connsiteX4" fmla="*/ 0 w 1705704"/>
              <a:gd name="connsiteY4" fmla="*/ 708831 h 14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704" h="1417661">
                <a:moveTo>
                  <a:pt x="0" y="708831"/>
                </a:moveTo>
                <a:cubicBezTo>
                  <a:pt x="0" y="317354"/>
                  <a:pt x="381835" y="0"/>
                  <a:pt x="852852" y="0"/>
                </a:cubicBezTo>
                <a:cubicBezTo>
                  <a:pt x="1323869" y="0"/>
                  <a:pt x="1705704" y="317354"/>
                  <a:pt x="1705704" y="708831"/>
                </a:cubicBezTo>
                <a:cubicBezTo>
                  <a:pt x="1705704" y="1100308"/>
                  <a:pt x="1323869" y="1417662"/>
                  <a:pt x="852852" y="1417662"/>
                </a:cubicBezTo>
                <a:cubicBezTo>
                  <a:pt x="381835" y="1417662"/>
                  <a:pt x="0" y="1100308"/>
                  <a:pt x="0" y="708831"/>
                </a:cubicBezTo>
                <a:close/>
              </a:path>
            </a:pathLst>
          </a:custGeom>
          <a:noFill/>
          <a:ln w="63500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67637" tIns="225444" rIns="267637" bIns="225444" numCol="1" spcCol="1270" anchor="ctr" anchorCtr="0">
            <a:noAutofit/>
          </a:bodyPr>
          <a:lstStyle/>
          <a:p>
            <a:pPr algn="ctr" defTabSz="622424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1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PRAGMATISM</a:t>
            </a:r>
          </a:p>
        </p:txBody>
      </p:sp>
      <p:sp>
        <p:nvSpPr>
          <p:cNvPr id="24" name="Marcador de Posição do Texto 2"/>
          <p:cNvSpPr txBox="1">
            <a:spLocks/>
          </p:cNvSpPr>
          <p:nvPr/>
        </p:nvSpPr>
        <p:spPr>
          <a:xfrm>
            <a:off x="685808" y="1125538"/>
            <a:ext cx="617674" cy="641345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3200" b="1" dirty="0">
                <a:solidFill>
                  <a:srgbClr val="FFD961"/>
                </a:solidFill>
                <a:latin typeface="Century Gothic" panose="020B0502020202020204" pitchFamily="34" charset="0"/>
              </a:rPr>
              <a:t> </a:t>
            </a:r>
            <a:r>
              <a:rPr lang="en-US" sz="3200" b="1" baseline="-25000" dirty="0" err="1">
                <a:solidFill>
                  <a:srgbClr val="FFD961"/>
                </a:solidFill>
                <a:latin typeface="Century Gothic" panose="020B0502020202020204" pitchFamily="34" charset="0"/>
              </a:rPr>
              <a:t>st</a:t>
            </a:r>
            <a:endParaRPr lang="pt-PT" sz="3200" b="1" dirty="0">
              <a:solidFill>
                <a:srgbClr val="FFD961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Marcador de Posição do Texto 2"/>
          <p:cNvSpPr txBox="1">
            <a:spLocks/>
          </p:cNvSpPr>
          <p:nvPr/>
        </p:nvSpPr>
        <p:spPr>
          <a:xfrm>
            <a:off x="508386" y="441462"/>
            <a:ext cx="3265641" cy="641345"/>
          </a:xfrm>
          <a:prstGeom prst="rect">
            <a:avLst/>
          </a:prstGeom>
        </p:spPr>
        <p:txBody>
          <a:bodyPr>
            <a:noAutofit/>
          </a:bodyPr>
          <a:lstStyle>
            <a:lvl1pPr marL="457189" indent="-457189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75" indent="-380990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62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547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13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71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54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1999</a:t>
            </a:r>
            <a:r>
              <a:rPr lang="en-US" sz="3600" b="1" dirty="0">
                <a:solidFill>
                  <a:srgbClr val="FF095B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4" name="CaixaDeTexto 3"/>
          <p:cNvSpPr txBox="1"/>
          <p:nvPr/>
        </p:nvSpPr>
        <p:spPr>
          <a:xfrm rot="3045414">
            <a:off x="6269615" y="3543743"/>
            <a:ext cx="1545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DEMAND</a:t>
            </a:r>
          </a:p>
        </p:txBody>
      </p:sp>
      <p:sp>
        <p:nvSpPr>
          <p:cNvPr id="5" name="CaixaDeTexto 4"/>
          <p:cNvSpPr txBox="1"/>
          <p:nvPr/>
        </p:nvSpPr>
        <p:spPr>
          <a:xfrm rot="18527806">
            <a:off x="8833368" y="3362990"/>
            <a:ext cx="1990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</a:rPr>
              <a:t>REDUCTION</a:t>
            </a:r>
          </a:p>
        </p:txBody>
      </p:sp>
    </p:spTree>
    <p:extLst>
      <p:ext uri="{BB962C8B-B14F-4D97-AF65-F5344CB8AC3E}">
        <p14:creationId xmlns:p14="http://schemas.microsoft.com/office/powerpoint/2010/main" val="2069738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8" grpId="0" animBg="1"/>
      <p:bldP spid="14" grpId="0" animBg="1"/>
      <p:bldP spid="15" grpId="0" animBg="1"/>
      <p:bldP spid="16" grpId="0" animBg="1"/>
      <p:bldP spid="19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882" y="1445269"/>
            <a:ext cx="9011531" cy="1122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" name="Text Box 10"/>
          <p:cNvSpPr txBox="1">
            <a:spLocks noChangeArrowheads="1"/>
          </p:cNvSpPr>
          <p:nvPr/>
        </p:nvSpPr>
        <p:spPr bwMode="auto">
          <a:xfrm>
            <a:off x="5373494" y="729494"/>
            <a:ext cx="6412383" cy="454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321175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400050" defTabSz="4321175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 defTabSz="4321175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 defTabSz="4321175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 defTabSz="4321175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defTabSz="43211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pt-PT" sz="1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22 CRI – Integrated Units (Treatment, Harm Reduction, Prevention and Reintegration)</a:t>
            </a:r>
          </a:p>
          <a:p>
            <a:pPr>
              <a:lnSpc>
                <a:spcPct val="150000"/>
              </a:lnSpc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45 -  Drug Treatment Teams (and 32 more outpatient units)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 CT –  Therapeutic Communities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4 UD  – Detoxification Units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 CD  –  Day Centers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3 UA  –  Alcohol Units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pt-PT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18 CDT – Commissions for the Dissuasion of Drug Addiction </a:t>
            </a:r>
          </a:p>
        </p:txBody>
      </p:sp>
      <p:sp>
        <p:nvSpPr>
          <p:cNvPr id="98" name="Oval 14"/>
          <p:cNvSpPr>
            <a:spLocks noChangeArrowheads="1"/>
          </p:cNvSpPr>
          <p:nvPr/>
        </p:nvSpPr>
        <p:spPr bwMode="auto">
          <a:xfrm>
            <a:off x="5123098" y="3808363"/>
            <a:ext cx="144463" cy="144463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algn="in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576" tIns="36576" rIns="36576" bIns="36576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9" name="Oval 18"/>
          <p:cNvSpPr>
            <a:spLocks noChangeArrowheads="1"/>
          </p:cNvSpPr>
          <p:nvPr/>
        </p:nvSpPr>
        <p:spPr bwMode="auto">
          <a:xfrm>
            <a:off x="5123098" y="3016722"/>
            <a:ext cx="144462" cy="144463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0" name="Oval 13"/>
          <p:cNvSpPr>
            <a:spLocks noChangeArrowheads="1"/>
          </p:cNvSpPr>
          <p:nvPr/>
        </p:nvSpPr>
        <p:spPr bwMode="auto">
          <a:xfrm>
            <a:off x="5123098" y="4636456"/>
            <a:ext cx="144462" cy="144462"/>
          </a:xfrm>
          <a:prstGeom prst="ellipse">
            <a:avLst/>
          </a:prstGeom>
          <a:solidFill>
            <a:srgbClr val="C00000"/>
          </a:solidFill>
          <a:ln w="9525" algn="in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1" name="Oval 16"/>
          <p:cNvSpPr>
            <a:spLocks noChangeArrowheads="1"/>
          </p:cNvSpPr>
          <p:nvPr/>
        </p:nvSpPr>
        <p:spPr bwMode="auto">
          <a:xfrm>
            <a:off x="5123098" y="4240858"/>
            <a:ext cx="144462" cy="144463"/>
          </a:xfrm>
          <a:prstGeom prst="ellipse">
            <a:avLst/>
          </a:prstGeom>
          <a:solidFill>
            <a:srgbClr val="00FFFF"/>
          </a:solidFill>
          <a:ln w="9525" algn="in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2" name="Oval 17"/>
          <p:cNvSpPr>
            <a:spLocks noChangeArrowheads="1"/>
          </p:cNvSpPr>
          <p:nvPr/>
        </p:nvSpPr>
        <p:spPr bwMode="auto">
          <a:xfrm>
            <a:off x="5123098" y="5034087"/>
            <a:ext cx="144462" cy="142875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6576" tIns="36576" rIns="36576" bIns="36576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orbel" panose="020B0503020204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orbel" panose="020B0503020204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orbel" panose="020B0503020204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pt-PT" sz="2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3" name="Oval 102"/>
          <p:cNvSpPr/>
          <p:nvPr/>
        </p:nvSpPr>
        <p:spPr bwMode="auto">
          <a:xfrm>
            <a:off x="5123098" y="5825034"/>
            <a:ext cx="144462" cy="144463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4" name="Oval 103"/>
          <p:cNvSpPr/>
          <p:nvPr/>
        </p:nvSpPr>
        <p:spPr bwMode="auto">
          <a:xfrm>
            <a:off x="5123098" y="5428543"/>
            <a:ext cx="144462" cy="14446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PT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7" name="Imagem 115" descr="mapaDePortugal_R1.png"/>
          <p:cNvPicPr>
            <a:picLocks noChangeAspect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4186994" y="1781424"/>
            <a:ext cx="8620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08" name="Imagem 116" descr="mapaDePortugal_R2.png"/>
          <p:cNvPicPr>
            <a:picLocks noChangeAspect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5231110" y="1730624"/>
            <a:ext cx="741362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09" name="Imagem 117" descr="mapaDePortugal_R3.png"/>
          <p:cNvPicPr>
            <a:picLocks noChangeAspect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6203218" y="1765549"/>
            <a:ext cx="584200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10" name="Imagem 118" descr="mapaDePortugal_R4.png"/>
          <p:cNvPicPr>
            <a:picLocks noChangeAspect="1"/>
          </p:cNvPicPr>
          <p:nvPr/>
        </p:nvPicPr>
        <p:blipFill>
          <a:blip r:embed="rId7" cstate="print">
            <a:grayscl/>
          </a:blip>
          <a:srcRect/>
          <a:stretch>
            <a:fillRect/>
          </a:stretch>
        </p:blipFill>
        <p:spPr bwMode="auto">
          <a:xfrm>
            <a:off x="6995306" y="1557586"/>
            <a:ext cx="66675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111" name="Imagem 119" descr="mapaDePortugal_R5.png"/>
          <p:cNvPicPr>
            <a:picLocks noChangeAspect="1"/>
          </p:cNvPicPr>
          <p:nvPr/>
        </p:nvPicPr>
        <p:blipFill>
          <a:blip r:embed="rId8" cstate="print">
            <a:grayscl/>
          </a:blip>
          <a:srcRect/>
          <a:stretch>
            <a:fillRect/>
          </a:stretch>
        </p:blipFill>
        <p:spPr bwMode="auto">
          <a:xfrm>
            <a:off x="7895406" y="1965574"/>
            <a:ext cx="555625" cy="21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112" name="CaixaDeTexto 111"/>
          <p:cNvSpPr txBox="1"/>
          <p:nvPr/>
        </p:nvSpPr>
        <p:spPr>
          <a:xfrm>
            <a:off x="9954363" y="2241662"/>
            <a:ext cx="190148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GB" sz="1200" b="1" dirty="0">
                <a:solidFill>
                  <a:schemeClr val="bg1"/>
                </a:solidFill>
                <a:latin typeface="Century Gothic" panose="020B0502020202020204" pitchFamily="34" charset="0"/>
                <a:cs typeface="Arial" charset="0"/>
              </a:rPr>
              <a:t>Five Geographic Areas</a:t>
            </a:r>
          </a:p>
        </p:txBody>
      </p:sp>
      <p:pic>
        <p:nvPicPr>
          <p:cNvPr id="521" name="Imagem 520"/>
          <p:cNvPicPr>
            <a:picLocks noChangeAspect="1"/>
          </p:cNvPicPr>
          <p:nvPr/>
        </p:nvPicPr>
        <p:blipFill rotWithShape="1">
          <a:blip r:embed="rId9"/>
          <a:srcRect r="16484"/>
          <a:stretch/>
        </p:blipFill>
        <p:spPr>
          <a:xfrm>
            <a:off x="1157808" y="343631"/>
            <a:ext cx="3104748" cy="5761684"/>
          </a:xfrm>
          <a:prstGeom prst="rect">
            <a:avLst/>
          </a:prstGeom>
          <a:effectLst>
            <a:glow rad="12700">
              <a:schemeClr val="bg1">
                <a:lumMod val="85000"/>
                <a:alpha val="62000"/>
              </a:schemeClr>
            </a:glow>
            <a:softEdge rad="0"/>
          </a:effectLst>
        </p:spPr>
      </p:pic>
      <p:sp>
        <p:nvSpPr>
          <p:cNvPr id="4" name="CaixaDeTexto 3"/>
          <p:cNvSpPr txBox="1"/>
          <p:nvPr/>
        </p:nvSpPr>
        <p:spPr>
          <a:xfrm>
            <a:off x="8339171" y="1553520"/>
            <a:ext cx="3480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 National Health Service</a:t>
            </a:r>
          </a:p>
        </p:txBody>
      </p:sp>
      <p:sp>
        <p:nvSpPr>
          <p:cNvPr id="24" name="Rectângulo 115"/>
          <p:cNvSpPr/>
          <p:nvPr/>
        </p:nvSpPr>
        <p:spPr>
          <a:xfrm>
            <a:off x="2675842" y="441462"/>
            <a:ext cx="9144000" cy="709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hangingPunct="1">
              <a:defRPr/>
            </a:pPr>
            <a:r>
              <a:rPr lang="en-GB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Treatment Public Network</a:t>
            </a:r>
          </a:p>
          <a:p>
            <a:pPr algn="r" eaLnBrk="1" hangingPunct="1">
              <a:defRPr/>
            </a:pPr>
            <a:r>
              <a:rPr lang="en-GB" sz="2800" b="1" dirty="0">
                <a:solidFill>
                  <a:srgbClr val="FFC000"/>
                </a:solidFill>
                <a:latin typeface="Century Gothic" panose="020B0502020202020204" pitchFamily="34" charset="0"/>
              </a:rPr>
              <a:t>Portugal</a:t>
            </a:r>
          </a:p>
        </p:txBody>
      </p:sp>
    </p:spTree>
    <p:extLst>
      <p:ext uri="{BB962C8B-B14F-4D97-AF65-F5344CB8AC3E}">
        <p14:creationId xmlns:p14="http://schemas.microsoft.com/office/powerpoint/2010/main" val="199365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Animated_picture_list_with_color_text_tab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á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Aspecto">
  <a:themeElements>
    <a:clrScheme name="Personalizado 6">
      <a:dk1>
        <a:sysClr val="windowText" lastClr="000000"/>
      </a:dk1>
      <a:lt1>
        <a:sysClr val="window" lastClr="FFFFFF"/>
      </a:lt1>
      <a:dk2>
        <a:srgbClr val="7F7F7F"/>
      </a:dk2>
      <a:lt2>
        <a:srgbClr val="EEECE1"/>
      </a:lt2>
      <a:accent1>
        <a:srgbClr val="C00000"/>
      </a:accent1>
      <a:accent2>
        <a:srgbClr val="FF0000"/>
      </a:accent2>
      <a:accent3>
        <a:srgbClr val="000000"/>
      </a:accent3>
      <a:accent4>
        <a:srgbClr val="7F7F7F"/>
      </a:accent4>
      <a:accent5>
        <a:srgbClr val="974806"/>
      </a:accent5>
      <a:accent6>
        <a:srgbClr val="A50021"/>
      </a:accent6>
      <a:hlink>
        <a:srgbClr val="595959"/>
      </a:hlink>
      <a:folHlink>
        <a:srgbClr val="BFBFBF"/>
      </a:folHlink>
    </a:clrScheme>
    <a:fontScheme name="Energia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ódulo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Animated_picture_list_with_color_text_tab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14c5a56e-ced3-43ad-8a76-68a367d68378">23ST2XJ3F2FU-1797567310-138630</_dlc_DocId>
    <_dlc_DocIdUrl xmlns="14c5a56e-ced3-43ad-8a76-68a367d68378">
      <Url>https://nadaau.sharepoint.com/_layouts/15/DocIdRedir.aspx?ID=23ST2XJ3F2FU-1797567310-138630</Url>
      <Description>23ST2XJ3F2FU-1797567310-138630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A294A0D6EE4C4DB6309709C7983B74" ma:contentTypeVersion="10" ma:contentTypeDescription="Create a new document." ma:contentTypeScope="" ma:versionID="2f90730c62c30820e1b0bef1786658d2">
  <xsd:schema xmlns:xsd="http://www.w3.org/2001/XMLSchema" xmlns:xs="http://www.w3.org/2001/XMLSchema" xmlns:p="http://schemas.microsoft.com/office/2006/metadata/properties" xmlns:ns2="14c5a56e-ced3-43ad-8a76-68a367d68378" xmlns:ns3="74de729d-11d6-4b32-99ce-412e9004fa06" targetNamespace="http://schemas.microsoft.com/office/2006/metadata/properties" ma:root="true" ma:fieldsID="6fbf09771286eb49f76f2a440527cbe5" ns2:_="" ns3:_="">
    <xsd:import namespace="14c5a56e-ced3-43ad-8a76-68a367d68378"/>
    <xsd:import namespace="74de729d-11d6-4b32-99ce-412e9004fa0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2:SharedWithUsers" minOccurs="0"/>
                <xsd:element ref="ns2:SharedWithDetails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c5a56e-ced3-43ad-8a76-68a367d6837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de729d-11d6-4b32-99ce-412e9004fa0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C07EFB-C93E-4F92-BF39-90D2DCBEB06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4c5a56e-ced3-43ad-8a76-68a367d68378"/>
    <ds:schemaRef ds:uri="http://purl.org/dc/elements/1.1/"/>
    <ds:schemaRef ds:uri="http://schemas.microsoft.com/office/2006/metadata/properties"/>
    <ds:schemaRef ds:uri="74de729d-11d6-4b32-99ce-412e9004fa06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A89BAAE-9F22-4057-A3E7-ABDD32C756C1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F100D66-911B-45F6-B171-261457002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c5a56e-ced3-43ad-8a76-68a367d68378"/>
    <ds:schemaRef ds:uri="74de729d-11d6-4b32-99ce-412e9004fa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4088BC1-95AD-4CCF-AE2B-C5C1EA2DEC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Animated_picture_list_with_color_text_tabs</Template>
  <TotalTime>0</TotalTime>
  <Words>2963</Words>
  <Application>Microsoft Office PowerPoint</Application>
  <PresentationFormat>Custom</PresentationFormat>
  <Paragraphs>712</Paragraphs>
  <Slides>61</Slides>
  <Notes>27</Notes>
  <HiddenSlides>2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61</vt:i4>
      </vt:variant>
    </vt:vector>
  </HeadingPairs>
  <TitlesOfParts>
    <vt:vector size="83" baseType="lpstr">
      <vt:lpstr>Arial</vt:lpstr>
      <vt:lpstr>Arial</vt:lpstr>
      <vt:lpstr>Arial Rounded MT Bold</vt:lpstr>
      <vt:lpstr>BesSans</vt:lpstr>
      <vt:lpstr>Calibri</vt:lpstr>
      <vt:lpstr>Cambria Math</vt:lpstr>
      <vt:lpstr>Century Gothic</vt:lpstr>
      <vt:lpstr>Corbel</vt:lpstr>
      <vt:lpstr>Courier New</vt:lpstr>
      <vt:lpstr>Segoe UI</vt:lpstr>
      <vt:lpstr>Tahoma</vt:lpstr>
      <vt:lpstr>Times New Roman</vt:lpstr>
      <vt:lpstr>Verdana</vt:lpstr>
      <vt:lpstr>Webdings</vt:lpstr>
      <vt:lpstr>Wingdings</vt:lpstr>
      <vt:lpstr>Wingdings 2</vt:lpstr>
      <vt:lpstr>Wingdings 3</vt:lpstr>
      <vt:lpstr>Animated_picture_list_with_color_text_tabs</vt:lpstr>
      <vt:lpstr>2_Tema do Office</vt:lpstr>
      <vt:lpstr>1_Aspecto</vt:lpstr>
      <vt:lpstr>Tema do Office</vt:lpstr>
      <vt:lpstr>1_Animated_picture_list_with_color_text_tabs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Cannabis – the most used substance;      Heroin – problematic drug use;      Heroin + Cocaine;      Cocaine.   Intravenous drug use (sharing of injection material) – HIV infection Main concern of the Portuguese population.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Law 30/2000</vt:lpstr>
      <vt:lpstr>Composition</vt:lpstr>
      <vt:lpstr>Procedure</vt:lpstr>
      <vt:lpstr>Network</vt:lpstr>
      <vt:lpstr>PowerPoint Presentation</vt:lpstr>
      <vt:lpstr>PowerPoint Presentation</vt:lpstr>
      <vt:lpstr>PowerPoint Presentation</vt:lpstr>
      <vt:lpstr>PowerPoint Presentation</vt:lpstr>
      <vt:lpstr>Preventive Intervention Levels</vt:lpstr>
      <vt:lpstr>PowerPoint Presentation</vt:lpstr>
      <vt:lpstr>Preventive Interventions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Intervention Stages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admissions:  Use of IV route in the past 12 months, by year</vt:lpstr>
      <vt:lpstr>Diagnose of HIV infection by characteristics of sampled population, Portugal 1983-2015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Trends since 2001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2017-09-11T00:02:24Z</dcterms:created>
  <dcterms:modified xsi:type="dcterms:W3CDTF">2018-12-01T22:44:28Z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TC020116629991</vt:lpwstr>
  </property>
  <property fmtid="{D5CDD505-2E9C-101B-9397-08002B2CF9AE}" pid="3" name="ContentTypeId">
    <vt:lpwstr>0x01010046A294A0D6EE4C4DB6309709C7983B74</vt:lpwstr>
  </property>
  <property fmtid="{D5CDD505-2E9C-101B-9397-08002B2CF9AE}" pid="4" name="_dlc_DocIdItemGuid">
    <vt:lpwstr>1b600334-6bfe-4a56-ae16-90b11d90467a</vt:lpwstr>
  </property>
</Properties>
</file>