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6"/>
  </p:handoutMasterIdLst>
  <p:sldIdLst>
    <p:sldId id="256" r:id="rId2"/>
    <p:sldId id="257" r:id="rId3"/>
    <p:sldId id="674" r:id="rId4"/>
    <p:sldId id="662" r:id="rId5"/>
    <p:sldId id="261" r:id="rId6"/>
    <p:sldId id="259" r:id="rId7"/>
    <p:sldId id="269" r:id="rId8"/>
    <p:sldId id="270" r:id="rId9"/>
    <p:sldId id="271" r:id="rId10"/>
    <p:sldId id="273" r:id="rId11"/>
    <p:sldId id="275" r:id="rId12"/>
    <p:sldId id="283" r:id="rId13"/>
    <p:sldId id="274" r:id="rId14"/>
    <p:sldId id="276" r:id="rId15"/>
    <p:sldId id="277" r:id="rId16"/>
    <p:sldId id="282" r:id="rId17"/>
    <p:sldId id="288" r:id="rId18"/>
    <p:sldId id="294" r:id="rId19"/>
    <p:sldId id="290" r:id="rId20"/>
    <p:sldId id="278" r:id="rId21"/>
    <p:sldId id="279" r:id="rId22"/>
    <p:sldId id="287" r:id="rId23"/>
    <p:sldId id="327" r:id="rId24"/>
    <p:sldId id="292" r:id="rId25"/>
    <p:sldId id="284" r:id="rId26"/>
    <p:sldId id="670" r:id="rId27"/>
    <p:sldId id="669" r:id="rId28"/>
    <p:sldId id="332" r:id="rId29"/>
    <p:sldId id="291" r:id="rId30"/>
    <p:sldId id="286" r:id="rId31"/>
    <p:sldId id="289" r:id="rId32"/>
    <p:sldId id="260" r:id="rId33"/>
    <p:sldId id="295" r:id="rId34"/>
    <p:sldId id="675" r:id="rId35"/>
    <p:sldId id="272" r:id="rId36"/>
    <p:sldId id="645" r:id="rId37"/>
    <p:sldId id="264" r:id="rId38"/>
    <p:sldId id="285" r:id="rId39"/>
    <p:sldId id="676" r:id="rId40"/>
    <p:sldId id="293" r:id="rId41"/>
    <p:sldId id="656" r:id="rId42"/>
    <p:sldId id="296" r:id="rId43"/>
    <p:sldId id="266" r:id="rId44"/>
    <p:sldId id="641" r:id="rId45"/>
    <p:sldId id="658" r:id="rId46"/>
    <p:sldId id="659" r:id="rId47"/>
    <p:sldId id="267" r:id="rId48"/>
    <p:sldId id="262" r:id="rId49"/>
    <p:sldId id="660" r:id="rId50"/>
    <p:sldId id="280" r:id="rId51"/>
    <p:sldId id="672" r:id="rId52"/>
    <p:sldId id="673" r:id="rId53"/>
    <p:sldId id="463" r:id="rId54"/>
    <p:sldId id="265"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3" autoAdjust="0"/>
    <p:restoredTop sz="94660"/>
  </p:normalViewPr>
  <p:slideViewPr>
    <p:cSldViewPr snapToGrid="0">
      <p:cViewPr varScale="1">
        <p:scale>
          <a:sx n="58" d="100"/>
          <a:sy n="58" d="100"/>
        </p:scale>
        <p:origin x="792" y="60"/>
      </p:cViewPr>
      <p:guideLst/>
    </p:cSldViewPr>
  </p:slideViewPr>
  <p:notesTextViewPr>
    <p:cViewPr>
      <p:scale>
        <a:sx n="1" d="1"/>
        <a:sy n="1" d="1"/>
      </p:scale>
      <p:origin x="0" y="0"/>
    </p:cViewPr>
  </p:notesTextViewPr>
  <p:notesViewPr>
    <p:cSldViewPr snapToGrid="0">
      <p:cViewPr varScale="1">
        <p:scale>
          <a:sx n="65" d="100"/>
          <a:sy n="65" d="100"/>
        </p:scale>
        <p:origin x="2299"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pt idx="13">
                  <c:v>2019</c:v>
                </c:pt>
                <c:pt idx="14">
                  <c:v>2020</c:v>
                </c:pt>
              </c:numCache>
            </c:numRef>
          </c:cat>
          <c:val>
            <c:numRef>
              <c:f>Sheet1!$B$2:$B$16</c:f>
              <c:numCache>
                <c:formatCode>General</c:formatCode>
                <c:ptCount val="15"/>
                <c:pt idx="0">
                  <c:v>33</c:v>
                </c:pt>
                <c:pt idx="1">
                  <c:v>32</c:v>
                </c:pt>
                <c:pt idx="2">
                  <c:v>36</c:v>
                </c:pt>
                <c:pt idx="3">
                  <c:v>41</c:v>
                </c:pt>
                <c:pt idx="4">
                  <c:v>46</c:v>
                </c:pt>
                <c:pt idx="5">
                  <c:v>58</c:v>
                </c:pt>
                <c:pt idx="6">
                  <c:v>65</c:v>
                </c:pt>
                <c:pt idx="7">
                  <c:v>55</c:v>
                </c:pt>
                <c:pt idx="8">
                  <c:v>75</c:v>
                </c:pt>
                <c:pt idx="9">
                  <c:v>98</c:v>
                </c:pt>
                <c:pt idx="10">
                  <c:v>125</c:v>
                </c:pt>
                <c:pt idx="11">
                  <c:v>138</c:v>
                </c:pt>
                <c:pt idx="12">
                  <c:v>115</c:v>
                </c:pt>
                <c:pt idx="13">
                  <c:v>127</c:v>
                </c:pt>
                <c:pt idx="14">
                  <c:v>131</c:v>
                </c:pt>
              </c:numCache>
            </c:numRef>
          </c:val>
          <c:smooth val="0"/>
          <c:extLst>
            <c:ext xmlns:c16="http://schemas.microsoft.com/office/drawing/2014/chart" uri="{C3380CC4-5D6E-409C-BE32-E72D297353CC}">
              <c16:uniqueId val="{00000000-CE4C-44C3-9D24-B1D006BCF4B7}"/>
            </c:ext>
          </c:extLst>
        </c:ser>
        <c:dLbls>
          <c:showLegendKey val="0"/>
          <c:showVal val="0"/>
          <c:showCatName val="0"/>
          <c:showSerName val="0"/>
          <c:showPercent val="0"/>
          <c:showBubbleSize val="0"/>
        </c:dLbls>
        <c:smooth val="0"/>
        <c:axId val="1201654015"/>
        <c:axId val="1201648191"/>
      </c:lineChart>
      <c:catAx>
        <c:axId val="1201654015"/>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3200" dirty="0"/>
                  <a:t>Year</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201648191"/>
        <c:crosses val="autoZero"/>
        <c:auto val="1"/>
        <c:lblAlgn val="ctr"/>
        <c:lblOffset val="100"/>
        <c:noMultiLvlLbl val="0"/>
      </c:catAx>
      <c:valAx>
        <c:axId val="12016481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2016540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13F8CD-ED59-4FE3-A9EE-84E6308EAC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6DCA57A-5279-4705-AA00-078517BAA2B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780382-6A11-490B-BD9D-E7553D8B29E6}" type="datetimeFigureOut">
              <a:rPr lang="en-US" smtClean="0"/>
              <a:t>3/8/2022</a:t>
            </a:fld>
            <a:endParaRPr lang="en-US"/>
          </a:p>
        </p:txBody>
      </p:sp>
      <p:sp>
        <p:nvSpPr>
          <p:cNvPr id="4" name="Footer Placeholder 3">
            <a:extLst>
              <a:ext uri="{FF2B5EF4-FFF2-40B4-BE49-F238E27FC236}">
                <a16:creationId xmlns:a16="http://schemas.microsoft.com/office/drawing/2014/main" id="{08D6C977-2DA3-4648-AD56-B7C3C96D6C0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CB3E45D-DE9A-49E2-AD3E-AACD01B4C2C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5A1448-5650-4B4A-B614-EEB361961C7A}" type="slidenum">
              <a:rPr lang="en-US" smtClean="0"/>
              <a:t>‹#›</a:t>
            </a:fld>
            <a:endParaRPr lang="en-US"/>
          </a:p>
        </p:txBody>
      </p:sp>
    </p:spTree>
    <p:extLst>
      <p:ext uri="{BB962C8B-B14F-4D97-AF65-F5344CB8AC3E}">
        <p14:creationId xmlns:p14="http://schemas.microsoft.com/office/powerpoint/2010/main" val="215345704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D41ED-932E-43AE-B591-9B36443B97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68B0FD5-4AA1-423D-94C1-AA28262506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13061A9-F31D-4995-AA5F-075E3330CD79}"/>
              </a:ext>
            </a:extLst>
          </p:cNvPr>
          <p:cNvSpPr>
            <a:spLocks noGrp="1"/>
          </p:cNvSpPr>
          <p:nvPr>
            <p:ph type="dt" sz="half" idx="10"/>
          </p:nvPr>
        </p:nvSpPr>
        <p:spPr/>
        <p:txBody>
          <a:bodyPr/>
          <a:lstStyle/>
          <a:p>
            <a:fld id="{3F5B5EA9-997A-4236-BAAC-57E0BD8157CE}" type="datetimeFigureOut">
              <a:rPr lang="en-US" smtClean="0"/>
              <a:t>3/8/2022</a:t>
            </a:fld>
            <a:endParaRPr lang="en-US"/>
          </a:p>
        </p:txBody>
      </p:sp>
      <p:sp>
        <p:nvSpPr>
          <p:cNvPr id="5" name="Footer Placeholder 4">
            <a:extLst>
              <a:ext uri="{FF2B5EF4-FFF2-40B4-BE49-F238E27FC236}">
                <a16:creationId xmlns:a16="http://schemas.microsoft.com/office/drawing/2014/main" id="{F0FE708F-D357-4C78-A99A-74BF18D97D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CA5E8F-3B84-4F03-B52F-5F0487B0EE49}"/>
              </a:ext>
            </a:extLst>
          </p:cNvPr>
          <p:cNvSpPr>
            <a:spLocks noGrp="1"/>
          </p:cNvSpPr>
          <p:nvPr>
            <p:ph type="sldNum" sz="quarter" idx="12"/>
          </p:nvPr>
        </p:nvSpPr>
        <p:spPr/>
        <p:txBody>
          <a:bodyPr/>
          <a:lstStyle/>
          <a:p>
            <a:fld id="{F436FB41-DDE2-4C63-B681-565AD5B5017F}" type="slidenum">
              <a:rPr lang="en-US" smtClean="0"/>
              <a:t>‹#›</a:t>
            </a:fld>
            <a:endParaRPr lang="en-US"/>
          </a:p>
        </p:txBody>
      </p:sp>
      <p:pic>
        <p:nvPicPr>
          <p:cNvPr id="8" name="Picture 7" descr="A picture containing text, clipart&#10;&#10;Description automatically generated">
            <a:extLst>
              <a:ext uri="{FF2B5EF4-FFF2-40B4-BE49-F238E27FC236}">
                <a16:creationId xmlns:a16="http://schemas.microsoft.com/office/drawing/2014/main" id="{EC09A7BA-2133-4924-86FF-9272F8DD82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7907"/>
            <a:ext cx="5492376" cy="1830792"/>
          </a:xfrm>
          <a:prstGeom prst="rect">
            <a:avLst/>
          </a:prstGeom>
        </p:spPr>
      </p:pic>
    </p:spTree>
    <p:extLst>
      <p:ext uri="{BB962C8B-B14F-4D97-AF65-F5344CB8AC3E}">
        <p14:creationId xmlns:p14="http://schemas.microsoft.com/office/powerpoint/2010/main" val="1792651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3A84A-1C9E-47B1-A4D8-2793B6B0B3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0B52B2-0A7F-4A3F-9392-5E71B500D6DC}"/>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Logo&#10;&#10;Description automatically generated">
            <a:extLst>
              <a:ext uri="{FF2B5EF4-FFF2-40B4-BE49-F238E27FC236}">
                <a16:creationId xmlns:a16="http://schemas.microsoft.com/office/drawing/2014/main" id="{9951F547-4812-42D3-B783-5DB0A78DCF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37719" y="5619565"/>
            <a:ext cx="757899" cy="757899"/>
          </a:xfrm>
          <a:prstGeom prst="rect">
            <a:avLst/>
          </a:prstGeom>
        </p:spPr>
      </p:pic>
      <p:cxnSp>
        <p:nvCxnSpPr>
          <p:cNvPr id="12" name="Straight Connector 11">
            <a:extLst>
              <a:ext uri="{FF2B5EF4-FFF2-40B4-BE49-F238E27FC236}">
                <a16:creationId xmlns:a16="http://schemas.microsoft.com/office/drawing/2014/main" id="{10BAEE8D-F734-4624-BE2E-50959F736E73}"/>
              </a:ext>
            </a:extLst>
          </p:cNvPr>
          <p:cNvCxnSpPr>
            <a:cxnSpLocks/>
          </p:cNvCxnSpPr>
          <p:nvPr userDrawn="1"/>
        </p:nvCxnSpPr>
        <p:spPr>
          <a:xfrm>
            <a:off x="775330" y="292963"/>
            <a:ext cx="10641339" cy="0"/>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37DF87B-74D4-4A51-AC0E-21926E529468}"/>
              </a:ext>
            </a:extLst>
          </p:cNvPr>
          <p:cNvCxnSpPr>
            <a:cxnSpLocks/>
            <a:endCxn id="8" idx="0"/>
          </p:cNvCxnSpPr>
          <p:nvPr userDrawn="1"/>
        </p:nvCxnSpPr>
        <p:spPr>
          <a:xfrm flipH="1">
            <a:off x="11416669" y="292963"/>
            <a:ext cx="1904" cy="5326602"/>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C925960-FDEB-415E-B655-9421248594FB}"/>
              </a:ext>
            </a:extLst>
          </p:cNvPr>
          <p:cNvCxnSpPr>
            <a:cxnSpLocks/>
          </p:cNvCxnSpPr>
          <p:nvPr userDrawn="1"/>
        </p:nvCxnSpPr>
        <p:spPr>
          <a:xfrm>
            <a:off x="775330" y="292963"/>
            <a:ext cx="0" cy="5967274"/>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4A3255-5DB1-43D4-A9A5-1C54A1F83733}"/>
              </a:ext>
            </a:extLst>
          </p:cNvPr>
          <p:cNvCxnSpPr>
            <a:cxnSpLocks/>
          </p:cNvCxnSpPr>
          <p:nvPr userDrawn="1"/>
        </p:nvCxnSpPr>
        <p:spPr>
          <a:xfrm>
            <a:off x="775330" y="6260237"/>
            <a:ext cx="10390393" cy="0"/>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9941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3A84A-1C9E-47B1-A4D8-2793B6B0B3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0B52B2-0A7F-4A3F-9392-5E71B500D6DC}"/>
              </a:ext>
            </a:extLst>
          </p:cNvPr>
          <p:cNvSpPr>
            <a:spLocks noGrp="1"/>
          </p:cNvSpPr>
          <p:nvPr>
            <p:ph idx="1"/>
          </p:nvPr>
        </p:nvSpPr>
        <p:spPr>
          <a:xfrm>
            <a:off x="6190455" y="1978025"/>
            <a:ext cx="5090179" cy="421308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Logo&#10;&#10;Description automatically generated">
            <a:extLst>
              <a:ext uri="{FF2B5EF4-FFF2-40B4-BE49-F238E27FC236}">
                <a16:creationId xmlns:a16="http://schemas.microsoft.com/office/drawing/2014/main" id="{9951F547-4812-42D3-B783-5DB0A78DCF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37719" y="5619565"/>
            <a:ext cx="757899" cy="757899"/>
          </a:xfrm>
          <a:prstGeom prst="rect">
            <a:avLst/>
          </a:prstGeom>
        </p:spPr>
      </p:pic>
      <p:cxnSp>
        <p:nvCxnSpPr>
          <p:cNvPr id="12" name="Straight Connector 11">
            <a:extLst>
              <a:ext uri="{FF2B5EF4-FFF2-40B4-BE49-F238E27FC236}">
                <a16:creationId xmlns:a16="http://schemas.microsoft.com/office/drawing/2014/main" id="{10BAEE8D-F734-4624-BE2E-50959F736E73}"/>
              </a:ext>
            </a:extLst>
          </p:cNvPr>
          <p:cNvCxnSpPr>
            <a:cxnSpLocks/>
          </p:cNvCxnSpPr>
          <p:nvPr userDrawn="1"/>
        </p:nvCxnSpPr>
        <p:spPr>
          <a:xfrm>
            <a:off x="775330" y="292963"/>
            <a:ext cx="10641339" cy="0"/>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37DF87B-74D4-4A51-AC0E-21926E529468}"/>
              </a:ext>
            </a:extLst>
          </p:cNvPr>
          <p:cNvCxnSpPr>
            <a:cxnSpLocks/>
            <a:endCxn id="8" idx="0"/>
          </p:cNvCxnSpPr>
          <p:nvPr userDrawn="1"/>
        </p:nvCxnSpPr>
        <p:spPr>
          <a:xfrm flipH="1">
            <a:off x="11416669" y="292963"/>
            <a:ext cx="1904" cy="5326602"/>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C925960-FDEB-415E-B655-9421248594FB}"/>
              </a:ext>
            </a:extLst>
          </p:cNvPr>
          <p:cNvCxnSpPr>
            <a:cxnSpLocks/>
          </p:cNvCxnSpPr>
          <p:nvPr userDrawn="1"/>
        </p:nvCxnSpPr>
        <p:spPr>
          <a:xfrm>
            <a:off x="775330" y="292963"/>
            <a:ext cx="0" cy="5967274"/>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4A3255-5DB1-43D4-A9A5-1C54A1F83733}"/>
              </a:ext>
            </a:extLst>
          </p:cNvPr>
          <p:cNvCxnSpPr>
            <a:cxnSpLocks/>
          </p:cNvCxnSpPr>
          <p:nvPr userDrawn="1"/>
        </p:nvCxnSpPr>
        <p:spPr>
          <a:xfrm>
            <a:off x="775330" y="6260237"/>
            <a:ext cx="10390393" cy="0"/>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F0A5B667-5934-446C-9DC4-5A3E31F62EAF}"/>
              </a:ext>
            </a:extLst>
          </p:cNvPr>
          <p:cNvSpPr>
            <a:spLocks noGrp="1"/>
          </p:cNvSpPr>
          <p:nvPr>
            <p:ph idx="10"/>
          </p:nvPr>
        </p:nvSpPr>
        <p:spPr>
          <a:xfrm>
            <a:off x="990600" y="1978025"/>
            <a:ext cx="5090179" cy="421308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11110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with Border">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9951F547-4812-42D3-B783-5DB0A78DCF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37719" y="5619565"/>
            <a:ext cx="757899" cy="757899"/>
          </a:xfrm>
          <a:prstGeom prst="rect">
            <a:avLst/>
          </a:prstGeom>
        </p:spPr>
      </p:pic>
      <p:cxnSp>
        <p:nvCxnSpPr>
          <p:cNvPr id="12" name="Straight Connector 11">
            <a:extLst>
              <a:ext uri="{FF2B5EF4-FFF2-40B4-BE49-F238E27FC236}">
                <a16:creationId xmlns:a16="http://schemas.microsoft.com/office/drawing/2014/main" id="{10BAEE8D-F734-4624-BE2E-50959F736E73}"/>
              </a:ext>
            </a:extLst>
          </p:cNvPr>
          <p:cNvCxnSpPr>
            <a:cxnSpLocks/>
          </p:cNvCxnSpPr>
          <p:nvPr userDrawn="1"/>
        </p:nvCxnSpPr>
        <p:spPr>
          <a:xfrm>
            <a:off x="775330" y="292963"/>
            <a:ext cx="10641339" cy="0"/>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37DF87B-74D4-4A51-AC0E-21926E529468}"/>
              </a:ext>
            </a:extLst>
          </p:cNvPr>
          <p:cNvCxnSpPr>
            <a:cxnSpLocks/>
            <a:endCxn id="8" idx="0"/>
          </p:cNvCxnSpPr>
          <p:nvPr userDrawn="1"/>
        </p:nvCxnSpPr>
        <p:spPr>
          <a:xfrm flipH="1">
            <a:off x="11416669" y="292963"/>
            <a:ext cx="1904" cy="5326602"/>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C925960-FDEB-415E-B655-9421248594FB}"/>
              </a:ext>
            </a:extLst>
          </p:cNvPr>
          <p:cNvCxnSpPr>
            <a:cxnSpLocks/>
          </p:cNvCxnSpPr>
          <p:nvPr userDrawn="1"/>
        </p:nvCxnSpPr>
        <p:spPr>
          <a:xfrm>
            <a:off x="775330" y="292963"/>
            <a:ext cx="0" cy="5967274"/>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4A3255-5DB1-43D4-A9A5-1C54A1F83733}"/>
              </a:ext>
            </a:extLst>
          </p:cNvPr>
          <p:cNvCxnSpPr>
            <a:cxnSpLocks/>
          </p:cNvCxnSpPr>
          <p:nvPr userDrawn="1"/>
        </p:nvCxnSpPr>
        <p:spPr>
          <a:xfrm>
            <a:off x="775330" y="6260237"/>
            <a:ext cx="10390393" cy="0"/>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7986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3272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E401DDE-AFC7-499B-BEF5-9B8BBFED99CB}" type="datetimeFigureOut">
              <a:rPr lang="en-US" smtClean="0"/>
              <a:t>3/8/2022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AB81C3-176E-40E5-ABD1-C17EFE920C3C}" type="slidenum">
              <a:rPr lang="en-US" smtClean="0"/>
              <a:t>‹#›</a:t>
            </a:fld>
            <a:endParaRPr lang="en-US"/>
          </a:p>
        </p:txBody>
      </p:sp>
    </p:spTree>
    <p:extLst>
      <p:ext uri="{BB962C8B-B14F-4D97-AF65-F5344CB8AC3E}">
        <p14:creationId xmlns:p14="http://schemas.microsoft.com/office/powerpoint/2010/main" val="308834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E401DDE-AFC7-499B-BEF5-9B8BBFED99CB}" type="datetimeFigureOut">
              <a:rPr lang="en-US" smtClean="0"/>
              <a:t>3/8/2022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AB81C3-176E-40E5-ABD1-C17EFE920C3C}" type="slidenum">
              <a:rPr lang="en-US" smtClean="0"/>
              <a:t>‹#›</a:t>
            </a:fld>
            <a:endParaRPr lang="en-US"/>
          </a:p>
        </p:txBody>
      </p:sp>
    </p:spTree>
    <p:extLst>
      <p:ext uri="{BB962C8B-B14F-4D97-AF65-F5344CB8AC3E}">
        <p14:creationId xmlns:p14="http://schemas.microsoft.com/office/powerpoint/2010/main" val="2214579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E401DDE-AFC7-499B-BEF5-9B8BBFED99CB}" type="datetimeFigureOut">
              <a:rPr lang="en-US" smtClean="0"/>
              <a:t>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AB81C3-176E-40E5-ABD1-C17EFE920C3C}" type="slidenum">
              <a:rPr lang="en-US" smtClean="0"/>
              <a:t>‹#›</a:t>
            </a:fld>
            <a:endParaRPr lang="en-US"/>
          </a:p>
        </p:txBody>
      </p:sp>
    </p:spTree>
    <p:extLst>
      <p:ext uri="{BB962C8B-B14F-4D97-AF65-F5344CB8AC3E}">
        <p14:creationId xmlns:p14="http://schemas.microsoft.com/office/powerpoint/2010/main" val="1856371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A1CCB4-6D70-4CE4-B210-6E1E06BEB8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4ED7738-C9C3-4E00-852E-AB421ECFD9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115BDC-A5DE-47EA-8495-34D293ECA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5B5EA9-997A-4236-BAAC-57E0BD8157CE}" type="datetimeFigureOut">
              <a:rPr lang="en-US" smtClean="0"/>
              <a:t>3/8/2022</a:t>
            </a:fld>
            <a:endParaRPr lang="en-US"/>
          </a:p>
        </p:txBody>
      </p:sp>
      <p:sp>
        <p:nvSpPr>
          <p:cNvPr id="5" name="Footer Placeholder 4">
            <a:extLst>
              <a:ext uri="{FF2B5EF4-FFF2-40B4-BE49-F238E27FC236}">
                <a16:creationId xmlns:a16="http://schemas.microsoft.com/office/drawing/2014/main" id="{C610BD07-3DD3-408A-B438-8BEA4A364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94C39A8-3242-4F11-BF9F-A7ECE368C5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6FB41-DDE2-4C63-B681-565AD5B5017F}" type="slidenum">
              <a:rPr lang="en-US" smtClean="0"/>
              <a:t>‹#›</a:t>
            </a:fld>
            <a:endParaRPr lang="en-US"/>
          </a:p>
        </p:txBody>
      </p:sp>
    </p:spTree>
    <p:extLst>
      <p:ext uri="{BB962C8B-B14F-4D97-AF65-F5344CB8AC3E}">
        <p14:creationId xmlns:p14="http://schemas.microsoft.com/office/powerpoint/2010/main" val="3350408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nrd.nhtsa.dot.gov/pubs/812013.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jpe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0.jpg"/><Relationship Id="rId11" Type="http://schemas.openxmlformats.org/officeDocument/2006/relationships/image" Target="../media/image25.png"/><Relationship Id="rId5" Type="http://schemas.openxmlformats.org/officeDocument/2006/relationships/image" Target="../media/image19.jpe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 Id="rId14" Type="http://schemas.openxmlformats.org/officeDocument/2006/relationships/image" Target="../media/image2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dailymail.co.uk/home/search.html?s=&amp;authornamef=Stacy+Liberatore+For+Dailymail.co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www.yahoo.com/news/marijuana-testing-truck-drivers-becoming-150000188.html" TargetMode="External"/><Relationship Id="rId2" Type="http://schemas.openxmlformats.org/officeDocument/2006/relationships/hyperlink" Target="https://clearinghouse.fmcsa.dot.gov/FAQ/Topics/Reporting-Violations#:~:text=The%20Clearinghouse%20serves%20as%20a,on%20or%20after%20that%20dat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jsGsbYTwWbM&amp;feature=youtu.be"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www.bakersfield.com/news/2016/01/19/man-gets-three-years-in-landmark-oral-swab-dui-case.html"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hyperlink" Target="https://www.iihs.org/media/1c936880-1816-44fe-ab57-df603ad15714/ZjmPNA/News/2018/072418/RLC-program-checklist.pdf" TargetMode="External"/><Relationship Id="rId3" Type="http://schemas.openxmlformats.org/officeDocument/2006/relationships/hyperlink" Target="https://nsc.org/getattachment/85fffc04-8f2e-43ad-8ba2-8ea0edfca5cd/t-ignition-interlocks-106" TargetMode="External"/><Relationship Id="rId7" Type="http://schemas.openxmlformats.org/officeDocument/2006/relationships/hyperlink" Target="https://nsc.org/getattachment/1967cd09-0e5a-4ee5-a7ee-e276fc0a7fbe/t-support-automated-enforcement-104" TargetMode="External"/><Relationship Id="rId12" Type="http://schemas.openxmlformats.org/officeDocument/2006/relationships/hyperlink" Target="https://nsc.org/getattachment/98e2932d-59a6-44d7-8894-ae1b93ec1411/t-automotive-safety-technology-133" TargetMode="External"/><Relationship Id="rId2" Type="http://schemas.openxmlformats.org/officeDocument/2006/relationships/hyperlink" Target="https://nsc.org/getattachment/757d2d64-8b77-4997-8fb4-97d004188acf/t%20equity%20in%20transportation%20165" TargetMode="External"/><Relationship Id="rId1" Type="http://schemas.openxmlformats.org/officeDocument/2006/relationships/slideLayout" Target="../slideLayouts/slideLayout2.xml"/><Relationship Id="rId6" Type="http://schemas.openxmlformats.org/officeDocument/2006/relationships/hyperlink" Target="https://nsc.org/getattachment/d5babee6-582d-4e66-804f-8d06f9b021a4/t-vulnerable-road-users-147" TargetMode="External"/><Relationship Id="rId11" Type="http://schemas.openxmlformats.org/officeDocument/2006/relationships/hyperlink" Target="https://nsc.org/getattachment/bda21d2a-1f77-4db5-8911-04cfc1d5a7bf/t-graduated-driver-licensing-134" TargetMode="External"/><Relationship Id="rId5" Type="http://schemas.openxmlformats.org/officeDocument/2006/relationships/hyperlink" Target="https://nsc.org/getattachment/f086f0e3-7208-4ed5-bb3c-1f2890edc169/t-speeding-148" TargetMode="External"/><Relationship Id="rId10" Type="http://schemas.openxmlformats.org/officeDocument/2006/relationships/hyperlink" Target="https://nsc.org/getattachment/72a5ead3-cc24-4972-9c3e-df76d94ca52a/t-occupant-protection-91" TargetMode="External"/><Relationship Id="rId4" Type="http://schemas.openxmlformats.org/officeDocument/2006/relationships/hyperlink" Target="https://nsc.org/getattachment/ea31dcdb-360b-4035-b95e-59e24cb3fd6a/t-low-alcohol-concentration-national-culture-change-130" TargetMode="External"/><Relationship Id="rId9" Type="http://schemas.openxmlformats.org/officeDocument/2006/relationships/hyperlink" Target="https://nsc.org/getattachment/24fab695-e1e0-485d-88e2-8e9b4ffa6266/t-distraction%20on%20the%20roadways%20-%20166"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i3g3v3x7.rocketcdn.me/wp-content/uploads/2021/09/E_VeexzXIAMNU9D-scaled.jpg" TargetMode="External"/><Relationship Id="rId1" Type="http://schemas.openxmlformats.org/officeDocument/2006/relationships/slideLayout" Target="../slideLayouts/slideLayout2.xml"/><Relationship Id="rId4" Type="http://schemas.openxmlformats.org/officeDocument/2006/relationships/hyperlink" Target="https://injuryfacts.nsc.org/motor-vehicle/overview/preliminary-estimates/"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jpg"/><Relationship Id="rId5" Type="http://schemas.openxmlformats.org/officeDocument/2006/relationships/image" Target="../media/image50.png"/><Relationship Id="rId4" Type="http://schemas.openxmlformats.org/officeDocument/2006/relationships/image" Target="../media/image49.jpg"/></Relationships>
</file>

<file path=ppt/slides/_rels/slide5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accessdata.fda.gov/drugsatfda_docs/label/2017/018651s029lbl.pdf" TargetMode="External"/><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s://www.accessdata.fda.gov/drugsatfda_docs/label/2018/210365lbl.pd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65901-9B7B-46EF-AD52-5578993AD191}"/>
              </a:ext>
            </a:extLst>
          </p:cNvPr>
          <p:cNvSpPr>
            <a:spLocks noGrp="1"/>
          </p:cNvSpPr>
          <p:nvPr>
            <p:ph type="ctrTitle"/>
          </p:nvPr>
        </p:nvSpPr>
        <p:spPr>
          <a:xfrm>
            <a:off x="1524000" y="1041400"/>
            <a:ext cx="10140462" cy="2387600"/>
          </a:xfrm>
        </p:spPr>
        <p:txBody>
          <a:bodyPr>
            <a:normAutofit/>
          </a:bodyPr>
          <a:lstStyle/>
          <a:p>
            <a:r>
              <a:rPr lang="en-US" b="1" dirty="0"/>
              <a:t>Marijuana’s Impact on Driving</a:t>
            </a:r>
          </a:p>
        </p:txBody>
      </p:sp>
      <p:sp>
        <p:nvSpPr>
          <p:cNvPr id="3" name="Subtitle 2">
            <a:extLst>
              <a:ext uri="{FF2B5EF4-FFF2-40B4-BE49-F238E27FC236}">
                <a16:creationId xmlns:a16="http://schemas.microsoft.com/office/drawing/2014/main" id="{5AA2D01C-F056-4CD5-BBFF-75DA121D3F62}"/>
              </a:ext>
            </a:extLst>
          </p:cNvPr>
          <p:cNvSpPr>
            <a:spLocks noGrp="1"/>
          </p:cNvSpPr>
          <p:nvPr>
            <p:ph type="subTitle" idx="1"/>
          </p:nvPr>
        </p:nvSpPr>
        <p:spPr>
          <a:xfrm>
            <a:off x="1524000" y="4273062"/>
            <a:ext cx="9144000" cy="1543538"/>
          </a:xfrm>
        </p:spPr>
        <p:txBody>
          <a:bodyPr>
            <a:normAutofit/>
          </a:bodyPr>
          <a:lstStyle/>
          <a:p>
            <a:r>
              <a:rPr lang="en-US" sz="4000" dirty="0"/>
              <a:t>Phillip A Drum, Pharm D</a:t>
            </a:r>
          </a:p>
          <a:p>
            <a:r>
              <a:rPr lang="en-US" sz="4000" dirty="0"/>
              <a:t>February 24, 2022</a:t>
            </a:r>
          </a:p>
        </p:txBody>
      </p:sp>
    </p:spTree>
    <p:extLst>
      <p:ext uri="{BB962C8B-B14F-4D97-AF65-F5344CB8AC3E}">
        <p14:creationId xmlns:p14="http://schemas.microsoft.com/office/powerpoint/2010/main" val="22947619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dirty="0"/>
              <a:t>Time to Draw Blood in CO in 2012</a:t>
            </a:r>
          </a:p>
        </p:txBody>
      </p:sp>
      <p:graphicFrame>
        <p:nvGraphicFramePr>
          <p:cNvPr id="5" name="Table 5">
            <a:extLst>
              <a:ext uri="{FF2B5EF4-FFF2-40B4-BE49-F238E27FC236}">
                <a16:creationId xmlns:a16="http://schemas.microsoft.com/office/drawing/2014/main" id="{E6751141-6574-4132-8CE7-18B832F034A7}"/>
              </a:ext>
            </a:extLst>
          </p:cNvPr>
          <p:cNvGraphicFramePr>
            <a:graphicFrameLocks noGrp="1"/>
          </p:cNvGraphicFramePr>
          <p:nvPr>
            <p:ph idx="1"/>
            <p:extLst>
              <p:ext uri="{D42A27DB-BD31-4B8C-83A1-F6EECF244321}">
                <p14:modId xmlns:p14="http://schemas.microsoft.com/office/powerpoint/2010/main" val="2970808085"/>
              </p:ext>
            </p:extLst>
          </p:nvPr>
        </p:nvGraphicFramePr>
        <p:xfrm>
          <a:off x="838199" y="1825624"/>
          <a:ext cx="7447756" cy="3889375"/>
        </p:xfrm>
        <a:graphic>
          <a:graphicData uri="http://schemas.openxmlformats.org/drawingml/2006/table">
            <a:tbl>
              <a:tblPr firstRow="1" bandRow="1">
                <a:tableStyleId>{5C22544A-7EE6-4342-B048-85BDC9FD1C3A}</a:tableStyleId>
              </a:tblPr>
              <a:tblGrid>
                <a:gridCol w="2835064">
                  <a:extLst>
                    <a:ext uri="{9D8B030D-6E8A-4147-A177-3AD203B41FA5}">
                      <a16:colId xmlns:a16="http://schemas.microsoft.com/office/drawing/2014/main" val="399028401"/>
                    </a:ext>
                  </a:extLst>
                </a:gridCol>
                <a:gridCol w="1303215">
                  <a:extLst>
                    <a:ext uri="{9D8B030D-6E8A-4147-A177-3AD203B41FA5}">
                      <a16:colId xmlns:a16="http://schemas.microsoft.com/office/drawing/2014/main" val="2322436338"/>
                    </a:ext>
                  </a:extLst>
                </a:gridCol>
                <a:gridCol w="1669770">
                  <a:extLst>
                    <a:ext uri="{9D8B030D-6E8A-4147-A177-3AD203B41FA5}">
                      <a16:colId xmlns:a16="http://schemas.microsoft.com/office/drawing/2014/main" val="1442562615"/>
                    </a:ext>
                  </a:extLst>
                </a:gridCol>
                <a:gridCol w="1639707">
                  <a:extLst>
                    <a:ext uri="{9D8B030D-6E8A-4147-A177-3AD203B41FA5}">
                      <a16:colId xmlns:a16="http://schemas.microsoft.com/office/drawing/2014/main" val="1670220520"/>
                    </a:ext>
                  </a:extLst>
                </a:gridCol>
              </a:tblGrid>
              <a:tr h="868903">
                <a:tc>
                  <a:txBody>
                    <a:bodyPr/>
                    <a:lstStyle/>
                    <a:p>
                      <a:r>
                        <a:rPr lang="en-US" sz="2000" dirty="0"/>
                        <a:t>Issue</a:t>
                      </a:r>
                    </a:p>
                  </a:txBody>
                  <a:tcPr/>
                </a:tc>
                <a:tc>
                  <a:txBody>
                    <a:bodyPr/>
                    <a:lstStyle/>
                    <a:p>
                      <a:pPr algn="ctr"/>
                      <a:r>
                        <a:rPr lang="en-US" sz="2000" dirty="0"/>
                        <a:t>N</a:t>
                      </a:r>
                    </a:p>
                  </a:txBody>
                  <a:tcPr/>
                </a:tc>
                <a:tc>
                  <a:txBody>
                    <a:bodyPr/>
                    <a:lstStyle/>
                    <a:p>
                      <a:pPr algn="ctr"/>
                      <a:r>
                        <a:rPr lang="en-US" sz="2000" dirty="0"/>
                        <a:t>Mean (SD)</a:t>
                      </a:r>
                    </a:p>
                    <a:p>
                      <a:pPr algn="ctr"/>
                      <a:r>
                        <a:rPr lang="en-US" sz="2000" dirty="0" err="1"/>
                        <a:t>Hrs</a:t>
                      </a:r>
                      <a:endParaRPr lang="en-US" sz="2000" dirty="0"/>
                    </a:p>
                  </a:txBody>
                  <a:tcPr/>
                </a:tc>
                <a:tc>
                  <a:txBody>
                    <a:bodyPr/>
                    <a:lstStyle/>
                    <a:p>
                      <a:pPr algn="ctr"/>
                      <a:r>
                        <a:rPr lang="en-US" sz="2000" dirty="0"/>
                        <a:t>Test Statistic</a:t>
                      </a:r>
                    </a:p>
                  </a:txBody>
                  <a:tcPr/>
                </a:tc>
                <a:extLst>
                  <a:ext uri="{0D108BD9-81ED-4DB2-BD59-A6C34878D82A}">
                    <a16:rowId xmlns:a16="http://schemas.microsoft.com/office/drawing/2014/main" val="4111426151"/>
                  </a:ext>
                </a:extLst>
              </a:tr>
              <a:tr h="503412">
                <a:tc>
                  <a:txBody>
                    <a:bodyPr/>
                    <a:lstStyle/>
                    <a:p>
                      <a:r>
                        <a:rPr lang="en-US" sz="2000" dirty="0"/>
                        <a:t>Charge</a:t>
                      </a:r>
                    </a:p>
                  </a:txBody>
                  <a:tcPr/>
                </a:tc>
                <a:tc>
                  <a:txBody>
                    <a:bodyPr/>
                    <a:lstStyle/>
                    <a:p>
                      <a:pPr algn="ctr"/>
                      <a:endParaRPr lang="en-US" sz="2000"/>
                    </a:p>
                  </a:txBody>
                  <a:tcPr/>
                </a:tc>
                <a:tc>
                  <a:txBody>
                    <a:bodyPr/>
                    <a:lstStyle/>
                    <a:p>
                      <a:pPr algn="ctr"/>
                      <a:endParaRPr lang="en-US" sz="2000"/>
                    </a:p>
                  </a:txBody>
                  <a:tcPr/>
                </a:tc>
                <a:tc>
                  <a:txBody>
                    <a:bodyPr/>
                    <a:lstStyle/>
                    <a:p>
                      <a:pPr algn="ctr"/>
                      <a:endParaRPr lang="en-US" sz="2000"/>
                    </a:p>
                  </a:txBody>
                  <a:tcPr/>
                </a:tc>
                <a:extLst>
                  <a:ext uri="{0D108BD9-81ED-4DB2-BD59-A6C34878D82A}">
                    <a16:rowId xmlns:a16="http://schemas.microsoft.com/office/drawing/2014/main" val="58504180"/>
                  </a:ext>
                </a:extLst>
              </a:tr>
              <a:tr h="503412">
                <a:tc>
                  <a:txBody>
                    <a:bodyPr/>
                    <a:lstStyle/>
                    <a:p>
                      <a:r>
                        <a:rPr lang="en-US" sz="2000" dirty="0"/>
                        <a:t>  Vehicular homicide</a:t>
                      </a:r>
                    </a:p>
                  </a:txBody>
                  <a:tcPr/>
                </a:tc>
                <a:tc>
                  <a:txBody>
                    <a:bodyPr/>
                    <a:lstStyle/>
                    <a:p>
                      <a:pPr algn="ctr"/>
                      <a:r>
                        <a:rPr lang="en-US" sz="2000" dirty="0"/>
                        <a:t>23</a:t>
                      </a:r>
                    </a:p>
                  </a:txBody>
                  <a:tcPr/>
                </a:tc>
                <a:tc>
                  <a:txBody>
                    <a:bodyPr/>
                    <a:lstStyle/>
                    <a:p>
                      <a:pPr algn="ctr"/>
                      <a:r>
                        <a:rPr lang="en-US" sz="2000" dirty="0"/>
                        <a:t>2.66 (</a:t>
                      </a:r>
                      <a:r>
                        <a:rPr lang="en-US" sz="2000" u="sng" dirty="0"/>
                        <a:t>+</a:t>
                      </a:r>
                      <a:r>
                        <a:rPr lang="en-US" sz="2000" dirty="0"/>
                        <a:t> 1.57)</a:t>
                      </a:r>
                    </a:p>
                  </a:txBody>
                  <a:tcPr/>
                </a:tc>
                <a:tc>
                  <a:txBody>
                    <a:bodyPr/>
                    <a:lstStyle/>
                    <a:p>
                      <a:pPr algn="ctr"/>
                      <a:r>
                        <a:rPr lang="en-US" sz="2000" dirty="0"/>
                        <a:t>t = 1.78</a:t>
                      </a:r>
                    </a:p>
                  </a:txBody>
                  <a:tcPr/>
                </a:tc>
                <a:extLst>
                  <a:ext uri="{0D108BD9-81ED-4DB2-BD59-A6C34878D82A}">
                    <a16:rowId xmlns:a16="http://schemas.microsoft.com/office/drawing/2014/main" val="4268328064"/>
                  </a:ext>
                </a:extLst>
              </a:tr>
              <a:tr h="503412">
                <a:tc>
                  <a:txBody>
                    <a:bodyPr/>
                    <a:lstStyle/>
                    <a:p>
                      <a:r>
                        <a:rPr lang="en-US" sz="2000" dirty="0"/>
                        <a:t>  Vehicular assault</a:t>
                      </a:r>
                    </a:p>
                  </a:txBody>
                  <a:tcPr/>
                </a:tc>
                <a:tc>
                  <a:txBody>
                    <a:bodyPr/>
                    <a:lstStyle/>
                    <a:p>
                      <a:pPr algn="ctr"/>
                      <a:r>
                        <a:rPr lang="en-US" sz="2000" dirty="0"/>
                        <a:t>26</a:t>
                      </a:r>
                    </a:p>
                  </a:txBody>
                  <a:tcPr/>
                </a:tc>
                <a:tc>
                  <a:txBody>
                    <a:bodyPr/>
                    <a:lstStyle/>
                    <a:p>
                      <a:pPr algn="ctr"/>
                      <a:r>
                        <a:rPr lang="en-US" sz="2000" dirty="0"/>
                        <a:t>2.01 </a:t>
                      </a:r>
                      <a:r>
                        <a:rPr lang="en-US" sz="2000" u="sng" dirty="0"/>
                        <a:t>(+ </a:t>
                      </a:r>
                      <a:r>
                        <a:rPr lang="en-US" sz="2000" u="none" dirty="0"/>
                        <a:t>0.97)</a:t>
                      </a:r>
                      <a:endParaRPr lang="en-US" sz="2000" u="sng" dirty="0"/>
                    </a:p>
                  </a:txBody>
                  <a:tcPr/>
                </a:tc>
                <a:tc>
                  <a:txBody>
                    <a:bodyPr/>
                    <a:lstStyle/>
                    <a:p>
                      <a:pPr algn="ctr"/>
                      <a:r>
                        <a:rPr lang="en-US" sz="2000" dirty="0"/>
                        <a:t>p = 0.08</a:t>
                      </a:r>
                    </a:p>
                  </a:txBody>
                  <a:tcPr/>
                </a:tc>
                <a:extLst>
                  <a:ext uri="{0D108BD9-81ED-4DB2-BD59-A6C34878D82A}">
                    <a16:rowId xmlns:a16="http://schemas.microsoft.com/office/drawing/2014/main" val="3184600832"/>
                  </a:ext>
                </a:extLst>
              </a:tr>
              <a:tr h="503412">
                <a:tc>
                  <a:txBody>
                    <a:bodyPr/>
                    <a:lstStyle/>
                    <a:p>
                      <a:r>
                        <a:rPr lang="en-US" sz="2000" dirty="0"/>
                        <a:t>Responsible Agency</a:t>
                      </a:r>
                    </a:p>
                  </a:txBody>
                  <a:tcPr/>
                </a:tc>
                <a:tc>
                  <a:txBody>
                    <a:bodyPr/>
                    <a:lstStyle/>
                    <a:p>
                      <a:pPr algn="ctr"/>
                      <a:endParaRPr lang="en-US" sz="2000" dirty="0"/>
                    </a:p>
                  </a:txBody>
                  <a:tcPr/>
                </a:tc>
                <a:tc>
                  <a:txBody>
                    <a:bodyPr/>
                    <a:lstStyle/>
                    <a:p>
                      <a:pPr algn="ctr"/>
                      <a:endParaRPr lang="en-US" sz="2000"/>
                    </a:p>
                  </a:txBody>
                  <a:tcPr/>
                </a:tc>
                <a:tc>
                  <a:txBody>
                    <a:bodyPr/>
                    <a:lstStyle/>
                    <a:p>
                      <a:pPr algn="ctr"/>
                      <a:endParaRPr lang="en-US" sz="2000"/>
                    </a:p>
                  </a:txBody>
                  <a:tcPr/>
                </a:tc>
                <a:extLst>
                  <a:ext uri="{0D108BD9-81ED-4DB2-BD59-A6C34878D82A}">
                    <a16:rowId xmlns:a16="http://schemas.microsoft.com/office/drawing/2014/main" val="4153160212"/>
                  </a:ext>
                </a:extLst>
              </a:tr>
              <a:tr h="503412">
                <a:tc>
                  <a:txBody>
                    <a:bodyPr/>
                    <a:lstStyle/>
                    <a:p>
                      <a:r>
                        <a:rPr lang="en-US" sz="2000" dirty="0"/>
                        <a:t>  CO State Patrol</a:t>
                      </a:r>
                    </a:p>
                  </a:txBody>
                  <a:tcPr/>
                </a:tc>
                <a:tc>
                  <a:txBody>
                    <a:bodyPr/>
                    <a:lstStyle/>
                    <a:p>
                      <a:pPr algn="ctr"/>
                      <a:r>
                        <a:rPr lang="en-US" sz="2000" dirty="0"/>
                        <a:t>19</a:t>
                      </a:r>
                    </a:p>
                  </a:txBody>
                  <a:tcPr/>
                </a:tc>
                <a:tc>
                  <a:txBody>
                    <a:bodyPr/>
                    <a:lstStyle/>
                    <a:p>
                      <a:pPr algn="ctr"/>
                      <a:r>
                        <a:rPr lang="en-US" sz="2000" dirty="0"/>
                        <a:t>2.9 (</a:t>
                      </a:r>
                      <a:r>
                        <a:rPr lang="en-US" sz="2000" u="sng" dirty="0"/>
                        <a:t>+</a:t>
                      </a:r>
                      <a:r>
                        <a:rPr lang="en-US" sz="2000" u="none" dirty="0"/>
                        <a:t> 1.54)</a:t>
                      </a:r>
                      <a:endParaRPr lang="en-US" sz="2000" dirty="0"/>
                    </a:p>
                  </a:txBody>
                  <a:tcPr/>
                </a:tc>
                <a:tc>
                  <a:txBody>
                    <a:bodyPr/>
                    <a:lstStyle/>
                    <a:p>
                      <a:pPr algn="ctr"/>
                      <a:r>
                        <a:rPr lang="en-US" sz="2000" dirty="0"/>
                        <a:t>t = 2.75</a:t>
                      </a:r>
                    </a:p>
                  </a:txBody>
                  <a:tcPr/>
                </a:tc>
                <a:extLst>
                  <a:ext uri="{0D108BD9-81ED-4DB2-BD59-A6C34878D82A}">
                    <a16:rowId xmlns:a16="http://schemas.microsoft.com/office/drawing/2014/main" val="679554681"/>
                  </a:ext>
                </a:extLst>
              </a:tr>
              <a:tr h="503412">
                <a:tc>
                  <a:txBody>
                    <a:bodyPr/>
                    <a:lstStyle/>
                    <a:p>
                      <a:r>
                        <a:rPr lang="en-US" sz="2000" dirty="0"/>
                        <a:t>  Local PD</a:t>
                      </a:r>
                    </a:p>
                  </a:txBody>
                  <a:tcPr/>
                </a:tc>
                <a:tc>
                  <a:txBody>
                    <a:bodyPr/>
                    <a:lstStyle/>
                    <a:p>
                      <a:pPr algn="ctr"/>
                      <a:r>
                        <a:rPr lang="en-US" sz="2000" dirty="0"/>
                        <a:t>28</a:t>
                      </a:r>
                    </a:p>
                  </a:txBody>
                  <a:tcPr/>
                </a:tc>
                <a:tc>
                  <a:txBody>
                    <a:bodyPr/>
                    <a:lstStyle/>
                    <a:p>
                      <a:pPr algn="ctr"/>
                      <a:r>
                        <a:rPr lang="en-US" sz="2000" dirty="0"/>
                        <a:t>1.91 (</a:t>
                      </a:r>
                      <a:r>
                        <a:rPr lang="en-US" sz="2000" u="sng" dirty="0"/>
                        <a:t>+</a:t>
                      </a:r>
                      <a:r>
                        <a:rPr lang="en-US" sz="2000" u="none" dirty="0"/>
                        <a:t> 0.97)</a:t>
                      </a:r>
                      <a:endParaRPr lang="en-US" sz="2000" dirty="0"/>
                    </a:p>
                  </a:txBody>
                  <a:tcPr/>
                </a:tc>
                <a:tc>
                  <a:txBody>
                    <a:bodyPr/>
                    <a:lstStyle/>
                    <a:p>
                      <a:pPr algn="ctr"/>
                      <a:r>
                        <a:rPr lang="en-US" sz="2000" b="1" dirty="0">
                          <a:solidFill>
                            <a:srgbClr val="FF0000"/>
                          </a:solidFill>
                        </a:rPr>
                        <a:t>p = 0.008</a:t>
                      </a:r>
                    </a:p>
                  </a:txBody>
                  <a:tcPr/>
                </a:tc>
                <a:extLst>
                  <a:ext uri="{0D108BD9-81ED-4DB2-BD59-A6C34878D82A}">
                    <a16:rowId xmlns:a16="http://schemas.microsoft.com/office/drawing/2014/main" val="569161801"/>
                  </a:ext>
                </a:extLst>
              </a:tr>
            </a:tbl>
          </a:graphicData>
        </a:graphic>
      </p:graphicFrame>
      <p:sp>
        <p:nvSpPr>
          <p:cNvPr id="4" name="Rectangle 3">
            <a:extLst>
              <a:ext uri="{FF2B5EF4-FFF2-40B4-BE49-F238E27FC236}">
                <a16:creationId xmlns:a16="http://schemas.microsoft.com/office/drawing/2014/main" id="{96FE07BA-A5E7-4BF0-B6F0-2F518F749AD0}"/>
              </a:ext>
            </a:extLst>
          </p:cNvPr>
          <p:cNvSpPr/>
          <p:nvPr/>
        </p:nvSpPr>
        <p:spPr>
          <a:xfrm>
            <a:off x="580293" y="6311900"/>
            <a:ext cx="8041341" cy="461665"/>
          </a:xfrm>
          <a:prstGeom prst="rect">
            <a:avLst/>
          </a:prstGeom>
        </p:spPr>
        <p:txBody>
          <a:bodyPr wrap="square">
            <a:spAutoFit/>
          </a:bodyPr>
          <a:lstStyle/>
          <a:p>
            <a:r>
              <a:rPr lang="en-US" sz="1200" dirty="0"/>
              <a:t>Wood E, Drum P, Brooks-Russell. Delays in Testing of Drug-Impaired Drivers</a:t>
            </a:r>
            <a:r>
              <a:rPr lang="en-US" sz="1200" i="1" dirty="0"/>
              <a:t>. Traffic Injury Prevention</a:t>
            </a:r>
            <a:r>
              <a:rPr lang="en-US" sz="1200" dirty="0"/>
              <a:t>, 2015, 17:2, 105-108, DOI:10.1080/15389588.2015.1052421</a:t>
            </a:r>
          </a:p>
        </p:txBody>
      </p:sp>
      <p:sp>
        <p:nvSpPr>
          <p:cNvPr id="6" name="Content Placeholder 3">
            <a:extLst>
              <a:ext uri="{FF2B5EF4-FFF2-40B4-BE49-F238E27FC236}">
                <a16:creationId xmlns:a16="http://schemas.microsoft.com/office/drawing/2014/main" id="{FF8CA4FD-5188-4C82-B128-20A6E8F58EC7}"/>
              </a:ext>
            </a:extLst>
          </p:cNvPr>
          <p:cNvSpPr txBox="1">
            <a:spLocks/>
          </p:cNvSpPr>
          <p:nvPr/>
        </p:nvSpPr>
        <p:spPr>
          <a:xfrm>
            <a:off x="8285956" y="2479112"/>
            <a:ext cx="3407813" cy="196412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Range: 0.83 – 8 </a:t>
            </a:r>
            <a:r>
              <a:rPr lang="en-US" dirty="0" err="1"/>
              <a:t>hrs</a:t>
            </a:r>
            <a:endParaRPr lang="en-US" dirty="0"/>
          </a:p>
          <a:p>
            <a:r>
              <a:rPr lang="en-US" b="1" dirty="0">
                <a:solidFill>
                  <a:srgbClr val="FF0000"/>
                </a:solidFill>
              </a:rPr>
              <a:t>Median = 2 </a:t>
            </a:r>
            <a:r>
              <a:rPr lang="en-US" b="1" dirty="0" err="1">
                <a:solidFill>
                  <a:srgbClr val="FF0000"/>
                </a:solidFill>
              </a:rPr>
              <a:t>hrs</a:t>
            </a:r>
            <a:endParaRPr lang="en-US" b="1" dirty="0">
              <a:solidFill>
                <a:srgbClr val="FF0000"/>
              </a:solidFill>
            </a:endParaRPr>
          </a:p>
          <a:p>
            <a:r>
              <a:rPr lang="en-US" dirty="0"/>
              <a:t>Mean = 2.32 </a:t>
            </a:r>
            <a:r>
              <a:rPr lang="en-US" dirty="0" err="1"/>
              <a:t>hrs</a:t>
            </a:r>
            <a:r>
              <a:rPr lang="en-US" dirty="0"/>
              <a:t>      (</a:t>
            </a:r>
            <a:r>
              <a:rPr lang="en-US" u="sng" dirty="0"/>
              <a:t>+</a:t>
            </a:r>
            <a:r>
              <a:rPr lang="en-US" dirty="0"/>
              <a:t> 1.31 </a:t>
            </a:r>
            <a:r>
              <a:rPr lang="en-US" dirty="0" err="1"/>
              <a:t>hrs</a:t>
            </a:r>
            <a:r>
              <a:rPr lang="en-US" dirty="0"/>
              <a:t>)</a:t>
            </a:r>
          </a:p>
          <a:p>
            <a:endParaRPr lang="en-US" dirty="0"/>
          </a:p>
        </p:txBody>
      </p:sp>
    </p:spTree>
    <p:extLst>
      <p:ext uri="{BB962C8B-B14F-4D97-AF65-F5344CB8AC3E}">
        <p14:creationId xmlns:p14="http://schemas.microsoft.com/office/powerpoint/2010/main" val="140816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dirty="0"/>
              <a:t>Plasma THC &amp; metabolites over Time</a:t>
            </a:r>
            <a:br>
              <a:rPr lang="en-US" dirty="0"/>
            </a:br>
            <a:r>
              <a:rPr lang="en-US" dirty="0"/>
              <a:t>- Inhaled vs Oral (at 2 hours)</a:t>
            </a:r>
          </a:p>
        </p:txBody>
      </p:sp>
      <p:pic>
        <p:nvPicPr>
          <p:cNvPr id="4" name="Content Placeholder 3">
            <a:extLst>
              <a:ext uri="{FF2B5EF4-FFF2-40B4-BE49-F238E27FC236}">
                <a16:creationId xmlns:a16="http://schemas.microsoft.com/office/drawing/2014/main" id="{0F1D54CD-A822-4C67-89F5-DF5B385AB15F}"/>
              </a:ext>
            </a:extLst>
          </p:cNvPr>
          <p:cNvPicPr>
            <a:picLocks noGrp="1"/>
          </p:cNvPicPr>
          <p:nvPr>
            <p:ph idx="1"/>
          </p:nvPr>
        </p:nvPicPr>
        <p:blipFill rotWithShape="1">
          <a:blip r:embed="rId2"/>
          <a:srcRect l="12014" t="27318" r="14154" b="41565"/>
          <a:stretch/>
        </p:blipFill>
        <p:spPr>
          <a:xfrm>
            <a:off x="979952" y="2315880"/>
            <a:ext cx="5343573" cy="2913627"/>
          </a:xfrm>
          <a:prstGeom prst="rect">
            <a:avLst/>
          </a:prstGeom>
          <a:noFill/>
          <a:ln>
            <a:noFill/>
          </a:ln>
        </p:spPr>
      </p:pic>
      <p:sp>
        <p:nvSpPr>
          <p:cNvPr id="5" name="Rectangle 4">
            <a:extLst>
              <a:ext uri="{FF2B5EF4-FFF2-40B4-BE49-F238E27FC236}">
                <a16:creationId xmlns:a16="http://schemas.microsoft.com/office/drawing/2014/main" id="{82CE8037-FE31-404B-B00C-0C0BC58D92D7}"/>
              </a:ext>
            </a:extLst>
          </p:cNvPr>
          <p:cNvSpPr/>
          <p:nvPr/>
        </p:nvSpPr>
        <p:spPr>
          <a:xfrm rot="16200000">
            <a:off x="379788" y="3244334"/>
            <a:ext cx="1569660" cy="369332"/>
          </a:xfrm>
          <a:prstGeom prst="rect">
            <a:avLst/>
          </a:prstGeom>
        </p:spPr>
        <p:txBody>
          <a:bodyPr wrap="none">
            <a:spAutoFit/>
          </a:bodyPr>
          <a:lstStyle/>
          <a:p>
            <a:r>
              <a:rPr lang="en-US" dirty="0"/>
              <a:t>Plasma Level</a:t>
            </a:r>
          </a:p>
        </p:txBody>
      </p:sp>
      <p:sp>
        <p:nvSpPr>
          <p:cNvPr id="6" name="Down Arrow 16">
            <a:extLst>
              <a:ext uri="{FF2B5EF4-FFF2-40B4-BE49-F238E27FC236}">
                <a16:creationId xmlns:a16="http://schemas.microsoft.com/office/drawing/2014/main" id="{3268A287-13B8-44AE-8B00-00F3B3341E4A}"/>
              </a:ext>
            </a:extLst>
          </p:cNvPr>
          <p:cNvSpPr/>
          <p:nvPr/>
        </p:nvSpPr>
        <p:spPr>
          <a:xfrm>
            <a:off x="2682391" y="2782614"/>
            <a:ext cx="323172" cy="129277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71849BAA-7539-4406-A7B4-AAD7C0410BBE}"/>
              </a:ext>
            </a:extLst>
          </p:cNvPr>
          <p:cNvPicPr/>
          <p:nvPr/>
        </p:nvPicPr>
        <p:blipFill rotWithShape="1">
          <a:blip r:embed="rId3"/>
          <a:srcRect l="14071" t="34599" r="15439" b="27762"/>
          <a:stretch/>
        </p:blipFill>
        <p:spPr>
          <a:xfrm>
            <a:off x="6323524" y="2415012"/>
            <a:ext cx="5030275" cy="2715361"/>
          </a:xfrm>
          <a:prstGeom prst="rect">
            <a:avLst/>
          </a:prstGeom>
        </p:spPr>
      </p:pic>
      <p:sp>
        <p:nvSpPr>
          <p:cNvPr id="8" name="Rectangle 7">
            <a:extLst>
              <a:ext uri="{FF2B5EF4-FFF2-40B4-BE49-F238E27FC236}">
                <a16:creationId xmlns:a16="http://schemas.microsoft.com/office/drawing/2014/main" id="{1258456A-E2C9-44A5-8357-457EC52843EE}"/>
              </a:ext>
            </a:extLst>
          </p:cNvPr>
          <p:cNvSpPr/>
          <p:nvPr/>
        </p:nvSpPr>
        <p:spPr>
          <a:xfrm rot="16200000">
            <a:off x="5723359" y="3100049"/>
            <a:ext cx="1569660" cy="369332"/>
          </a:xfrm>
          <a:prstGeom prst="rect">
            <a:avLst/>
          </a:prstGeom>
        </p:spPr>
        <p:txBody>
          <a:bodyPr wrap="none">
            <a:spAutoFit/>
          </a:bodyPr>
          <a:lstStyle/>
          <a:p>
            <a:r>
              <a:rPr lang="en-US" dirty="0"/>
              <a:t>Plasma Level</a:t>
            </a:r>
          </a:p>
        </p:txBody>
      </p:sp>
      <p:sp>
        <p:nvSpPr>
          <p:cNvPr id="10" name="Rectangle 9">
            <a:extLst>
              <a:ext uri="{FF2B5EF4-FFF2-40B4-BE49-F238E27FC236}">
                <a16:creationId xmlns:a16="http://schemas.microsoft.com/office/drawing/2014/main" id="{79AB71E3-289E-428C-B0FF-FE5ED02E166D}"/>
              </a:ext>
            </a:extLst>
          </p:cNvPr>
          <p:cNvSpPr/>
          <p:nvPr/>
        </p:nvSpPr>
        <p:spPr>
          <a:xfrm>
            <a:off x="1996312" y="5213065"/>
            <a:ext cx="2018501" cy="369332"/>
          </a:xfrm>
          <a:prstGeom prst="rect">
            <a:avLst/>
          </a:prstGeom>
        </p:spPr>
        <p:txBody>
          <a:bodyPr wrap="none">
            <a:spAutoFit/>
          </a:bodyPr>
          <a:lstStyle/>
          <a:p>
            <a:r>
              <a:rPr lang="en-US" dirty="0"/>
              <a:t>Inhaled marijuana</a:t>
            </a:r>
          </a:p>
        </p:txBody>
      </p:sp>
      <p:sp>
        <p:nvSpPr>
          <p:cNvPr id="11" name="Down Arrow 17">
            <a:extLst>
              <a:ext uri="{FF2B5EF4-FFF2-40B4-BE49-F238E27FC236}">
                <a16:creationId xmlns:a16="http://schemas.microsoft.com/office/drawing/2014/main" id="{8827E6B9-EA2A-4E82-89CB-B320F13CE5E2}"/>
              </a:ext>
            </a:extLst>
          </p:cNvPr>
          <p:cNvSpPr/>
          <p:nvPr/>
        </p:nvSpPr>
        <p:spPr>
          <a:xfrm>
            <a:off x="7385220" y="2206992"/>
            <a:ext cx="323172" cy="129277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68E35B-F3BE-47E2-BB46-C53947203288}"/>
              </a:ext>
            </a:extLst>
          </p:cNvPr>
          <p:cNvSpPr/>
          <p:nvPr/>
        </p:nvSpPr>
        <p:spPr>
          <a:xfrm>
            <a:off x="8273713" y="5147266"/>
            <a:ext cx="1697901" cy="369332"/>
          </a:xfrm>
          <a:prstGeom prst="rect">
            <a:avLst/>
          </a:prstGeom>
        </p:spPr>
        <p:txBody>
          <a:bodyPr wrap="none">
            <a:spAutoFit/>
          </a:bodyPr>
          <a:lstStyle/>
          <a:p>
            <a:r>
              <a:rPr lang="en-US" dirty="0"/>
              <a:t>Oral marijuana</a:t>
            </a:r>
          </a:p>
        </p:txBody>
      </p:sp>
      <p:sp>
        <p:nvSpPr>
          <p:cNvPr id="13" name="Rectangle 12">
            <a:extLst>
              <a:ext uri="{FF2B5EF4-FFF2-40B4-BE49-F238E27FC236}">
                <a16:creationId xmlns:a16="http://schemas.microsoft.com/office/drawing/2014/main" id="{713DD1F8-E123-4963-94D1-53F7346A1BAC}"/>
              </a:ext>
            </a:extLst>
          </p:cNvPr>
          <p:cNvSpPr/>
          <p:nvPr/>
        </p:nvSpPr>
        <p:spPr>
          <a:xfrm>
            <a:off x="799301" y="5621721"/>
            <a:ext cx="10978578" cy="646331"/>
          </a:xfrm>
          <a:prstGeom prst="rect">
            <a:avLst/>
          </a:prstGeom>
        </p:spPr>
        <p:txBody>
          <a:bodyPr wrap="square">
            <a:spAutoFit/>
          </a:bodyPr>
          <a:lstStyle/>
          <a:p>
            <a:r>
              <a:rPr lang="en-US" dirty="0">
                <a:solidFill>
                  <a:srgbClr val="FF0000"/>
                </a:solidFill>
              </a:rPr>
              <a:t>NOTE: Unlike alcohol which has a standard (zero-order) elimination rate of 0.015 gm%/</a:t>
            </a:r>
            <a:r>
              <a:rPr lang="en-US" dirty="0" err="1">
                <a:solidFill>
                  <a:srgbClr val="FF0000"/>
                </a:solidFill>
              </a:rPr>
              <a:t>hr</a:t>
            </a:r>
            <a:r>
              <a:rPr lang="en-US" dirty="0">
                <a:solidFill>
                  <a:srgbClr val="FF0000"/>
                </a:solidFill>
              </a:rPr>
              <a:t>; </a:t>
            </a:r>
          </a:p>
          <a:p>
            <a:r>
              <a:rPr lang="en-US" dirty="0">
                <a:solidFill>
                  <a:srgbClr val="FF0000"/>
                </a:solidFill>
              </a:rPr>
              <a:t>             marijuana does </a:t>
            </a:r>
            <a:r>
              <a:rPr lang="en-US" u="sng" dirty="0">
                <a:solidFill>
                  <a:srgbClr val="FF0000"/>
                </a:solidFill>
              </a:rPr>
              <a:t>NOT</a:t>
            </a:r>
            <a:r>
              <a:rPr lang="en-US" dirty="0">
                <a:solidFill>
                  <a:srgbClr val="FF0000"/>
                </a:solidFill>
              </a:rPr>
              <a:t> have a consistent rate of elimination</a:t>
            </a:r>
          </a:p>
        </p:txBody>
      </p:sp>
      <p:sp>
        <p:nvSpPr>
          <p:cNvPr id="14" name="Rectangle 13">
            <a:extLst>
              <a:ext uri="{FF2B5EF4-FFF2-40B4-BE49-F238E27FC236}">
                <a16:creationId xmlns:a16="http://schemas.microsoft.com/office/drawing/2014/main" id="{8180324F-20D0-4CCF-AB86-58F3D4BAF0EA}"/>
              </a:ext>
            </a:extLst>
          </p:cNvPr>
          <p:cNvSpPr/>
          <p:nvPr/>
        </p:nvSpPr>
        <p:spPr>
          <a:xfrm>
            <a:off x="401783" y="6417305"/>
            <a:ext cx="6291072" cy="276999"/>
          </a:xfrm>
          <a:prstGeom prst="rect">
            <a:avLst/>
          </a:prstGeom>
        </p:spPr>
        <p:txBody>
          <a:bodyPr wrap="square">
            <a:spAutoFit/>
          </a:bodyPr>
          <a:lstStyle/>
          <a:p>
            <a:r>
              <a:rPr lang="en-US" sz="1200" dirty="0"/>
              <a:t>F </a:t>
            </a:r>
            <a:r>
              <a:rPr lang="en-US" sz="1200" dirty="0" err="1"/>
              <a:t>Grotenhermen</a:t>
            </a:r>
            <a:r>
              <a:rPr lang="en-US" sz="1200" dirty="0"/>
              <a:t>, G </a:t>
            </a:r>
            <a:r>
              <a:rPr lang="en-US" sz="1200" dirty="0" err="1"/>
              <a:t>Leson</a:t>
            </a:r>
            <a:r>
              <a:rPr lang="en-US" sz="1200" dirty="0"/>
              <a:t>. Testing for Impairment by Cannabis. May 2004</a:t>
            </a:r>
          </a:p>
        </p:txBody>
      </p:sp>
    </p:spTree>
    <p:extLst>
      <p:ext uri="{BB962C8B-B14F-4D97-AF65-F5344CB8AC3E}">
        <p14:creationId xmlns:p14="http://schemas.microsoft.com/office/powerpoint/2010/main" val="2637872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normAutofit/>
          </a:bodyPr>
          <a:lstStyle/>
          <a:p>
            <a:r>
              <a:rPr lang="en-US" sz="4000" dirty="0"/>
              <a:t>90% of Impaired Drivers test below 5 ng/ml THC</a:t>
            </a:r>
          </a:p>
        </p:txBody>
      </p:sp>
      <p:sp>
        <p:nvSpPr>
          <p:cNvPr id="4" name="TextBox 3">
            <a:extLst>
              <a:ext uri="{FF2B5EF4-FFF2-40B4-BE49-F238E27FC236}">
                <a16:creationId xmlns:a16="http://schemas.microsoft.com/office/drawing/2014/main" id="{748DC7B1-6E3C-4681-A311-C8E3CAEF8068}"/>
              </a:ext>
            </a:extLst>
          </p:cNvPr>
          <p:cNvSpPr txBox="1"/>
          <p:nvPr/>
        </p:nvSpPr>
        <p:spPr>
          <a:xfrm>
            <a:off x="838200" y="2104294"/>
            <a:ext cx="3238500" cy="3293209"/>
          </a:xfrm>
          <a:prstGeom prst="rect">
            <a:avLst/>
          </a:prstGeom>
          <a:noFill/>
        </p:spPr>
        <p:txBody>
          <a:bodyPr wrap="square" rtlCol="0">
            <a:spAutoFit/>
          </a:bodyPr>
          <a:lstStyle/>
          <a:p>
            <a:r>
              <a:rPr lang="en-US" sz="2600" dirty="0"/>
              <a:t>Driving under the influence of cannabis: a 10 year study of age and gender differences in the concentrations of tetrahydrocannabinol in blood.  </a:t>
            </a:r>
          </a:p>
        </p:txBody>
      </p:sp>
      <p:pic>
        <p:nvPicPr>
          <p:cNvPr id="5" name="Picture 2" descr="C:\Documents and Settings\Ed\Desktop\Document (13).jpg">
            <a:extLst>
              <a:ext uri="{FF2B5EF4-FFF2-40B4-BE49-F238E27FC236}">
                <a16:creationId xmlns:a16="http://schemas.microsoft.com/office/drawing/2014/main" id="{CF60D199-26A9-41A5-8BB8-9763B3D5921F}"/>
              </a:ext>
            </a:extLst>
          </p:cNvPr>
          <p:cNvPicPr>
            <a:picLocks noChangeAspect="1" noChangeArrowheads="1"/>
          </p:cNvPicPr>
          <p:nvPr/>
        </p:nvPicPr>
        <p:blipFill>
          <a:blip r:embed="rId2" cstate="print"/>
          <a:srcRect/>
          <a:stretch>
            <a:fillRect/>
          </a:stretch>
        </p:blipFill>
        <p:spPr bwMode="auto">
          <a:xfrm>
            <a:off x="4076700" y="1407772"/>
            <a:ext cx="7001608" cy="4478678"/>
          </a:xfrm>
          <a:prstGeom prst="rect">
            <a:avLst/>
          </a:prstGeom>
          <a:noFill/>
        </p:spPr>
      </p:pic>
      <p:sp>
        <p:nvSpPr>
          <p:cNvPr id="6" name="TextBox 5">
            <a:extLst>
              <a:ext uri="{FF2B5EF4-FFF2-40B4-BE49-F238E27FC236}">
                <a16:creationId xmlns:a16="http://schemas.microsoft.com/office/drawing/2014/main" id="{727C9BE3-C66B-4E5A-910D-C3A3C5C1F64F}"/>
              </a:ext>
            </a:extLst>
          </p:cNvPr>
          <p:cNvSpPr txBox="1"/>
          <p:nvPr/>
        </p:nvSpPr>
        <p:spPr>
          <a:xfrm>
            <a:off x="1002323" y="6308209"/>
            <a:ext cx="4044462" cy="369332"/>
          </a:xfrm>
          <a:prstGeom prst="rect">
            <a:avLst/>
          </a:prstGeom>
          <a:noFill/>
        </p:spPr>
        <p:txBody>
          <a:bodyPr wrap="square" rtlCol="0">
            <a:spAutoFit/>
          </a:bodyPr>
          <a:lstStyle/>
          <a:p>
            <a:r>
              <a:rPr lang="en-US" dirty="0"/>
              <a:t>Addiction 2008, 103, 452-461.</a:t>
            </a:r>
          </a:p>
        </p:txBody>
      </p:sp>
    </p:spTree>
    <p:extLst>
      <p:ext uri="{BB962C8B-B14F-4D97-AF65-F5344CB8AC3E}">
        <p14:creationId xmlns:p14="http://schemas.microsoft.com/office/powerpoint/2010/main" val="1227265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dirty="0"/>
              <a:t>“High” sensation vs plasma THC over time</a:t>
            </a:r>
            <a:br>
              <a:rPr lang="en-US" dirty="0"/>
            </a:br>
            <a:r>
              <a:rPr lang="en-US" dirty="0"/>
              <a:t>- for oral MJ</a:t>
            </a:r>
          </a:p>
        </p:txBody>
      </p:sp>
      <p:pic>
        <p:nvPicPr>
          <p:cNvPr id="4" name="Content Placeholder 5">
            <a:extLst>
              <a:ext uri="{FF2B5EF4-FFF2-40B4-BE49-F238E27FC236}">
                <a16:creationId xmlns:a16="http://schemas.microsoft.com/office/drawing/2014/main" id="{E2CD678A-6A95-4FD4-81C4-EDA59C006565}"/>
              </a:ext>
            </a:extLst>
          </p:cNvPr>
          <p:cNvPicPr>
            <a:picLocks noGrp="1"/>
          </p:cNvPicPr>
          <p:nvPr>
            <p:ph idx="1"/>
          </p:nvPr>
        </p:nvPicPr>
        <p:blipFill rotWithShape="1">
          <a:blip r:embed="rId2"/>
          <a:srcRect l="14008" t="51374" r="14979" b="13556"/>
          <a:stretch/>
        </p:blipFill>
        <p:spPr>
          <a:xfrm>
            <a:off x="1055077" y="1825625"/>
            <a:ext cx="9864969" cy="4351338"/>
          </a:xfrm>
          <a:prstGeom prst="rect">
            <a:avLst/>
          </a:prstGeom>
        </p:spPr>
      </p:pic>
      <p:cxnSp>
        <p:nvCxnSpPr>
          <p:cNvPr id="5" name="Straight Connector 4">
            <a:extLst>
              <a:ext uri="{FF2B5EF4-FFF2-40B4-BE49-F238E27FC236}">
                <a16:creationId xmlns:a16="http://schemas.microsoft.com/office/drawing/2014/main" id="{C9728B41-5B03-426A-838D-6AECB6AA9886}"/>
              </a:ext>
            </a:extLst>
          </p:cNvPr>
          <p:cNvCxnSpPr>
            <a:cxnSpLocks/>
          </p:cNvCxnSpPr>
          <p:nvPr/>
        </p:nvCxnSpPr>
        <p:spPr>
          <a:xfrm flipH="1">
            <a:off x="2162907" y="2563948"/>
            <a:ext cx="223324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1557BDE-3726-444F-886A-5DDC5881378B}"/>
              </a:ext>
            </a:extLst>
          </p:cNvPr>
          <p:cNvCxnSpPr/>
          <p:nvPr/>
        </p:nvCxnSpPr>
        <p:spPr>
          <a:xfrm>
            <a:off x="4448908" y="2563948"/>
            <a:ext cx="0" cy="2078390"/>
          </a:xfrm>
          <a:prstGeom prst="line">
            <a:avLst/>
          </a:prstGeom>
        </p:spPr>
        <p:style>
          <a:lnRef idx="1">
            <a:schemeClr val="accent2"/>
          </a:lnRef>
          <a:fillRef idx="0">
            <a:schemeClr val="accent2"/>
          </a:fillRef>
          <a:effectRef idx="0">
            <a:schemeClr val="accent2"/>
          </a:effectRef>
          <a:fontRef idx="minor">
            <a:schemeClr val="tx1"/>
          </a:fontRef>
        </p:style>
      </p:cxnSp>
      <p:cxnSp>
        <p:nvCxnSpPr>
          <p:cNvPr id="10" name="Straight Connector 9">
            <a:extLst>
              <a:ext uri="{FF2B5EF4-FFF2-40B4-BE49-F238E27FC236}">
                <a16:creationId xmlns:a16="http://schemas.microsoft.com/office/drawing/2014/main" id="{C9CD3537-1746-4948-BEE6-B3EFFD56E945}"/>
              </a:ext>
            </a:extLst>
          </p:cNvPr>
          <p:cNvCxnSpPr>
            <a:cxnSpLocks/>
          </p:cNvCxnSpPr>
          <p:nvPr/>
        </p:nvCxnSpPr>
        <p:spPr>
          <a:xfrm flipH="1">
            <a:off x="2162907" y="4228625"/>
            <a:ext cx="223324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F87A9DFC-C820-4878-923F-D987740F13CE}"/>
              </a:ext>
            </a:extLst>
          </p:cNvPr>
          <p:cNvSpPr/>
          <p:nvPr/>
        </p:nvSpPr>
        <p:spPr>
          <a:xfrm>
            <a:off x="359080" y="6354375"/>
            <a:ext cx="6096000" cy="276999"/>
          </a:xfrm>
          <a:prstGeom prst="rect">
            <a:avLst/>
          </a:prstGeom>
        </p:spPr>
        <p:txBody>
          <a:bodyPr>
            <a:spAutoFit/>
          </a:bodyPr>
          <a:lstStyle/>
          <a:p>
            <a:r>
              <a:rPr lang="en-US" sz="1200" dirty="0"/>
              <a:t>F </a:t>
            </a:r>
            <a:r>
              <a:rPr lang="en-US" sz="1200" dirty="0" err="1"/>
              <a:t>Grotenhermen</a:t>
            </a:r>
            <a:r>
              <a:rPr lang="en-US" sz="1200" dirty="0"/>
              <a:t>, G </a:t>
            </a:r>
            <a:r>
              <a:rPr lang="en-US" sz="1200" dirty="0" err="1"/>
              <a:t>Leson</a:t>
            </a:r>
            <a:r>
              <a:rPr lang="en-US" sz="1200" dirty="0"/>
              <a:t>. Testing for Impairment by Cannabis. May 2004</a:t>
            </a:r>
          </a:p>
        </p:txBody>
      </p:sp>
    </p:spTree>
    <p:extLst>
      <p:ext uri="{BB962C8B-B14F-4D97-AF65-F5344CB8AC3E}">
        <p14:creationId xmlns:p14="http://schemas.microsoft.com/office/powerpoint/2010/main" val="23818046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Marijuana Use and Time to Wait to Drive</a:t>
            </a:r>
          </a:p>
        </p:txBody>
      </p:sp>
      <p:sp>
        <p:nvSpPr>
          <p:cNvPr id="4" name="Content Placeholder 2">
            <a:extLst>
              <a:ext uri="{FF2B5EF4-FFF2-40B4-BE49-F238E27FC236}">
                <a16:creationId xmlns:a16="http://schemas.microsoft.com/office/drawing/2014/main" id="{8CC8AEBD-816A-415B-A0CD-FB6FF0FF33ED}"/>
              </a:ext>
            </a:extLst>
          </p:cNvPr>
          <p:cNvSpPr>
            <a:spLocks noGrp="1"/>
          </p:cNvSpPr>
          <p:nvPr>
            <p:ph idx="1"/>
          </p:nvPr>
        </p:nvSpPr>
        <p:spPr>
          <a:xfrm>
            <a:off x="838200" y="1825625"/>
            <a:ext cx="9255369" cy="4351338"/>
          </a:xfrm>
        </p:spPr>
        <p:txBody>
          <a:bodyPr>
            <a:normAutofit/>
          </a:bodyPr>
          <a:lstStyle/>
          <a:p>
            <a:pPr marL="0" indent="0">
              <a:buNone/>
            </a:pPr>
            <a:r>
              <a:rPr lang="en-US" sz="3200" b="1" dirty="0"/>
              <a:t>Time to wait before driving </a:t>
            </a:r>
            <a:endParaRPr lang="en-US" sz="3200" dirty="0"/>
          </a:p>
          <a:p>
            <a:r>
              <a:rPr lang="en-US" sz="2400" dirty="0"/>
              <a:t>9. We found </a:t>
            </a:r>
            <a:r>
              <a:rPr lang="en-US" sz="2400" b="1" dirty="0">
                <a:solidFill>
                  <a:srgbClr val="FF0000"/>
                </a:solidFill>
              </a:rPr>
              <a:t>SUBSTANTIAL</a:t>
            </a:r>
            <a:r>
              <a:rPr lang="en-US" sz="2400" b="1" dirty="0"/>
              <a:t> </a:t>
            </a:r>
            <a:r>
              <a:rPr lang="en-US" sz="2400" dirty="0"/>
              <a:t>evidence that delaying driving for </a:t>
            </a:r>
            <a:r>
              <a:rPr lang="en-US" sz="2400" dirty="0">
                <a:solidFill>
                  <a:srgbClr val="FF0000"/>
                </a:solidFill>
              </a:rPr>
              <a:t>at least 6 hours </a:t>
            </a:r>
            <a:r>
              <a:rPr lang="en-US" sz="2400" dirty="0"/>
              <a:t>after </a:t>
            </a:r>
            <a:r>
              <a:rPr lang="en-US" sz="2400" u="sng" dirty="0">
                <a:solidFill>
                  <a:srgbClr val="FF0000"/>
                </a:solidFill>
              </a:rPr>
              <a:t>smoking</a:t>
            </a:r>
            <a:r>
              <a:rPr lang="en-US" sz="2400" dirty="0"/>
              <a:t> </a:t>
            </a:r>
            <a:r>
              <a:rPr lang="en-US" sz="2400" dirty="0">
                <a:solidFill>
                  <a:srgbClr val="FF0000"/>
                </a:solidFill>
              </a:rPr>
              <a:t>less than 18 mg THC </a:t>
            </a:r>
            <a:r>
              <a:rPr lang="en-US" sz="2400" dirty="0"/>
              <a:t>allows THC-induced impairment to resolve or nearly resolve for users who use less-than-weekly.</a:t>
            </a:r>
          </a:p>
          <a:p>
            <a:endParaRPr lang="en-US" sz="2400" dirty="0"/>
          </a:p>
          <a:p>
            <a:r>
              <a:rPr lang="en-US" sz="2400" dirty="0"/>
              <a:t>11. We found </a:t>
            </a:r>
            <a:r>
              <a:rPr lang="en-US" sz="2400" b="1" dirty="0">
                <a:solidFill>
                  <a:srgbClr val="FF0000"/>
                </a:solidFill>
              </a:rPr>
              <a:t>SUBSTANTIAL</a:t>
            </a:r>
            <a:r>
              <a:rPr lang="en-US" sz="2400" b="1" dirty="0"/>
              <a:t> </a:t>
            </a:r>
            <a:r>
              <a:rPr lang="en-US" sz="2400" dirty="0"/>
              <a:t>evidence that delaying driving </a:t>
            </a:r>
            <a:r>
              <a:rPr lang="en-US" sz="2400" dirty="0">
                <a:solidFill>
                  <a:srgbClr val="FF0000"/>
                </a:solidFill>
              </a:rPr>
              <a:t>at least 8 hours </a:t>
            </a:r>
            <a:r>
              <a:rPr lang="en-US" sz="2400" dirty="0"/>
              <a:t>after </a:t>
            </a:r>
            <a:r>
              <a:rPr lang="en-US" sz="2400" u="sng" dirty="0">
                <a:solidFill>
                  <a:srgbClr val="FF0000"/>
                </a:solidFill>
              </a:rPr>
              <a:t>oral ingestion </a:t>
            </a:r>
            <a:r>
              <a:rPr lang="en-US" sz="2400" dirty="0"/>
              <a:t>of </a:t>
            </a:r>
            <a:r>
              <a:rPr lang="en-US" sz="2400" dirty="0">
                <a:solidFill>
                  <a:srgbClr val="FF0000"/>
                </a:solidFill>
              </a:rPr>
              <a:t>less than 18 mg THC allows </a:t>
            </a:r>
            <a:r>
              <a:rPr lang="en-US" sz="2400" dirty="0"/>
              <a:t>THC-induced impairment to resolve or nearly resolve for users who use less-than-weekly.</a:t>
            </a:r>
          </a:p>
          <a:p>
            <a:pPr marL="0" indent="0">
              <a:buNone/>
            </a:pPr>
            <a:endParaRPr lang="en-US" dirty="0"/>
          </a:p>
        </p:txBody>
      </p:sp>
      <p:pic>
        <p:nvPicPr>
          <p:cNvPr id="5" name="Picture 4">
            <a:extLst>
              <a:ext uri="{FF2B5EF4-FFF2-40B4-BE49-F238E27FC236}">
                <a16:creationId xmlns:a16="http://schemas.microsoft.com/office/drawing/2014/main" id="{ED3EAAF3-95D4-4F6F-8EF2-FED3AEF45E87}"/>
              </a:ext>
            </a:extLst>
          </p:cNvPr>
          <p:cNvPicPr>
            <a:picLocks noChangeAspect="1"/>
          </p:cNvPicPr>
          <p:nvPr/>
        </p:nvPicPr>
        <p:blipFill rotWithShape="1">
          <a:blip r:embed="rId2"/>
          <a:srcRect l="28545" t="16357" r="41903" b="18114"/>
          <a:stretch/>
        </p:blipFill>
        <p:spPr>
          <a:xfrm>
            <a:off x="9945144" y="1690688"/>
            <a:ext cx="2246855" cy="2801103"/>
          </a:xfrm>
          <a:prstGeom prst="rect">
            <a:avLst/>
          </a:prstGeom>
        </p:spPr>
      </p:pic>
      <p:sp>
        <p:nvSpPr>
          <p:cNvPr id="6" name="TextBox 5">
            <a:extLst>
              <a:ext uri="{FF2B5EF4-FFF2-40B4-BE49-F238E27FC236}">
                <a16:creationId xmlns:a16="http://schemas.microsoft.com/office/drawing/2014/main" id="{E1297A53-5E16-4CCC-A1DC-2CEA027121AE}"/>
              </a:ext>
            </a:extLst>
          </p:cNvPr>
          <p:cNvSpPr txBox="1"/>
          <p:nvPr/>
        </p:nvSpPr>
        <p:spPr>
          <a:xfrm>
            <a:off x="838200" y="6316052"/>
            <a:ext cx="8596668" cy="369332"/>
          </a:xfrm>
          <a:prstGeom prst="rect">
            <a:avLst/>
          </a:prstGeom>
          <a:noFill/>
        </p:spPr>
        <p:txBody>
          <a:bodyPr wrap="square" rtlCol="0">
            <a:spAutoFit/>
          </a:bodyPr>
          <a:lstStyle/>
          <a:p>
            <a:r>
              <a:rPr lang="en-US" dirty="0"/>
              <a:t>https://drive.google.com/file/d/0B0tmPQ67k3NVQlFnY3VzZGVmdFk/view</a:t>
            </a:r>
          </a:p>
        </p:txBody>
      </p:sp>
    </p:spTree>
    <p:extLst>
      <p:ext uri="{BB962C8B-B14F-4D97-AF65-F5344CB8AC3E}">
        <p14:creationId xmlns:p14="http://schemas.microsoft.com/office/powerpoint/2010/main" val="1010878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How much is 18 mg THC?</a:t>
            </a:r>
          </a:p>
        </p:txBody>
      </p:sp>
      <p:sp>
        <p:nvSpPr>
          <p:cNvPr id="4" name="Content Placeholder 2">
            <a:extLst>
              <a:ext uri="{FF2B5EF4-FFF2-40B4-BE49-F238E27FC236}">
                <a16:creationId xmlns:a16="http://schemas.microsoft.com/office/drawing/2014/main" id="{D069DD33-388B-4A4F-AEE4-333AD7084CC9}"/>
              </a:ext>
            </a:extLst>
          </p:cNvPr>
          <p:cNvSpPr>
            <a:spLocks noGrp="1"/>
          </p:cNvSpPr>
          <p:nvPr>
            <p:ph sz="half" idx="1"/>
          </p:nvPr>
        </p:nvSpPr>
        <p:spPr>
          <a:xfrm>
            <a:off x="838200" y="1690688"/>
            <a:ext cx="5181600" cy="4637520"/>
          </a:xfrm>
        </p:spPr>
        <p:txBody>
          <a:bodyPr>
            <a:normAutofit lnSpcReduction="10000"/>
          </a:bodyPr>
          <a:lstStyle/>
          <a:p>
            <a:r>
              <a:rPr lang="en-US" sz="2200" b="1" u="sng" dirty="0"/>
              <a:t>Inhaled</a:t>
            </a:r>
          </a:p>
          <a:p>
            <a:pPr lvl="1"/>
            <a:r>
              <a:rPr lang="en-US" sz="2200" dirty="0"/>
              <a:t>Joint = 0.5 gm of marijuana</a:t>
            </a:r>
          </a:p>
          <a:p>
            <a:pPr lvl="1"/>
            <a:r>
              <a:rPr lang="en-US" sz="2200" dirty="0"/>
              <a:t>% THC in the marijuana = 12 – 23%</a:t>
            </a:r>
          </a:p>
          <a:p>
            <a:pPr lvl="1"/>
            <a:r>
              <a:rPr lang="en-US" sz="2200" dirty="0"/>
              <a:t>Typical joint = 60 – 115 mg THC</a:t>
            </a:r>
          </a:p>
          <a:p>
            <a:pPr marL="457200" lvl="1" indent="0">
              <a:buNone/>
            </a:pPr>
            <a:endParaRPr lang="en-US" dirty="0"/>
          </a:p>
          <a:p>
            <a:pPr marL="457200" lvl="1" indent="0">
              <a:buNone/>
            </a:pPr>
            <a:r>
              <a:rPr lang="en-US" sz="2200" u="sng" dirty="0"/>
              <a:t>Examples</a:t>
            </a:r>
          </a:p>
          <a:p>
            <a:pPr lvl="1"/>
            <a:r>
              <a:rPr lang="en-US" sz="2200" dirty="0"/>
              <a:t>You and </a:t>
            </a:r>
            <a:r>
              <a:rPr lang="en-US" sz="2200" b="1" dirty="0"/>
              <a:t>2.3</a:t>
            </a:r>
            <a:r>
              <a:rPr lang="en-US" sz="2200" dirty="0"/>
              <a:t> of your best friends each smoke </a:t>
            </a:r>
            <a:r>
              <a:rPr lang="en-US" sz="2200" dirty="0">
                <a:solidFill>
                  <a:srgbClr val="FF0000"/>
                </a:solidFill>
              </a:rPr>
              <a:t>1/3.3</a:t>
            </a:r>
            <a:r>
              <a:rPr lang="en-US" sz="2200" dirty="0"/>
              <a:t> of a </a:t>
            </a:r>
            <a:r>
              <a:rPr lang="en-US" sz="2200" b="1" dirty="0"/>
              <a:t>12% THC joint</a:t>
            </a:r>
          </a:p>
          <a:p>
            <a:pPr marL="457200" lvl="1" indent="0">
              <a:buNone/>
            </a:pPr>
            <a:endParaRPr lang="en-US" dirty="0"/>
          </a:p>
          <a:p>
            <a:pPr marL="457200" lvl="1" indent="0">
              <a:buNone/>
            </a:pPr>
            <a:r>
              <a:rPr lang="en-US" sz="1800" b="1" dirty="0"/>
              <a:t>Or</a:t>
            </a:r>
            <a:r>
              <a:rPr lang="en-US" dirty="0"/>
              <a:t> </a:t>
            </a:r>
          </a:p>
          <a:p>
            <a:pPr marL="457200" lvl="1" indent="0">
              <a:buNone/>
            </a:pPr>
            <a:endParaRPr lang="en-US" dirty="0"/>
          </a:p>
          <a:p>
            <a:pPr lvl="1"/>
            <a:r>
              <a:rPr lang="en-US" sz="2200" dirty="0"/>
              <a:t>you and </a:t>
            </a:r>
            <a:r>
              <a:rPr lang="en-US" sz="2200" b="1" dirty="0"/>
              <a:t>5.4</a:t>
            </a:r>
            <a:r>
              <a:rPr lang="en-US" sz="2200" dirty="0"/>
              <a:t> of your best friends smoke </a:t>
            </a:r>
            <a:r>
              <a:rPr lang="en-US" sz="2200" dirty="0">
                <a:solidFill>
                  <a:srgbClr val="FF0000"/>
                </a:solidFill>
              </a:rPr>
              <a:t>1/6.4</a:t>
            </a:r>
            <a:r>
              <a:rPr lang="en-US" sz="2200" dirty="0"/>
              <a:t> of a </a:t>
            </a:r>
            <a:r>
              <a:rPr lang="en-US" sz="2200" b="1" dirty="0"/>
              <a:t>23% THC joint</a:t>
            </a:r>
          </a:p>
        </p:txBody>
      </p:sp>
      <p:sp>
        <p:nvSpPr>
          <p:cNvPr id="5" name="Content Placeholder 3">
            <a:extLst>
              <a:ext uri="{FF2B5EF4-FFF2-40B4-BE49-F238E27FC236}">
                <a16:creationId xmlns:a16="http://schemas.microsoft.com/office/drawing/2014/main" id="{779C75EB-950A-4A1E-BC5F-3F64D410B4BE}"/>
              </a:ext>
            </a:extLst>
          </p:cNvPr>
          <p:cNvSpPr txBox="1">
            <a:spLocks/>
          </p:cNvSpPr>
          <p:nvPr/>
        </p:nvSpPr>
        <p:spPr>
          <a:xfrm>
            <a:off x="5468815" y="1564934"/>
            <a:ext cx="5884985" cy="5000844"/>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b="1" u="sng" dirty="0"/>
              <a:t>Edible </a:t>
            </a:r>
          </a:p>
          <a:p>
            <a:pPr lvl="1"/>
            <a:r>
              <a:rPr lang="en-US" sz="2200" dirty="0"/>
              <a:t>Cannabis standard “</a:t>
            </a:r>
            <a:r>
              <a:rPr lang="en-US" sz="2200" b="1" dirty="0">
                <a:solidFill>
                  <a:srgbClr val="00B050"/>
                </a:solidFill>
              </a:rPr>
              <a:t>serving size</a:t>
            </a:r>
            <a:r>
              <a:rPr lang="en-US" sz="2200" dirty="0"/>
              <a:t>” is 10 mg </a:t>
            </a:r>
          </a:p>
          <a:p>
            <a:pPr lvl="1"/>
            <a:r>
              <a:rPr lang="en-US" sz="2200" b="1" dirty="0">
                <a:solidFill>
                  <a:srgbClr val="FF0000"/>
                </a:solidFill>
              </a:rPr>
              <a:t>MAXIMUM</a:t>
            </a:r>
            <a:r>
              <a:rPr lang="en-US" sz="2200" dirty="0"/>
              <a:t> </a:t>
            </a:r>
            <a:r>
              <a:rPr lang="en-US" sz="2200" b="1" dirty="0">
                <a:solidFill>
                  <a:srgbClr val="FF0000"/>
                </a:solidFill>
              </a:rPr>
              <a:t>FDA</a:t>
            </a:r>
            <a:r>
              <a:rPr lang="en-US" sz="2200" dirty="0"/>
              <a:t> allowed THC dose =  10 mg</a:t>
            </a:r>
          </a:p>
          <a:p>
            <a:pPr marL="457200" lvl="1" indent="0">
              <a:buFont typeface="Arial" panose="020B0604020202020204" pitchFamily="34" charset="0"/>
              <a:buNone/>
            </a:pPr>
            <a:r>
              <a:rPr lang="en-US" sz="2200" u="sng" dirty="0"/>
              <a:t>Examples</a:t>
            </a:r>
          </a:p>
          <a:p>
            <a:pPr lvl="1"/>
            <a:r>
              <a:rPr lang="en-US" sz="2200" dirty="0"/>
              <a:t>One gummy bear = 10 mg THC (1.8 gummy bears)</a:t>
            </a:r>
          </a:p>
          <a:p>
            <a:pPr lvl="1"/>
            <a:endParaRPr lang="en-US" sz="900" dirty="0"/>
          </a:p>
          <a:p>
            <a:pPr lvl="1"/>
            <a:r>
              <a:rPr lang="en-US" sz="2200" dirty="0"/>
              <a:t>A Dank Grasshopper bar = 420 mg THC (eat only 1/23 of the bar)</a:t>
            </a:r>
          </a:p>
          <a:p>
            <a:pPr lvl="1"/>
            <a:endParaRPr lang="en-US" sz="900" dirty="0"/>
          </a:p>
          <a:p>
            <a:pPr lvl="1"/>
            <a:r>
              <a:rPr lang="en-US" sz="2200" dirty="0"/>
              <a:t>Cookies/chocolates = 80 mg THC (eat only &lt; 1/4 of the cookie)</a:t>
            </a:r>
          </a:p>
          <a:p>
            <a:pPr lvl="1"/>
            <a:endParaRPr lang="en-US" sz="900" dirty="0"/>
          </a:p>
          <a:p>
            <a:pPr lvl="1"/>
            <a:r>
              <a:rPr lang="en-US" sz="2200" dirty="0"/>
              <a:t>Drink – </a:t>
            </a:r>
            <a:r>
              <a:rPr lang="en-US" sz="2200" dirty="0" err="1"/>
              <a:t>Olala</a:t>
            </a:r>
            <a:r>
              <a:rPr lang="en-US" sz="2200" dirty="0"/>
              <a:t> Ginseng Cola 100 mg/9 oz (drink only 48.6 ml – a little more than 3 Tbsp)</a:t>
            </a:r>
            <a:endParaRPr lang="en-US" dirty="0"/>
          </a:p>
          <a:p>
            <a:pPr marL="457200" lvl="1" indent="0">
              <a:buFont typeface="Arial" panose="020B0604020202020204" pitchFamily="34" charset="0"/>
              <a:buNone/>
            </a:pPr>
            <a:endParaRPr lang="en-US" dirty="0"/>
          </a:p>
        </p:txBody>
      </p:sp>
    </p:spTree>
    <p:extLst>
      <p:ext uri="{BB962C8B-B14F-4D97-AF65-F5344CB8AC3E}">
        <p14:creationId xmlns:p14="http://schemas.microsoft.com/office/powerpoint/2010/main" val="3220164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noAutofit/>
          </a:bodyPr>
          <a:lstStyle/>
          <a:p>
            <a:pPr algn="ctr"/>
            <a:r>
              <a:rPr lang="en-US" sz="3600" dirty="0"/>
              <a:t>Traffic </a:t>
            </a:r>
            <a:r>
              <a:rPr lang="en-US" sz="3600" b="1" dirty="0"/>
              <a:t>Deaths</a:t>
            </a:r>
            <a:r>
              <a:rPr lang="en-US" sz="3600" dirty="0"/>
              <a:t> related to Marijuana per Year</a:t>
            </a:r>
            <a:br>
              <a:rPr lang="en-US" sz="3600" dirty="0"/>
            </a:br>
            <a:r>
              <a:rPr lang="en-US" sz="3600" dirty="0"/>
              <a:t>- when Driver tested + for Marijuana </a:t>
            </a:r>
            <a:br>
              <a:rPr lang="en-US" sz="3600" dirty="0"/>
            </a:br>
            <a:r>
              <a:rPr lang="en-US" sz="3600" dirty="0"/>
              <a:t>(Colorado 2006 – 2020)</a:t>
            </a:r>
          </a:p>
        </p:txBody>
      </p:sp>
      <p:graphicFrame>
        <p:nvGraphicFramePr>
          <p:cNvPr id="6" name="Content Placeholder 5">
            <a:extLst>
              <a:ext uri="{FF2B5EF4-FFF2-40B4-BE49-F238E27FC236}">
                <a16:creationId xmlns:a16="http://schemas.microsoft.com/office/drawing/2014/main" id="{D9F95AED-B345-43E4-92EA-B78CEB5D8563}"/>
              </a:ext>
            </a:extLst>
          </p:cNvPr>
          <p:cNvGraphicFramePr>
            <a:graphicFrameLocks noGrp="1"/>
          </p:cNvGraphicFramePr>
          <p:nvPr>
            <p:ph idx="1"/>
            <p:extLst>
              <p:ext uri="{D42A27DB-BD31-4B8C-83A1-F6EECF244321}">
                <p14:modId xmlns:p14="http://schemas.microsoft.com/office/powerpoint/2010/main" val="23921552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24F9E9C2-639C-4CC2-97D8-5F0BC29ECB2D}"/>
              </a:ext>
            </a:extLst>
          </p:cNvPr>
          <p:cNvSpPr txBox="1"/>
          <p:nvPr/>
        </p:nvSpPr>
        <p:spPr>
          <a:xfrm rot="16200000">
            <a:off x="-1439697" y="3265322"/>
            <a:ext cx="3464169" cy="584775"/>
          </a:xfrm>
          <a:prstGeom prst="rect">
            <a:avLst/>
          </a:prstGeom>
          <a:noFill/>
        </p:spPr>
        <p:txBody>
          <a:bodyPr wrap="square" rtlCol="0">
            <a:spAutoFit/>
          </a:bodyPr>
          <a:lstStyle/>
          <a:p>
            <a:r>
              <a:rPr lang="en-US" sz="3200" dirty="0"/>
              <a:t>Number of Deaths</a:t>
            </a:r>
          </a:p>
        </p:txBody>
      </p:sp>
      <p:sp>
        <p:nvSpPr>
          <p:cNvPr id="8" name="TextBox 7">
            <a:extLst>
              <a:ext uri="{FF2B5EF4-FFF2-40B4-BE49-F238E27FC236}">
                <a16:creationId xmlns:a16="http://schemas.microsoft.com/office/drawing/2014/main" id="{E5507186-2306-4783-BA84-32CFAB10B3DF}"/>
              </a:ext>
            </a:extLst>
          </p:cNvPr>
          <p:cNvSpPr txBox="1"/>
          <p:nvPr/>
        </p:nvSpPr>
        <p:spPr>
          <a:xfrm>
            <a:off x="1301262" y="6453554"/>
            <a:ext cx="4794738" cy="369332"/>
          </a:xfrm>
          <a:prstGeom prst="rect">
            <a:avLst/>
          </a:prstGeom>
          <a:noFill/>
        </p:spPr>
        <p:txBody>
          <a:bodyPr wrap="square" rtlCol="0">
            <a:spAutoFit/>
          </a:bodyPr>
          <a:lstStyle/>
          <a:p>
            <a:r>
              <a:rPr lang="en-US" dirty="0"/>
              <a:t>Colorado Dept of Transportation 2006 - 2020</a:t>
            </a:r>
          </a:p>
        </p:txBody>
      </p:sp>
      <p:sp>
        <p:nvSpPr>
          <p:cNvPr id="9" name="Arrow: Down 8">
            <a:extLst>
              <a:ext uri="{FF2B5EF4-FFF2-40B4-BE49-F238E27FC236}">
                <a16:creationId xmlns:a16="http://schemas.microsoft.com/office/drawing/2014/main" id="{2F0FF3BD-58F2-44E2-BB89-5570615E60E2}"/>
              </a:ext>
            </a:extLst>
          </p:cNvPr>
          <p:cNvSpPr/>
          <p:nvPr/>
        </p:nvSpPr>
        <p:spPr>
          <a:xfrm>
            <a:off x="3411415" y="2883877"/>
            <a:ext cx="422031" cy="931985"/>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FF00"/>
              </a:highlight>
            </a:endParaRPr>
          </a:p>
        </p:txBody>
      </p:sp>
      <p:sp>
        <p:nvSpPr>
          <p:cNvPr id="10" name="Arrow: Down 9">
            <a:extLst>
              <a:ext uri="{FF2B5EF4-FFF2-40B4-BE49-F238E27FC236}">
                <a16:creationId xmlns:a16="http://schemas.microsoft.com/office/drawing/2014/main" id="{84581310-BCA4-44C3-B742-90137DA1A41D}"/>
              </a:ext>
            </a:extLst>
          </p:cNvPr>
          <p:cNvSpPr/>
          <p:nvPr/>
        </p:nvSpPr>
        <p:spPr>
          <a:xfrm>
            <a:off x="5984630" y="2409092"/>
            <a:ext cx="422031" cy="111344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C172608-6400-4B37-B1B2-2EFB42467661}"/>
              </a:ext>
            </a:extLst>
          </p:cNvPr>
          <p:cNvSpPr txBox="1"/>
          <p:nvPr/>
        </p:nvSpPr>
        <p:spPr>
          <a:xfrm>
            <a:off x="2787161" y="2039760"/>
            <a:ext cx="2092569" cy="369332"/>
          </a:xfrm>
          <a:prstGeom prst="rect">
            <a:avLst/>
          </a:prstGeom>
          <a:noFill/>
        </p:spPr>
        <p:txBody>
          <a:bodyPr wrap="square" rtlCol="0">
            <a:spAutoFit/>
          </a:bodyPr>
          <a:lstStyle/>
          <a:p>
            <a:r>
              <a:rPr lang="en-US" b="1" dirty="0"/>
              <a:t>Commercialization</a:t>
            </a:r>
          </a:p>
        </p:txBody>
      </p:sp>
      <p:sp>
        <p:nvSpPr>
          <p:cNvPr id="13" name="TextBox 12">
            <a:extLst>
              <a:ext uri="{FF2B5EF4-FFF2-40B4-BE49-F238E27FC236}">
                <a16:creationId xmlns:a16="http://schemas.microsoft.com/office/drawing/2014/main" id="{913C220E-4AF9-43FF-B209-7A78396DB1B0}"/>
              </a:ext>
            </a:extLst>
          </p:cNvPr>
          <p:cNvSpPr txBox="1"/>
          <p:nvPr/>
        </p:nvSpPr>
        <p:spPr>
          <a:xfrm>
            <a:off x="5580187" y="1932693"/>
            <a:ext cx="1732085" cy="369332"/>
          </a:xfrm>
          <a:prstGeom prst="rect">
            <a:avLst/>
          </a:prstGeom>
          <a:noFill/>
        </p:spPr>
        <p:txBody>
          <a:bodyPr wrap="square">
            <a:spAutoFit/>
          </a:bodyPr>
          <a:lstStyle/>
          <a:p>
            <a:r>
              <a:rPr lang="en-US" b="1" dirty="0"/>
              <a:t>Legalization</a:t>
            </a:r>
          </a:p>
        </p:txBody>
      </p:sp>
    </p:spTree>
    <p:extLst>
      <p:ext uri="{BB962C8B-B14F-4D97-AF65-F5344CB8AC3E}">
        <p14:creationId xmlns:p14="http://schemas.microsoft.com/office/powerpoint/2010/main" val="571066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6D0D7C8-A3C0-44D8-B44C-274676B907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88" y="0"/>
            <a:ext cx="1170463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119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99FD3E0-B63A-4E58-8588-2EE98A1E813A}"/>
              </a:ext>
            </a:extLst>
          </p:cNvPr>
          <p:cNvPicPr>
            <a:picLocks noGrp="1" noChangeAspect="1"/>
          </p:cNvPicPr>
          <p:nvPr>
            <p:ph idx="1"/>
          </p:nvPr>
        </p:nvPicPr>
        <p:blipFill rotWithShape="1">
          <a:blip r:embed="rId2"/>
          <a:srcRect l="44032" t="40309" r="33323" b="32979"/>
          <a:stretch/>
        </p:blipFill>
        <p:spPr>
          <a:xfrm>
            <a:off x="930448" y="350874"/>
            <a:ext cx="7681674" cy="5311372"/>
          </a:xfrm>
          <a:prstGeom prst="rect">
            <a:avLst/>
          </a:prstGeom>
        </p:spPr>
      </p:pic>
      <p:sp>
        <p:nvSpPr>
          <p:cNvPr id="8" name="TextBox 7">
            <a:extLst>
              <a:ext uri="{FF2B5EF4-FFF2-40B4-BE49-F238E27FC236}">
                <a16:creationId xmlns:a16="http://schemas.microsoft.com/office/drawing/2014/main" id="{FD2E680F-32E9-47C5-9ACE-A7B5E3C21928}"/>
              </a:ext>
            </a:extLst>
          </p:cNvPr>
          <p:cNvSpPr txBox="1"/>
          <p:nvPr/>
        </p:nvSpPr>
        <p:spPr>
          <a:xfrm>
            <a:off x="8048847" y="1351508"/>
            <a:ext cx="3363570" cy="4154984"/>
          </a:xfrm>
          <a:prstGeom prst="rect">
            <a:avLst/>
          </a:prstGeom>
          <a:noFill/>
        </p:spPr>
        <p:txBody>
          <a:bodyPr wrap="square">
            <a:spAutoFit/>
          </a:bodyPr>
          <a:lstStyle/>
          <a:p>
            <a:pPr marL="285750" indent="-285750">
              <a:buFontTx/>
              <a:buChar char="-"/>
            </a:pPr>
            <a:r>
              <a:rPr lang="en-US" sz="2400" b="1" dirty="0"/>
              <a:t>Increase 2.1 traffic fatalities </a:t>
            </a:r>
            <a:r>
              <a:rPr lang="en-US" sz="2400" dirty="0"/>
              <a:t>per billion vehicle miles traveled (BVMT) </a:t>
            </a:r>
            <a:r>
              <a:rPr lang="en-US" sz="2400" u="sng" dirty="0"/>
              <a:t>over</a:t>
            </a:r>
            <a:r>
              <a:rPr lang="en-US" sz="2400" dirty="0"/>
              <a:t> the 20 state control group </a:t>
            </a:r>
          </a:p>
          <a:p>
            <a:pPr marL="285750" indent="-285750">
              <a:buFontTx/>
              <a:buChar char="-"/>
            </a:pPr>
            <a:endParaRPr lang="en-US" sz="2400" dirty="0"/>
          </a:p>
          <a:p>
            <a:pPr marL="285750" indent="-285750">
              <a:buFontTx/>
              <a:buChar char="-"/>
            </a:pPr>
            <a:r>
              <a:rPr lang="en-US" sz="2400" dirty="0"/>
              <a:t>To apply this increase nationwide will result in an </a:t>
            </a:r>
            <a:r>
              <a:rPr lang="en-US" sz="2400" b="1" dirty="0"/>
              <a:t>increase in 6,800 deaths/</a:t>
            </a:r>
            <a:r>
              <a:rPr lang="en-US" sz="2400" b="1" dirty="0" err="1"/>
              <a:t>yr</a:t>
            </a:r>
            <a:r>
              <a:rPr lang="en-US" sz="2400" b="1" dirty="0"/>
              <a:t> </a:t>
            </a:r>
            <a:r>
              <a:rPr lang="en-US" sz="2400" dirty="0"/>
              <a:t>(range 4,200 – 9,700 deaths/</a:t>
            </a:r>
            <a:r>
              <a:rPr lang="en-US" sz="2400" dirty="0" err="1"/>
              <a:t>yr</a:t>
            </a:r>
            <a:r>
              <a:rPr lang="en-US" sz="2400" dirty="0"/>
              <a:t>)</a:t>
            </a:r>
          </a:p>
        </p:txBody>
      </p:sp>
      <p:sp>
        <p:nvSpPr>
          <p:cNvPr id="10" name="TextBox 9">
            <a:extLst>
              <a:ext uri="{FF2B5EF4-FFF2-40B4-BE49-F238E27FC236}">
                <a16:creationId xmlns:a16="http://schemas.microsoft.com/office/drawing/2014/main" id="{8273E336-12F3-4DDD-8F74-4D7911DDB5EE}"/>
              </a:ext>
            </a:extLst>
          </p:cNvPr>
          <p:cNvSpPr txBox="1"/>
          <p:nvPr/>
        </p:nvSpPr>
        <p:spPr>
          <a:xfrm>
            <a:off x="666678" y="6292728"/>
            <a:ext cx="11261553" cy="646331"/>
          </a:xfrm>
          <a:prstGeom prst="rect">
            <a:avLst/>
          </a:prstGeom>
          <a:noFill/>
        </p:spPr>
        <p:txBody>
          <a:bodyPr wrap="square">
            <a:spAutoFit/>
          </a:bodyPr>
          <a:lstStyle/>
          <a:p>
            <a:r>
              <a:rPr lang="en-US" dirty="0"/>
              <a:t>Kamer RS, </a:t>
            </a:r>
            <a:r>
              <a:rPr lang="en-US" dirty="0" err="1"/>
              <a:t>Warshafsky</a:t>
            </a:r>
            <a:r>
              <a:rPr lang="en-US" dirty="0"/>
              <a:t> S, Kamer G. Change in traffic fatality rates in the first 4 states to legalize recreational marijuana. JAMA Inter Med 2020; 180(8):119-120.</a:t>
            </a:r>
          </a:p>
        </p:txBody>
      </p:sp>
    </p:spTree>
    <p:extLst>
      <p:ext uri="{BB962C8B-B14F-4D97-AF65-F5344CB8AC3E}">
        <p14:creationId xmlns:p14="http://schemas.microsoft.com/office/powerpoint/2010/main" val="3675276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sz="3500" dirty="0">
                <a:effectLst>
                  <a:outerShdw blurRad="38100" dist="38100" dir="2700000" algn="tl">
                    <a:srgbClr val="000000">
                      <a:alpha val="43137"/>
                    </a:srgbClr>
                  </a:outerShdw>
                </a:effectLst>
              </a:rPr>
              <a:t>Economic </a:t>
            </a:r>
            <a:r>
              <a:rPr lang="en-US" sz="3500" u="sng" dirty="0">
                <a:effectLst>
                  <a:outerShdw blurRad="38100" dist="38100" dir="2700000" algn="tl">
                    <a:srgbClr val="000000">
                      <a:alpha val="43137"/>
                    </a:srgbClr>
                  </a:outerShdw>
                </a:effectLst>
              </a:rPr>
              <a:t>Cost</a:t>
            </a:r>
            <a:r>
              <a:rPr lang="en-US" sz="3500" dirty="0">
                <a:effectLst>
                  <a:outerShdw blurRad="38100" dist="38100" dir="2700000" algn="tl">
                    <a:srgbClr val="000000">
                      <a:alpha val="43137"/>
                    </a:srgbClr>
                  </a:outerShdw>
                </a:effectLst>
              </a:rPr>
              <a:t> of Vehicle Accidents Resulting in Fatalities</a:t>
            </a:r>
            <a:br>
              <a:rPr lang="en-US" sz="3200" dirty="0">
                <a:effectLst>
                  <a:outerShdw blurRad="38100" dist="38100" dir="2700000" algn="tl">
                    <a:srgbClr val="000000">
                      <a:alpha val="43137"/>
                    </a:srgbClr>
                  </a:outerShdw>
                </a:effectLst>
              </a:rPr>
            </a:br>
            <a:r>
              <a:rPr lang="en-US" sz="3200" i="1" dirty="0">
                <a:effectLst>
                  <a:outerShdw blurRad="38100" dist="38100" dir="2700000" algn="tl">
                    <a:srgbClr val="000000">
                      <a:alpha val="43137"/>
                    </a:srgbClr>
                  </a:outerShdw>
                </a:effectLst>
              </a:rPr>
              <a:t>US DOT 2010</a:t>
            </a:r>
            <a:endParaRPr lang="en-US" sz="3200" i="1" dirty="0"/>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p:txBody>
          <a:bodyPr/>
          <a:lstStyle/>
          <a:p>
            <a:r>
              <a:rPr lang="en-US" sz="2800" dirty="0"/>
              <a:t>32,999 fatalities, 3.9 million injured, 24 million vehicles damaged in US in 2010</a:t>
            </a:r>
          </a:p>
          <a:p>
            <a:endParaRPr lang="en-US" sz="800" dirty="0"/>
          </a:p>
          <a:p>
            <a:r>
              <a:rPr lang="en-US" sz="2800" dirty="0"/>
              <a:t>Each fatality resulted in </a:t>
            </a:r>
            <a:r>
              <a:rPr lang="en-US" sz="2800" dirty="0" err="1"/>
              <a:t>ave</a:t>
            </a:r>
            <a:r>
              <a:rPr lang="en-US" sz="2800" dirty="0"/>
              <a:t> discounted lifetime cost = $1.4 million </a:t>
            </a:r>
          </a:p>
          <a:p>
            <a:pPr marL="0" indent="0">
              <a:buNone/>
            </a:pPr>
            <a:r>
              <a:rPr lang="en-US" dirty="0"/>
              <a:t>   </a:t>
            </a:r>
            <a:r>
              <a:rPr lang="en-US" sz="2800" dirty="0"/>
              <a:t>(</a:t>
            </a:r>
            <a:r>
              <a:rPr lang="en-US" sz="2800" dirty="0">
                <a:solidFill>
                  <a:srgbClr val="FF0000"/>
                </a:solidFill>
              </a:rPr>
              <a:t>in 2022 </a:t>
            </a:r>
            <a:r>
              <a:rPr lang="en-US" sz="2800" dirty="0" err="1">
                <a:solidFill>
                  <a:srgbClr val="FF0000"/>
                </a:solidFill>
              </a:rPr>
              <a:t>approx</a:t>
            </a:r>
            <a:r>
              <a:rPr lang="en-US" sz="2800" dirty="0">
                <a:solidFill>
                  <a:srgbClr val="FF0000"/>
                </a:solidFill>
              </a:rPr>
              <a:t> $1.8 M/life lost</a:t>
            </a:r>
            <a:r>
              <a:rPr lang="en-US" sz="2800" dirty="0"/>
              <a:t>)</a:t>
            </a:r>
          </a:p>
          <a:p>
            <a:endParaRPr lang="en-US" sz="800" dirty="0"/>
          </a:p>
          <a:p>
            <a:r>
              <a:rPr lang="en-US" sz="2800" dirty="0"/>
              <a:t>Economic cost of all 2010 crashes = $242 billion</a:t>
            </a:r>
          </a:p>
          <a:p>
            <a:pPr marL="457200" lvl="1" indent="0">
              <a:buNone/>
            </a:pPr>
            <a:r>
              <a:rPr lang="en-US" sz="2200" dirty="0"/>
              <a:t>Property Damage – 31%		Medical – 10%		Legal – 5%</a:t>
            </a:r>
          </a:p>
          <a:p>
            <a:pPr marL="457200" lvl="1" indent="0">
              <a:buNone/>
            </a:pPr>
            <a:r>
              <a:rPr lang="en-US" sz="2200" dirty="0"/>
              <a:t>Market Prod – 24%		Household Prod – 8%		Workplace – 2%</a:t>
            </a:r>
          </a:p>
          <a:p>
            <a:pPr marL="457200" lvl="1" indent="0">
              <a:buNone/>
            </a:pPr>
            <a:r>
              <a:rPr lang="en-US" sz="2200" dirty="0"/>
              <a:t>Congestion – 12%			Insurance – 8%</a:t>
            </a:r>
            <a:endParaRPr lang="en-US" sz="2800" dirty="0"/>
          </a:p>
          <a:p>
            <a:endParaRPr lang="en-US" dirty="0"/>
          </a:p>
        </p:txBody>
      </p:sp>
      <p:sp>
        <p:nvSpPr>
          <p:cNvPr id="5" name="TextBox 4">
            <a:extLst>
              <a:ext uri="{FF2B5EF4-FFF2-40B4-BE49-F238E27FC236}">
                <a16:creationId xmlns:a16="http://schemas.microsoft.com/office/drawing/2014/main" id="{A63EF4FF-3062-49FF-8B9E-6C5C73677FC1}"/>
              </a:ext>
            </a:extLst>
          </p:cNvPr>
          <p:cNvSpPr txBox="1"/>
          <p:nvPr/>
        </p:nvSpPr>
        <p:spPr>
          <a:xfrm>
            <a:off x="304800" y="6169709"/>
            <a:ext cx="11049000" cy="646331"/>
          </a:xfrm>
          <a:prstGeom prst="rect">
            <a:avLst/>
          </a:prstGeom>
          <a:noFill/>
        </p:spPr>
        <p:txBody>
          <a:bodyPr wrap="square">
            <a:spAutoFit/>
          </a:bodyPr>
          <a:lstStyle/>
          <a:p>
            <a:r>
              <a:rPr lang="en-US" dirty="0"/>
              <a:t>US Department of Transportation National Highway Traffic Safety Administration.  </a:t>
            </a:r>
            <a:r>
              <a:rPr lang="en-US" i="1" dirty="0"/>
              <a:t>The Economic and Societal Impact Of Motor Vehicles Crashes, 2010 (revised) – accessed 9/30/15: </a:t>
            </a:r>
            <a:r>
              <a:rPr lang="en-US" u="sng" dirty="0">
                <a:hlinkClick r:id="rId2"/>
              </a:rPr>
              <a:t>http://www-nrd.nhtsa.dot.gov/pubs/812013.pdf</a:t>
            </a:r>
            <a:endParaRPr lang="en-US" dirty="0"/>
          </a:p>
        </p:txBody>
      </p:sp>
    </p:spTree>
    <p:extLst>
      <p:ext uri="{BB962C8B-B14F-4D97-AF65-F5344CB8AC3E}">
        <p14:creationId xmlns:p14="http://schemas.microsoft.com/office/powerpoint/2010/main" val="3966685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Disclosure Statement of Financial Interest</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p:txBody>
          <a:bodyPr/>
          <a:lstStyle/>
          <a:p>
            <a:pPr marL="0" indent="0">
              <a:buNone/>
            </a:pPr>
            <a:r>
              <a:rPr lang="en-US" dirty="0">
                <a:latin typeface="Arial" panose="020B0604020202020204" pitchFamily="34" charset="0"/>
                <a:cs typeface="Arial" panose="020B0604020202020204" pitchFamily="34" charset="0"/>
              </a:rPr>
              <a:t>I, Phillip A Drum, PharmD, </a:t>
            </a:r>
            <a:r>
              <a:rPr lang="en-US" b="0" i="0" dirty="0">
                <a:effectLst/>
                <a:latin typeface="Arial" panose="020B0604020202020204" pitchFamily="34" charset="0"/>
                <a:cs typeface="Arial" panose="020B0604020202020204" pitchFamily="34" charset="0"/>
              </a:rPr>
              <a:t>DO NOT have a financial interest/arrangement or affiliation with one or more organizations that could be perceived as a </a:t>
            </a:r>
            <a:r>
              <a:rPr lang="en-US" b="0" i="0" dirty="0">
                <a:effectLst/>
                <a:latin typeface="Arial" panose="020B0604020202020204" pitchFamily="34" charset="0"/>
              </a:rPr>
              <a:t>real or apparent conflict of interest in the context of the subject of this presentation.</a:t>
            </a:r>
            <a:endParaRPr lang="en-US" dirty="0"/>
          </a:p>
        </p:txBody>
      </p:sp>
    </p:spTree>
    <p:extLst>
      <p:ext uri="{BB962C8B-B14F-4D97-AF65-F5344CB8AC3E}">
        <p14:creationId xmlns:p14="http://schemas.microsoft.com/office/powerpoint/2010/main" val="11793063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dirty="0"/>
              <a:t>Increased US Driving Fatalities on April 20</a:t>
            </a:r>
            <a:br>
              <a:rPr lang="en-US" dirty="0"/>
            </a:br>
            <a:r>
              <a:rPr lang="en-US" dirty="0"/>
              <a:t>aka “4/20”</a:t>
            </a:r>
          </a:p>
        </p:txBody>
      </p:sp>
      <p:sp>
        <p:nvSpPr>
          <p:cNvPr id="4" name="Content Placeholder 3">
            <a:extLst>
              <a:ext uri="{FF2B5EF4-FFF2-40B4-BE49-F238E27FC236}">
                <a16:creationId xmlns:a16="http://schemas.microsoft.com/office/drawing/2014/main" id="{89C357E9-4504-4D46-A4CA-3F1D9632CEA8}"/>
              </a:ext>
            </a:extLst>
          </p:cNvPr>
          <p:cNvSpPr>
            <a:spLocks noGrp="1"/>
          </p:cNvSpPr>
          <p:nvPr>
            <p:ph idx="1"/>
          </p:nvPr>
        </p:nvSpPr>
        <p:spPr>
          <a:xfrm>
            <a:off x="838200" y="1825625"/>
            <a:ext cx="10515600" cy="4351338"/>
          </a:xfrm>
        </p:spPr>
        <p:txBody>
          <a:bodyPr>
            <a:normAutofit/>
          </a:bodyPr>
          <a:lstStyle/>
          <a:p>
            <a:r>
              <a:rPr lang="en-US" dirty="0"/>
              <a:t>FARS database for </a:t>
            </a:r>
            <a:r>
              <a:rPr lang="en-US" dirty="0">
                <a:solidFill>
                  <a:srgbClr val="FF0000"/>
                </a:solidFill>
              </a:rPr>
              <a:t>25 </a:t>
            </a:r>
            <a:r>
              <a:rPr lang="en-US" dirty="0" err="1">
                <a:solidFill>
                  <a:srgbClr val="FF0000"/>
                </a:solidFill>
              </a:rPr>
              <a:t>yrs</a:t>
            </a:r>
            <a:r>
              <a:rPr lang="en-US" dirty="0">
                <a:solidFill>
                  <a:srgbClr val="FF0000"/>
                </a:solidFill>
              </a:rPr>
              <a:t> </a:t>
            </a:r>
            <a:r>
              <a:rPr lang="en-US" dirty="0"/>
              <a:t>(1992 – 2016) compared fatal events on 4/20 versus 4/13 and 4/27</a:t>
            </a:r>
          </a:p>
          <a:p>
            <a:endParaRPr lang="en-US" sz="900" dirty="0"/>
          </a:p>
          <a:p>
            <a:r>
              <a:rPr lang="en-US" u="sng" dirty="0">
                <a:solidFill>
                  <a:srgbClr val="FF0000"/>
                </a:solidFill>
              </a:rPr>
              <a:t>Increased</a:t>
            </a:r>
            <a:r>
              <a:rPr lang="en-US" dirty="0"/>
              <a:t> </a:t>
            </a:r>
            <a:r>
              <a:rPr lang="en-US" dirty="0">
                <a:solidFill>
                  <a:srgbClr val="FF0000"/>
                </a:solidFill>
              </a:rPr>
              <a:t>risk of </a:t>
            </a:r>
            <a:r>
              <a:rPr lang="en-US" u="sng" dirty="0">
                <a:solidFill>
                  <a:srgbClr val="FF0000"/>
                </a:solidFill>
              </a:rPr>
              <a:t>fatality</a:t>
            </a:r>
            <a:r>
              <a:rPr lang="en-US" dirty="0"/>
              <a:t> after </a:t>
            </a:r>
            <a:r>
              <a:rPr lang="en-US" dirty="0">
                <a:solidFill>
                  <a:srgbClr val="FF0000"/>
                </a:solidFill>
              </a:rPr>
              <a:t>4:20 pm to midnight </a:t>
            </a:r>
            <a:r>
              <a:rPr lang="en-US" b="1" u="sng" dirty="0">
                <a:solidFill>
                  <a:srgbClr val="FF0000"/>
                </a:solidFill>
              </a:rPr>
              <a:t>by</a:t>
            </a:r>
            <a:r>
              <a:rPr lang="en-US" dirty="0"/>
              <a:t> </a:t>
            </a:r>
            <a:r>
              <a:rPr lang="en-US" b="1" u="sng" dirty="0">
                <a:solidFill>
                  <a:srgbClr val="FF0000"/>
                </a:solidFill>
              </a:rPr>
              <a:t>12%</a:t>
            </a:r>
            <a:r>
              <a:rPr lang="en-US" dirty="0"/>
              <a:t> compared to 1 week before and after April 20</a:t>
            </a:r>
          </a:p>
          <a:p>
            <a:endParaRPr lang="en-US" sz="900" dirty="0"/>
          </a:p>
          <a:p>
            <a:r>
              <a:rPr lang="en-US" dirty="0"/>
              <a:t>Increased risks seen with the following driver </a:t>
            </a:r>
            <a:r>
              <a:rPr lang="en-US" u="sng" dirty="0"/>
              <a:t>factors</a:t>
            </a:r>
            <a:r>
              <a:rPr lang="en-US" dirty="0"/>
              <a:t>: </a:t>
            </a:r>
            <a:r>
              <a:rPr lang="en-US" u="sng" dirty="0"/>
              <a:t>&lt;</a:t>
            </a:r>
            <a:r>
              <a:rPr lang="en-US" dirty="0"/>
              <a:t> 20 </a:t>
            </a:r>
            <a:r>
              <a:rPr lang="en-US" dirty="0" err="1"/>
              <a:t>yo</a:t>
            </a:r>
            <a:r>
              <a:rPr lang="en-US" dirty="0"/>
              <a:t>, 21 – 30 </a:t>
            </a:r>
            <a:r>
              <a:rPr lang="en-US" dirty="0" err="1"/>
              <a:t>yo</a:t>
            </a:r>
            <a:r>
              <a:rPr lang="en-US" dirty="0"/>
              <a:t>, male, passenger vehicle, </a:t>
            </a:r>
            <a:r>
              <a:rPr lang="en-US" b="1" dirty="0"/>
              <a:t>more</a:t>
            </a:r>
            <a:r>
              <a:rPr lang="en-US" dirty="0"/>
              <a:t> in recent years (2004 – 2016), Monday-Thursday, 8 pm to Midnight, urban roadways</a:t>
            </a:r>
          </a:p>
          <a:p>
            <a:endParaRPr lang="en-US" dirty="0"/>
          </a:p>
        </p:txBody>
      </p:sp>
      <p:sp>
        <p:nvSpPr>
          <p:cNvPr id="5" name="Rectangle 4">
            <a:extLst>
              <a:ext uri="{FF2B5EF4-FFF2-40B4-BE49-F238E27FC236}">
                <a16:creationId xmlns:a16="http://schemas.microsoft.com/office/drawing/2014/main" id="{087DDA8C-CA7C-43E3-9DAF-8D0B51BB5C3A}"/>
              </a:ext>
            </a:extLst>
          </p:cNvPr>
          <p:cNvSpPr/>
          <p:nvPr/>
        </p:nvSpPr>
        <p:spPr>
          <a:xfrm>
            <a:off x="838200" y="6176963"/>
            <a:ext cx="10515600" cy="646331"/>
          </a:xfrm>
          <a:prstGeom prst="rect">
            <a:avLst/>
          </a:prstGeom>
        </p:spPr>
        <p:txBody>
          <a:bodyPr wrap="square">
            <a:spAutoFit/>
          </a:bodyPr>
          <a:lstStyle/>
          <a:p>
            <a:r>
              <a:rPr lang="en-US" dirty="0"/>
              <a:t>Staples JA, </a:t>
            </a:r>
            <a:r>
              <a:rPr lang="en-US" dirty="0" err="1"/>
              <a:t>Redelmeier</a:t>
            </a:r>
            <a:r>
              <a:rPr lang="en-US" dirty="0"/>
              <a:t> DA The April 20 Cannabis Celebration and Fatal Traffic Crashes in the United States. JAMA Intern Med 2017:8298 Feb 12, 2018, </a:t>
            </a:r>
            <a:r>
              <a:rPr lang="en-US" dirty="0" err="1"/>
              <a:t>doi</a:t>
            </a:r>
            <a:r>
              <a:rPr lang="en-US" dirty="0"/>
              <a:t>: 10.10001</a:t>
            </a:r>
          </a:p>
        </p:txBody>
      </p:sp>
    </p:spTree>
    <p:extLst>
      <p:ext uri="{BB962C8B-B14F-4D97-AF65-F5344CB8AC3E}">
        <p14:creationId xmlns:p14="http://schemas.microsoft.com/office/powerpoint/2010/main" val="24756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normAutofit/>
          </a:bodyPr>
          <a:lstStyle/>
          <a:p>
            <a:r>
              <a:rPr lang="en-US" sz="4000" dirty="0"/>
              <a:t>4/20 Driving injuries &amp; fatal crashes – Great Britain</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a:xfrm>
            <a:off x="838200" y="1509823"/>
            <a:ext cx="10515600" cy="4667140"/>
          </a:xfrm>
        </p:spPr>
        <p:txBody>
          <a:bodyPr>
            <a:normAutofit/>
          </a:bodyPr>
          <a:lstStyle/>
          <a:p>
            <a:r>
              <a:rPr lang="en-US" sz="2800" dirty="0"/>
              <a:t>1.2 million global deaths annually in car crashes</a:t>
            </a:r>
          </a:p>
          <a:p>
            <a:endParaRPr lang="en-US" sz="800" dirty="0"/>
          </a:p>
          <a:p>
            <a:r>
              <a:rPr lang="en-US" sz="2800" dirty="0"/>
              <a:t>Great Britain fatal crashes from 2011 to 2015</a:t>
            </a:r>
          </a:p>
          <a:p>
            <a:endParaRPr lang="en-US" sz="800" dirty="0"/>
          </a:p>
          <a:p>
            <a:r>
              <a:rPr lang="en-US" sz="2800" dirty="0"/>
              <a:t>Compared fatal and injury crash incidences from                               4:20 pm – 12 am on April 20</a:t>
            </a:r>
            <a:r>
              <a:rPr lang="en-US" sz="2800" baseline="30000" dirty="0"/>
              <a:t>th</a:t>
            </a:r>
            <a:r>
              <a:rPr lang="en-US" sz="2800" dirty="0"/>
              <a:t> versus April 6</a:t>
            </a:r>
            <a:r>
              <a:rPr lang="en-US" sz="2800" baseline="30000" dirty="0"/>
              <a:t>th</a:t>
            </a:r>
            <a:r>
              <a:rPr lang="en-US" sz="2800" dirty="0"/>
              <a:t>, 13</a:t>
            </a:r>
            <a:r>
              <a:rPr lang="en-US" sz="2800" baseline="30000" dirty="0"/>
              <a:t>th</a:t>
            </a:r>
            <a:r>
              <a:rPr lang="en-US" sz="2800" dirty="0"/>
              <a:t>, 27</a:t>
            </a:r>
            <a:r>
              <a:rPr lang="en-US" sz="2800" baseline="30000" dirty="0"/>
              <a:t>th</a:t>
            </a:r>
            <a:r>
              <a:rPr lang="en-US" sz="2800" dirty="0"/>
              <a:t> and May 4</a:t>
            </a:r>
            <a:r>
              <a:rPr lang="en-US" sz="2800" baseline="30000" dirty="0"/>
              <a:t>th</a:t>
            </a:r>
            <a:endParaRPr lang="en-US" sz="2800" dirty="0"/>
          </a:p>
          <a:p>
            <a:endParaRPr lang="en-US" sz="800" dirty="0"/>
          </a:p>
          <a:p>
            <a:r>
              <a:rPr lang="en-US" sz="2800" dirty="0"/>
              <a:t>Of the 1275 crashes – 4/20 had a </a:t>
            </a:r>
            <a:r>
              <a:rPr lang="en-US" sz="2800" b="1" dirty="0">
                <a:solidFill>
                  <a:srgbClr val="FF0000"/>
                </a:solidFill>
              </a:rPr>
              <a:t>17.9% increased </a:t>
            </a:r>
            <a:r>
              <a:rPr lang="en-US" sz="2800" dirty="0"/>
              <a:t>crash incidence compared to control dates</a:t>
            </a:r>
          </a:p>
          <a:p>
            <a:endParaRPr lang="en-US" sz="800" dirty="0"/>
          </a:p>
          <a:p>
            <a:r>
              <a:rPr lang="en-US" sz="2800" dirty="0"/>
              <a:t>Resulted in 23 additional crashes across Great Britain on 4/20</a:t>
            </a:r>
          </a:p>
        </p:txBody>
      </p:sp>
      <p:sp>
        <p:nvSpPr>
          <p:cNvPr id="4" name="TextBox 3">
            <a:extLst>
              <a:ext uri="{FF2B5EF4-FFF2-40B4-BE49-F238E27FC236}">
                <a16:creationId xmlns:a16="http://schemas.microsoft.com/office/drawing/2014/main" id="{A82AD347-2D5C-4135-B7F7-BA525FA2EA1A}"/>
              </a:ext>
            </a:extLst>
          </p:cNvPr>
          <p:cNvSpPr txBox="1"/>
          <p:nvPr/>
        </p:nvSpPr>
        <p:spPr>
          <a:xfrm>
            <a:off x="558434" y="6211669"/>
            <a:ext cx="10515600" cy="646331"/>
          </a:xfrm>
          <a:prstGeom prst="rect">
            <a:avLst/>
          </a:prstGeom>
          <a:noFill/>
        </p:spPr>
        <p:txBody>
          <a:bodyPr wrap="square" rtlCol="0">
            <a:spAutoFit/>
          </a:bodyPr>
          <a:lstStyle/>
          <a:p>
            <a:r>
              <a:rPr lang="en-US" dirty="0"/>
              <a:t>S </a:t>
            </a:r>
            <a:r>
              <a:rPr lang="en-US" dirty="0" err="1"/>
              <a:t>Vandoros</a:t>
            </a:r>
            <a:r>
              <a:rPr lang="en-US" dirty="0"/>
              <a:t>, I </a:t>
            </a:r>
            <a:r>
              <a:rPr lang="en-US" dirty="0" err="1"/>
              <a:t>Kawachi</a:t>
            </a:r>
            <a:r>
              <a:rPr lang="en-US" dirty="0"/>
              <a:t>. The relative risk of motor vehicle collision on cannabis celebration day in Great Britain. </a:t>
            </a:r>
            <a:r>
              <a:rPr lang="en-US" i="1" dirty="0" err="1"/>
              <a:t>Accid</a:t>
            </a:r>
            <a:r>
              <a:rPr lang="en-US" i="1" dirty="0"/>
              <a:t> </a:t>
            </a:r>
            <a:r>
              <a:rPr lang="en-US" i="1" dirty="0" err="1"/>
              <a:t>Analys</a:t>
            </a:r>
            <a:r>
              <a:rPr lang="en-US" i="1" dirty="0"/>
              <a:t> Prevent  2019; </a:t>
            </a:r>
            <a:r>
              <a:rPr lang="en-US" dirty="0"/>
              <a:t>https://doi.org/10.1016/j.aap.2019.02.013</a:t>
            </a:r>
          </a:p>
        </p:txBody>
      </p:sp>
    </p:spTree>
    <p:extLst>
      <p:ext uri="{BB962C8B-B14F-4D97-AF65-F5344CB8AC3E}">
        <p14:creationId xmlns:p14="http://schemas.microsoft.com/office/powerpoint/2010/main" val="1547954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1802" y="918907"/>
            <a:ext cx="7872999" cy="742267"/>
          </a:xfrm>
        </p:spPr>
        <p:txBody>
          <a:bodyPr>
            <a:normAutofit fontScale="62500" lnSpcReduction="20000"/>
          </a:bodyPr>
          <a:lstStyle/>
          <a:p>
            <a:pPr marL="0" indent="0" algn="ctr">
              <a:buNone/>
            </a:pPr>
            <a:endParaRPr lang="en-US" sz="3400" dirty="0">
              <a:solidFill>
                <a:srgbClr val="000000"/>
              </a:solidFill>
              <a:latin typeface="Georgia" pitchFamily="18" charset="0"/>
              <a:cs typeface="Georgia"/>
            </a:endParaRPr>
          </a:p>
          <a:p>
            <a:pPr marL="0" indent="0" algn="ctr">
              <a:buNone/>
            </a:pPr>
            <a:r>
              <a:rPr lang="en-US" sz="3400" dirty="0">
                <a:solidFill>
                  <a:srgbClr val="000000"/>
                </a:solidFill>
                <a:latin typeface="Georgia" pitchFamily="18" charset="0"/>
                <a:cs typeface="Georgia"/>
              </a:rPr>
              <a:t>e cigs/vaporizers, oral (candy, food, wine), topical products</a:t>
            </a:r>
          </a:p>
          <a:p>
            <a:pPr algn="ctr">
              <a:buFontTx/>
              <a:buChar char="-"/>
            </a:pPr>
            <a:endParaRPr lang="en-US" sz="3400" dirty="0">
              <a:solidFill>
                <a:srgbClr val="000000"/>
              </a:solidFill>
              <a:latin typeface="Georgia" pitchFamily="18" charset="0"/>
              <a:cs typeface="Georgia"/>
            </a:endParaRPr>
          </a:p>
          <a:p>
            <a:pPr marL="0" indent="0" algn="ctr">
              <a:buNone/>
            </a:pPr>
            <a:endParaRPr lang="en-US" sz="3400" dirty="0">
              <a:solidFill>
                <a:srgbClr val="000000"/>
              </a:solidFill>
              <a:latin typeface="Georgia"/>
              <a:cs typeface="Georgia"/>
            </a:endParaRPr>
          </a:p>
          <a:p>
            <a:pPr marL="0" indent="0">
              <a:buNone/>
            </a:pPr>
            <a:endParaRPr lang="en-US" sz="2800" dirty="0">
              <a:latin typeface="Georgia"/>
              <a:cs typeface="Georgia"/>
            </a:endParaRPr>
          </a:p>
        </p:txBody>
      </p:sp>
      <p:sp>
        <p:nvSpPr>
          <p:cNvPr id="2" name="Title 1"/>
          <p:cNvSpPr>
            <a:spLocks noGrp="1"/>
          </p:cNvSpPr>
          <p:nvPr>
            <p:ph type="title"/>
          </p:nvPr>
        </p:nvSpPr>
        <p:spPr>
          <a:xfrm>
            <a:off x="2174025" y="314142"/>
            <a:ext cx="4948551" cy="955729"/>
          </a:xfrm>
        </p:spPr>
        <p:txBody>
          <a:bodyPr>
            <a:noAutofit/>
          </a:bodyPr>
          <a:lstStyle/>
          <a:p>
            <a:r>
              <a:rPr lang="en-US" sz="4800" dirty="0">
                <a:solidFill>
                  <a:srgbClr val="00B050"/>
                </a:solidFill>
                <a:effectLst>
                  <a:outerShdw blurRad="38100" dist="38100" dir="2700000" algn="tl">
                    <a:srgbClr val="000000">
                      <a:alpha val="43137"/>
                    </a:srgbClr>
                  </a:outerShdw>
                </a:effectLst>
                <a:latin typeface="Georgia"/>
                <a:cs typeface="Georgia"/>
              </a:rPr>
              <a:t>‘Big marijuana’</a:t>
            </a:r>
          </a:p>
        </p:txBody>
      </p:sp>
      <p:sp>
        <p:nvSpPr>
          <p:cNvPr id="5" name="object 8"/>
          <p:cNvSpPr/>
          <p:nvPr/>
        </p:nvSpPr>
        <p:spPr>
          <a:xfrm>
            <a:off x="1655015" y="3740520"/>
            <a:ext cx="2701853" cy="2157970"/>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noAutofit/>
          </a:bodyPr>
          <a:lstStyle/>
          <a:p>
            <a:pPr algn="ctr"/>
            <a:endParaRPr dirty="0"/>
          </a:p>
        </p:txBody>
      </p:sp>
      <p:pic>
        <p:nvPicPr>
          <p:cNvPr id="8" name="Picture 9" descr="http://reason.com/assets/mc/jsullum/2010_07/cannabis-candy.jpg"/>
          <p:cNvPicPr>
            <a:picLocks noChangeAspect="1" noChangeArrowheads="1"/>
          </p:cNvPicPr>
          <p:nvPr/>
        </p:nvPicPr>
        <p:blipFill>
          <a:blip r:embed="rId3" cstate="print"/>
          <a:srcRect/>
          <a:stretch>
            <a:fillRect/>
          </a:stretch>
        </p:blipFill>
        <p:spPr bwMode="auto">
          <a:xfrm>
            <a:off x="277330" y="5359379"/>
            <a:ext cx="2158794" cy="1363966"/>
          </a:xfrm>
          <a:prstGeom prst="rect">
            <a:avLst/>
          </a:prstGeom>
          <a:noFill/>
        </p:spPr>
      </p:pic>
      <p:pic>
        <p:nvPicPr>
          <p:cNvPr id="10" name="Picture 9" descr="FruityPebbleTreats"/>
          <p:cNvPicPr/>
          <p:nvPr/>
        </p:nvPicPr>
        <p:blipFill>
          <a:blip r:embed="rId4">
            <a:extLst>
              <a:ext uri="{28A0092B-C50C-407E-A947-70E740481C1C}">
                <a14:useLocalDpi xmlns:a14="http://schemas.microsoft.com/office/drawing/2010/main" val="0"/>
              </a:ext>
            </a:extLst>
          </a:blip>
          <a:srcRect/>
          <a:stretch>
            <a:fillRect/>
          </a:stretch>
        </p:blipFill>
        <p:spPr bwMode="auto">
          <a:xfrm>
            <a:off x="6606496" y="5313458"/>
            <a:ext cx="1887785" cy="1218361"/>
          </a:xfrm>
          <a:prstGeom prst="rect">
            <a:avLst/>
          </a:prstGeom>
          <a:noFill/>
          <a:ln>
            <a:noFill/>
          </a:ln>
        </p:spPr>
      </p:pic>
      <p:pic>
        <p:nvPicPr>
          <p:cNvPr id="11" name="Picture 7" descr="http://www.delish.com/cm/delish/images/hh/pot-candy-xl.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1303" y="3507482"/>
            <a:ext cx="1112040" cy="1640876"/>
          </a:xfrm>
          <a:prstGeom prst="rect">
            <a:avLst/>
          </a:prstGeom>
          <a:noFill/>
        </p:spPr>
      </p:pic>
      <p:pic>
        <p:nvPicPr>
          <p:cNvPr id="12" name="Picture 11"/>
          <p:cNvPicPr/>
          <p:nvPr/>
        </p:nvPicPr>
        <p:blipFill>
          <a:blip r:embed="rId6"/>
          <a:stretch>
            <a:fillRect/>
          </a:stretch>
        </p:blipFill>
        <p:spPr>
          <a:xfrm>
            <a:off x="8390465" y="4976919"/>
            <a:ext cx="2677886" cy="1741576"/>
          </a:xfrm>
          <a:prstGeom prst="rect">
            <a:avLst/>
          </a:prstGeom>
        </p:spPr>
      </p:pic>
      <p:pic>
        <p:nvPicPr>
          <p:cNvPr id="13" name="Content Placeholder 3">
            <a:extLst>
              <a:ext uri="{FF2B5EF4-FFF2-40B4-BE49-F238E27FC236}">
                <a16:creationId xmlns:a16="http://schemas.microsoft.com/office/drawing/2014/main" id="{7A2E125C-812A-4F34-9860-22F63FD6058C}"/>
              </a:ext>
            </a:extLst>
          </p:cNvPr>
          <p:cNvPicPr>
            <a:picLocks noChangeAspect="1"/>
          </p:cNvPicPr>
          <p:nvPr/>
        </p:nvPicPr>
        <p:blipFill rotWithShape="1">
          <a:blip r:embed="rId7"/>
          <a:srcRect l="31873" t="56567" r="32517" b="16556"/>
          <a:stretch/>
        </p:blipFill>
        <p:spPr>
          <a:xfrm>
            <a:off x="2384788" y="5958944"/>
            <a:ext cx="4208273" cy="764678"/>
          </a:xfrm>
          <a:prstGeom prst="rect">
            <a:avLst/>
          </a:prstGeom>
        </p:spPr>
      </p:pic>
      <p:pic>
        <p:nvPicPr>
          <p:cNvPr id="14" name="Picture 13">
            <a:extLst>
              <a:ext uri="{FF2B5EF4-FFF2-40B4-BE49-F238E27FC236}">
                <a16:creationId xmlns:a16="http://schemas.microsoft.com/office/drawing/2014/main" id="{71680952-F58A-4517-93A2-04C3D05FEEFD}"/>
              </a:ext>
            </a:extLst>
          </p:cNvPr>
          <p:cNvPicPr>
            <a:picLocks noChangeAspect="1"/>
          </p:cNvPicPr>
          <p:nvPr/>
        </p:nvPicPr>
        <p:blipFill rotWithShape="1">
          <a:blip r:embed="rId8"/>
          <a:srcRect l="9780" t="14570" r="22912" b="5325"/>
          <a:stretch/>
        </p:blipFill>
        <p:spPr>
          <a:xfrm>
            <a:off x="9034682" y="207458"/>
            <a:ext cx="3132685" cy="2096135"/>
          </a:xfrm>
          <a:prstGeom prst="rect">
            <a:avLst/>
          </a:prstGeom>
        </p:spPr>
      </p:pic>
      <p:pic>
        <p:nvPicPr>
          <p:cNvPr id="15" name="Content Placeholder 4">
            <a:extLst>
              <a:ext uri="{FF2B5EF4-FFF2-40B4-BE49-F238E27FC236}">
                <a16:creationId xmlns:a16="http://schemas.microsoft.com/office/drawing/2014/main" id="{308144C8-CE58-456A-8766-A9BEF8D80D1C}"/>
              </a:ext>
            </a:extLst>
          </p:cNvPr>
          <p:cNvPicPr>
            <a:picLocks noChangeAspect="1"/>
          </p:cNvPicPr>
          <p:nvPr/>
        </p:nvPicPr>
        <p:blipFill rotWithShape="1">
          <a:blip r:embed="rId9"/>
          <a:srcRect t="16761" r="1895" b="5363"/>
          <a:stretch/>
        </p:blipFill>
        <p:spPr>
          <a:xfrm>
            <a:off x="381231" y="1832121"/>
            <a:ext cx="4530186" cy="2021819"/>
          </a:xfrm>
          <a:prstGeom prst="rect">
            <a:avLst/>
          </a:prstGeom>
        </p:spPr>
      </p:pic>
      <p:pic>
        <p:nvPicPr>
          <p:cNvPr id="16" name="Picture 15">
            <a:extLst>
              <a:ext uri="{FF2B5EF4-FFF2-40B4-BE49-F238E27FC236}">
                <a16:creationId xmlns:a16="http://schemas.microsoft.com/office/drawing/2014/main" id="{E2247AAC-F057-4E15-AE24-365D40B8DDB5}"/>
              </a:ext>
            </a:extLst>
          </p:cNvPr>
          <p:cNvPicPr>
            <a:picLocks noChangeAspect="1"/>
          </p:cNvPicPr>
          <p:nvPr/>
        </p:nvPicPr>
        <p:blipFill rotWithShape="1">
          <a:blip r:embed="rId10"/>
          <a:srcRect l="15440" t="17043" r="16509" b="12531"/>
          <a:stretch/>
        </p:blipFill>
        <p:spPr>
          <a:xfrm>
            <a:off x="5454681" y="1620835"/>
            <a:ext cx="3242511" cy="1886647"/>
          </a:xfrm>
          <a:prstGeom prst="rect">
            <a:avLst/>
          </a:prstGeom>
        </p:spPr>
      </p:pic>
      <p:pic>
        <p:nvPicPr>
          <p:cNvPr id="17" name="Picture 16">
            <a:extLst>
              <a:ext uri="{FF2B5EF4-FFF2-40B4-BE49-F238E27FC236}">
                <a16:creationId xmlns:a16="http://schemas.microsoft.com/office/drawing/2014/main" id="{39B34A6D-3F9B-4A45-97FA-6B1ACE35A6E5}"/>
              </a:ext>
            </a:extLst>
          </p:cNvPr>
          <p:cNvPicPr>
            <a:picLocks noChangeAspect="1"/>
          </p:cNvPicPr>
          <p:nvPr/>
        </p:nvPicPr>
        <p:blipFill rotWithShape="1">
          <a:blip r:embed="rId11"/>
          <a:srcRect l="-221" t="3311" r="39669" b="18219"/>
          <a:stretch/>
        </p:blipFill>
        <p:spPr>
          <a:xfrm>
            <a:off x="8718892" y="2544969"/>
            <a:ext cx="3328488" cy="2425128"/>
          </a:xfrm>
          <a:prstGeom prst="rect">
            <a:avLst/>
          </a:prstGeom>
        </p:spPr>
      </p:pic>
      <p:pic>
        <p:nvPicPr>
          <p:cNvPr id="18" name="Picture 17">
            <a:extLst>
              <a:ext uri="{FF2B5EF4-FFF2-40B4-BE49-F238E27FC236}">
                <a16:creationId xmlns:a16="http://schemas.microsoft.com/office/drawing/2014/main" id="{9F7C5C94-BBB6-4AE8-9A6E-7C36BCB6D78C}"/>
              </a:ext>
            </a:extLst>
          </p:cNvPr>
          <p:cNvPicPr>
            <a:picLocks noChangeAspect="1"/>
          </p:cNvPicPr>
          <p:nvPr/>
        </p:nvPicPr>
        <p:blipFill rotWithShape="1">
          <a:blip r:embed="rId12"/>
          <a:srcRect l="17978" t="17828" r="38015" b="7430"/>
          <a:stretch/>
        </p:blipFill>
        <p:spPr>
          <a:xfrm>
            <a:off x="5959969" y="3592256"/>
            <a:ext cx="2955471" cy="1839925"/>
          </a:xfrm>
          <a:prstGeom prst="rect">
            <a:avLst/>
          </a:prstGeom>
        </p:spPr>
      </p:pic>
      <p:pic>
        <p:nvPicPr>
          <p:cNvPr id="19" name="Picture 18">
            <a:extLst>
              <a:ext uri="{FF2B5EF4-FFF2-40B4-BE49-F238E27FC236}">
                <a16:creationId xmlns:a16="http://schemas.microsoft.com/office/drawing/2014/main" id="{B3E44767-4FC3-4741-931B-5B6ADF84539E}"/>
              </a:ext>
            </a:extLst>
          </p:cNvPr>
          <p:cNvPicPr/>
          <p:nvPr/>
        </p:nvPicPr>
        <p:blipFill>
          <a:blip r:embed="rId13"/>
          <a:stretch>
            <a:fillRect/>
          </a:stretch>
        </p:blipFill>
        <p:spPr>
          <a:xfrm>
            <a:off x="6409850" y="158564"/>
            <a:ext cx="1183889" cy="1096961"/>
          </a:xfrm>
          <a:prstGeom prst="rect">
            <a:avLst/>
          </a:prstGeom>
        </p:spPr>
      </p:pic>
      <p:pic>
        <p:nvPicPr>
          <p:cNvPr id="20" name="Picture 19">
            <a:extLst>
              <a:ext uri="{FF2B5EF4-FFF2-40B4-BE49-F238E27FC236}">
                <a16:creationId xmlns:a16="http://schemas.microsoft.com/office/drawing/2014/main" id="{7AB4FD0D-2F44-4074-88B3-D9DB7705537F}"/>
              </a:ext>
            </a:extLst>
          </p:cNvPr>
          <p:cNvPicPr/>
          <p:nvPr/>
        </p:nvPicPr>
        <p:blipFill>
          <a:blip r:embed="rId14"/>
          <a:stretch>
            <a:fillRect/>
          </a:stretch>
        </p:blipFill>
        <p:spPr>
          <a:xfrm>
            <a:off x="7748494" y="204195"/>
            <a:ext cx="1229155" cy="1116916"/>
          </a:xfrm>
          <a:prstGeom prst="rect">
            <a:avLst/>
          </a:prstGeom>
        </p:spPr>
      </p:pic>
      <p:pic>
        <p:nvPicPr>
          <p:cNvPr id="21" name="Picture 20">
            <a:extLst>
              <a:ext uri="{FF2B5EF4-FFF2-40B4-BE49-F238E27FC236}">
                <a16:creationId xmlns:a16="http://schemas.microsoft.com/office/drawing/2014/main" id="{C66744FA-2E2E-492D-B4A2-19DCE01B9997}"/>
              </a:ext>
            </a:extLst>
          </p:cNvPr>
          <p:cNvPicPr>
            <a:picLocks noChangeAspect="1"/>
          </p:cNvPicPr>
          <p:nvPr/>
        </p:nvPicPr>
        <p:blipFill rotWithShape="1">
          <a:blip r:embed="rId15"/>
          <a:srcRect l="20416" t="35055" r="38195" b="18997"/>
          <a:stretch/>
        </p:blipFill>
        <p:spPr>
          <a:xfrm>
            <a:off x="4392890" y="4536281"/>
            <a:ext cx="2085606" cy="1301754"/>
          </a:xfrm>
          <a:prstGeom prst="rect">
            <a:avLst/>
          </a:prstGeom>
        </p:spPr>
      </p:pic>
      <p:pic>
        <p:nvPicPr>
          <p:cNvPr id="22" name="Picture 21">
            <a:extLst>
              <a:ext uri="{FF2B5EF4-FFF2-40B4-BE49-F238E27FC236}">
                <a16:creationId xmlns:a16="http://schemas.microsoft.com/office/drawing/2014/main" id="{D92847AC-5FFB-4C5E-A1BA-6C890DE69AF2}"/>
              </a:ext>
            </a:extLst>
          </p:cNvPr>
          <p:cNvPicPr>
            <a:picLocks noChangeAspect="1"/>
          </p:cNvPicPr>
          <p:nvPr/>
        </p:nvPicPr>
        <p:blipFill rotWithShape="1">
          <a:blip r:embed="rId16"/>
          <a:srcRect l="28610" t="24679" r="15278" b="5410"/>
          <a:stretch/>
        </p:blipFill>
        <p:spPr>
          <a:xfrm>
            <a:off x="8246730" y="3103817"/>
            <a:ext cx="1494401" cy="1046821"/>
          </a:xfrm>
          <a:prstGeom prst="rect">
            <a:avLst/>
          </a:prstGeom>
        </p:spPr>
      </p:pic>
      <p:pic>
        <p:nvPicPr>
          <p:cNvPr id="23" name="Picture 22">
            <a:extLst>
              <a:ext uri="{FF2B5EF4-FFF2-40B4-BE49-F238E27FC236}">
                <a16:creationId xmlns:a16="http://schemas.microsoft.com/office/drawing/2014/main" id="{9DFDB763-803D-4D75-AEFC-1A4F063F1C4B}"/>
              </a:ext>
            </a:extLst>
          </p:cNvPr>
          <p:cNvPicPr>
            <a:picLocks noChangeAspect="1"/>
          </p:cNvPicPr>
          <p:nvPr/>
        </p:nvPicPr>
        <p:blipFill rotWithShape="1">
          <a:blip r:embed="rId17"/>
          <a:srcRect l="28472" t="18503" r="24305" b="6399"/>
          <a:stretch/>
        </p:blipFill>
        <p:spPr>
          <a:xfrm>
            <a:off x="4015591" y="2875090"/>
            <a:ext cx="1961574" cy="1753877"/>
          </a:xfrm>
          <a:prstGeom prst="rect">
            <a:avLst/>
          </a:prstGeom>
        </p:spPr>
      </p:pic>
      <p:pic>
        <p:nvPicPr>
          <p:cNvPr id="24" name="Picture 23">
            <a:extLst>
              <a:ext uri="{FF2B5EF4-FFF2-40B4-BE49-F238E27FC236}">
                <a16:creationId xmlns:a16="http://schemas.microsoft.com/office/drawing/2014/main" id="{D393C3D2-F204-4AC5-8B1C-36135F96B7AC}"/>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318782" y="162430"/>
            <a:ext cx="1985267" cy="1171060"/>
          </a:xfrm>
          <a:prstGeom prst="rect">
            <a:avLst/>
          </a:prstGeom>
        </p:spPr>
      </p:pic>
    </p:spTree>
    <p:extLst>
      <p:ext uri="{BB962C8B-B14F-4D97-AF65-F5344CB8AC3E}">
        <p14:creationId xmlns:p14="http://schemas.microsoft.com/office/powerpoint/2010/main" val="12693023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ABB17-9C57-46D0-B5F7-C1BED304D79A}"/>
              </a:ext>
            </a:extLst>
          </p:cNvPr>
          <p:cNvSpPr>
            <a:spLocks noGrp="1"/>
          </p:cNvSpPr>
          <p:nvPr>
            <p:ph type="title"/>
          </p:nvPr>
        </p:nvSpPr>
        <p:spPr/>
        <p:txBody>
          <a:bodyPr>
            <a:normAutofit/>
          </a:bodyPr>
          <a:lstStyle/>
          <a:p>
            <a:r>
              <a:rPr lang="en-US" b="1" dirty="0"/>
              <a:t>Why is this happening?   … Marijuana Effects</a:t>
            </a:r>
          </a:p>
        </p:txBody>
      </p:sp>
      <p:sp>
        <p:nvSpPr>
          <p:cNvPr id="3" name="Content Placeholder 2">
            <a:extLst>
              <a:ext uri="{FF2B5EF4-FFF2-40B4-BE49-F238E27FC236}">
                <a16:creationId xmlns:a16="http://schemas.microsoft.com/office/drawing/2014/main" id="{30FA34AF-BB01-4A5C-A20A-E6A49D5F6587}"/>
              </a:ext>
            </a:extLst>
          </p:cNvPr>
          <p:cNvSpPr>
            <a:spLocks noGrp="1"/>
          </p:cNvSpPr>
          <p:nvPr>
            <p:ph idx="1"/>
          </p:nvPr>
        </p:nvSpPr>
        <p:spPr>
          <a:xfrm>
            <a:off x="1037492" y="1708219"/>
            <a:ext cx="10005646" cy="4351338"/>
          </a:xfrm>
        </p:spPr>
        <p:txBody>
          <a:bodyPr>
            <a:normAutofit fontScale="85000" lnSpcReduction="20000"/>
          </a:bodyPr>
          <a:lstStyle/>
          <a:p>
            <a:pPr marL="0" indent="0">
              <a:buNone/>
            </a:pPr>
            <a:r>
              <a:rPr lang="en-US" sz="3800" b="1" dirty="0"/>
              <a:t>Physiologic Effects</a:t>
            </a:r>
          </a:p>
          <a:p>
            <a:r>
              <a:rPr lang="en-US" dirty="0"/>
              <a:t>Brain: slowed response time, loss in coordination</a:t>
            </a:r>
          </a:p>
          <a:p>
            <a:r>
              <a:rPr lang="en-US" dirty="0"/>
              <a:t>Heart – increased heart rate and blood pressure</a:t>
            </a:r>
          </a:p>
          <a:p>
            <a:r>
              <a:rPr lang="en-US" dirty="0"/>
              <a:t>Visual – red eyes, lack on convergence, eyelid tremors, impaired vision</a:t>
            </a:r>
          </a:p>
          <a:p>
            <a:endParaRPr lang="en-US" sz="3800" b="1" dirty="0"/>
          </a:p>
          <a:p>
            <a:pPr marL="0" indent="0">
              <a:buNone/>
            </a:pPr>
            <a:r>
              <a:rPr lang="en-US" sz="3800" b="1" dirty="0">
                <a:solidFill>
                  <a:schemeClr val="bg1">
                    <a:lumMod val="65000"/>
                  </a:schemeClr>
                </a:solidFill>
              </a:rPr>
              <a:t>Psychological Effects</a:t>
            </a:r>
          </a:p>
          <a:p>
            <a:r>
              <a:rPr lang="en-US" dirty="0">
                <a:solidFill>
                  <a:schemeClr val="bg1">
                    <a:lumMod val="65000"/>
                  </a:schemeClr>
                </a:solidFill>
              </a:rPr>
              <a:t>Disoriented time, hallucinations</a:t>
            </a:r>
          </a:p>
          <a:p>
            <a:r>
              <a:rPr lang="en-US" dirty="0">
                <a:solidFill>
                  <a:schemeClr val="bg1">
                    <a:lumMod val="65000"/>
                  </a:schemeClr>
                </a:solidFill>
              </a:rPr>
              <a:t>Difficult concentrating, magical or “random” thinking</a:t>
            </a:r>
          </a:p>
          <a:p>
            <a:r>
              <a:rPr lang="en-US" dirty="0">
                <a:solidFill>
                  <a:schemeClr val="bg1">
                    <a:lumMod val="65000"/>
                  </a:schemeClr>
                </a:solidFill>
              </a:rPr>
              <a:t>Short term memory loss</a:t>
            </a:r>
          </a:p>
          <a:p>
            <a:r>
              <a:rPr lang="en-US" dirty="0">
                <a:solidFill>
                  <a:schemeClr val="bg1">
                    <a:lumMod val="65000"/>
                  </a:schemeClr>
                </a:solidFill>
              </a:rPr>
              <a:t>Psychotic symptoms with high dose/concentrations - panic attacks, anxiety, aggression, euphoria</a:t>
            </a:r>
          </a:p>
          <a:p>
            <a:endParaRPr lang="en-US" dirty="0"/>
          </a:p>
          <a:p>
            <a:pPr marL="0" indent="0">
              <a:buNone/>
            </a:pPr>
            <a:endParaRPr lang="en-US" dirty="0"/>
          </a:p>
        </p:txBody>
      </p:sp>
      <p:sp>
        <p:nvSpPr>
          <p:cNvPr id="5" name="TextBox 4">
            <a:extLst>
              <a:ext uri="{FF2B5EF4-FFF2-40B4-BE49-F238E27FC236}">
                <a16:creationId xmlns:a16="http://schemas.microsoft.com/office/drawing/2014/main" id="{C7A3B561-384E-46A5-89B0-73D20246515D}"/>
              </a:ext>
            </a:extLst>
          </p:cNvPr>
          <p:cNvSpPr txBox="1"/>
          <p:nvPr/>
        </p:nvSpPr>
        <p:spPr>
          <a:xfrm>
            <a:off x="838200" y="6308209"/>
            <a:ext cx="11029545" cy="369332"/>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Volkow ND, et al.  </a:t>
            </a:r>
            <a:r>
              <a:rPr lang="en-US" i="1" dirty="0">
                <a:latin typeface="Arial" panose="020B0604020202020204" pitchFamily="34" charset="0"/>
                <a:cs typeface="Arial" panose="020B0604020202020204" pitchFamily="34" charset="0"/>
              </a:rPr>
              <a:t>NEJM </a:t>
            </a:r>
            <a:r>
              <a:rPr lang="en-US" dirty="0">
                <a:latin typeface="Arial" panose="020B0604020202020204" pitchFamily="34" charset="0"/>
                <a:cs typeface="Arial" panose="020B0604020202020204" pitchFamily="34" charset="0"/>
              </a:rPr>
              <a:t>2014;370:2219-2227; </a:t>
            </a:r>
            <a:r>
              <a:rPr lang="en-US" dirty="0" err="1">
                <a:latin typeface="Arial" panose="020B0604020202020204" pitchFamily="34" charset="0"/>
                <a:cs typeface="Arial" panose="020B0604020202020204" pitchFamily="34" charset="0"/>
              </a:rPr>
              <a:t>DiForti</a:t>
            </a:r>
            <a:r>
              <a:rPr lang="en-US" dirty="0">
                <a:latin typeface="Arial" panose="020B0604020202020204" pitchFamily="34" charset="0"/>
                <a:cs typeface="Arial" panose="020B0604020202020204" pitchFamily="34" charset="0"/>
              </a:rPr>
              <a:t> M, et al Lancet Psych Feb 18 2015</a:t>
            </a:r>
          </a:p>
        </p:txBody>
      </p:sp>
    </p:spTree>
    <p:extLst>
      <p:ext uri="{BB962C8B-B14F-4D97-AF65-F5344CB8AC3E}">
        <p14:creationId xmlns:p14="http://schemas.microsoft.com/office/powerpoint/2010/main" val="16672421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dirty="0"/>
              <a:t>Cannabis Consumption Dysfunction </a:t>
            </a:r>
            <a:br>
              <a:rPr lang="en-US" dirty="0"/>
            </a:br>
            <a:r>
              <a:rPr lang="en-US" dirty="0"/>
              <a:t>In Glare Response</a:t>
            </a:r>
          </a:p>
        </p:txBody>
      </p:sp>
      <p:pic>
        <p:nvPicPr>
          <p:cNvPr id="4" name="Content Placeholder 5">
            <a:extLst>
              <a:ext uri="{FF2B5EF4-FFF2-40B4-BE49-F238E27FC236}">
                <a16:creationId xmlns:a16="http://schemas.microsoft.com/office/drawing/2014/main" id="{E8C9BAB6-8DE2-4FCC-84B9-A47E55B345D3}"/>
              </a:ext>
            </a:extLst>
          </p:cNvPr>
          <p:cNvPicPr>
            <a:picLocks noGrp="1" noChangeAspect="1"/>
          </p:cNvPicPr>
          <p:nvPr>
            <p:ph idx="1"/>
          </p:nvPr>
        </p:nvPicPr>
        <p:blipFill>
          <a:blip r:embed="rId2"/>
          <a:stretch>
            <a:fillRect/>
          </a:stretch>
        </p:blipFill>
        <p:spPr>
          <a:xfrm>
            <a:off x="1460450" y="1925091"/>
            <a:ext cx="5051731" cy="2066617"/>
          </a:xfrm>
          <a:prstGeom prst="rect">
            <a:avLst/>
          </a:prstGeom>
        </p:spPr>
      </p:pic>
      <p:sp>
        <p:nvSpPr>
          <p:cNvPr id="6" name="TextBox 5">
            <a:extLst>
              <a:ext uri="{FF2B5EF4-FFF2-40B4-BE49-F238E27FC236}">
                <a16:creationId xmlns:a16="http://schemas.microsoft.com/office/drawing/2014/main" id="{15A09874-C0B3-4376-B1E8-4080686AAF69}"/>
              </a:ext>
            </a:extLst>
          </p:cNvPr>
          <p:cNvSpPr txBox="1"/>
          <p:nvPr/>
        </p:nvSpPr>
        <p:spPr>
          <a:xfrm>
            <a:off x="1323243" y="4226111"/>
            <a:ext cx="9785744" cy="1569660"/>
          </a:xfrm>
          <a:prstGeom prst="rect">
            <a:avLst/>
          </a:prstGeom>
          <a:noFill/>
        </p:spPr>
        <p:txBody>
          <a:bodyPr wrap="square">
            <a:spAutoFit/>
          </a:bodyPr>
          <a:lstStyle/>
          <a:p>
            <a:r>
              <a:rPr lang="en-US" sz="3200" dirty="0"/>
              <a:t>The time to </a:t>
            </a:r>
            <a:r>
              <a:rPr lang="en-US" sz="3200" u="sng" dirty="0"/>
              <a:t>recover normal retinal function </a:t>
            </a:r>
            <a:r>
              <a:rPr lang="en-US" sz="3200" dirty="0"/>
              <a:t>after a bright light exposure is </a:t>
            </a:r>
            <a:r>
              <a:rPr lang="en-US" sz="3200" u="sng" dirty="0"/>
              <a:t>significantly longer </a:t>
            </a:r>
            <a:r>
              <a:rPr lang="en-US" sz="3200" dirty="0"/>
              <a:t>with the consumption of cannabis. </a:t>
            </a:r>
          </a:p>
        </p:txBody>
      </p:sp>
      <p:sp>
        <p:nvSpPr>
          <p:cNvPr id="8" name="TextBox 7">
            <a:extLst>
              <a:ext uri="{FF2B5EF4-FFF2-40B4-BE49-F238E27FC236}">
                <a16:creationId xmlns:a16="http://schemas.microsoft.com/office/drawing/2014/main" id="{BB1967F9-F186-43F7-AFCE-5722C0893252}"/>
              </a:ext>
            </a:extLst>
          </p:cNvPr>
          <p:cNvSpPr txBox="1"/>
          <p:nvPr/>
        </p:nvSpPr>
        <p:spPr>
          <a:xfrm>
            <a:off x="939781" y="6308209"/>
            <a:ext cx="6093068" cy="369332"/>
          </a:xfrm>
          <a:prstGeom prst="rect">
            <a:avLst/>
          </a:prstGeom>
          <a:noFill/>
        </p:spPr>
        <p:txBody>
          <a:bodyPr wrap="square">
            <a:spAutoFit/>
          </a:bodyPr>
          <a:lstStyle/>
          <a:p>
            <a:r>
              <a:rPr lang="en-US" sz="1800" dirty="0"/>
              <a:t>Adams A: Psychopharmacology, 1978, 56, 81-86.</a:t>
            </a:r>
          </a:p>
        </p:txBody>
      </p:sp>
    </p:spTree>
    <p:extLst>
      <p:ext uri="{BB962C8B-B14F-4D97-AF65-F5344CB8AC3E}">
        <p14:creationId xmlns:p14="http://schemas.microsoft.com/office/powerpoint/2010/main" val="12371217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Glare Recovery</a:t>
            </a:r>
          </a:p>
        </p:txBody>
      </p:sp>
      <p:pic>
        <p:nvPicPr>
          <p:cNvPr id="4" name="Content Placeholder 3">
            <a:extLst>
              <a:ext uri="{FF2B5EF4-FFF2-40B4-BE49-F238E27FC236}">
                <a16:creationId xmlns:a16="http://schemas.microsoft.com/office/drawing/2014/main" id="{6506408B-0049-4E95-9F2A-11480AD85A52}"/>
              </a:ext>
            </a:extLst>
          </p:cNvPr>
          <p:cNvPicPr>
            <a:picLocks noGrp="1" noChangeAspect="1"/>
          </p:cNvPicPr>
          <p:nvPr>
            <p:ph idx="1"/>
          </p:nvPr>
        </p:nvPicPr>
        <p:blipFill>
          <a:blip r:embed="rId2"/>
          <a:stretch>
            <a:fillRect/>
          </a:stretch>
        </p:blipFill>
        <p:spPr>
          <a:xfrm>
            <a:off x="917418" y="1565214"/>
            <a:ext cx="5178582" cy="3411231"/>
          </a:xfrm>
          <a:prstGeom prst="rect">
            <a:avLst/>
          </a:prstGeom>
        </p:spPr>
      </p:pic>
      <p:sp>
        <p:nvSpPr>
          <p:cNvPr id="6" name="TextBox 5">
            <a:extLst>
              <a:ext uri="{FF2B5EF4-FFF2-40B4-BE49-F238E27FC236}">
                <a16:creationId xmlns:a16="http://schemas.microsoft.com/office/drawing/2014/main" id="{B67A2F20-99CF-4588-BADC-881CAB91320F}"/>
              </a:ext>
            </a:extLst>
          </p:cNvPr>
          <p:cNvSpPr txBox="1"/>
          <p:nvPr/>
        </p:nvSpPr>
        <p:spPr>
          <a:xfrm>
            <a:off x="6096000" y="1563852"/>
            <a:ext cx="5178582" cy="3539430"/>
          </a:xfrm>
          <a:prstGeom prst="rect">
            <a:avLst/>
          </a:prstGeom>
          <a:noFill/>
        </p:spPr>
        <p:txBody>
          <a:bodyPr wrap="square">
            <a:spAutoFit/>
          </a:bodyPr>
          <a:lstStyle/>
          <a:p>
            <a:pPr marL="285750" indent="-285750">
              <a:buFont typeface="Arial" panose="020B0604020202020204" pitchFamily="34" charset="0"/>
              <a:buChar char="•"/>
            </a:pPr>
            <a:r>
              <a:rPr lang="en-US" sz="2800" dirty="0"/>
              <a:t>Doses for marijuana were </a:t>
            </a:r>
            <a:r>
              <a:rPr lang="en-US" sz="2800" u="sng" dirty="0"/>
              <a:t>8 or 15 mg</a:t>
            </a:r>
            <a:r>
              <a:rPr lang="en-US" sz="2800" dirty="0"/>
              <a:t>. </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The impairment with marijuana was </a:t>
            </a:r>
            <a:r>
              <a:rPr lang="en-US" sz="2800" u="sng" dirty="0"/>
              <a:t>dose</a:t>
            </a:r>
            <a:r>
              <a:rPr lang="en-US" sz="2800" dirty="0"/>
              <a:t> </a:t>
            </a:r>
            <a:r>
              <a:rPr lang="en-US" sz="2800" u="sng" dirty="0"/>
              <a:t>related</a:t>
            </a:r>
            <a:r>
              <a:rPr lang="en-US" sz="2800" dirty="0"/>
              <a:t>. </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Dysfunction </a:t>
            </a:r>
            <a:r>
              <a:rPr lang="en-US" sz="2800" u="sng" dirty="0"/>
              <a:t>lasted</a:t>
            </a:r>
            <a:r>
              <a:rPr lang="en-US" sz="2800" dirty="0"/>
              <a:t> about </a:t>
            </a:r>
            <a:r>
              <a:rPr lang="en-US" sz="2800" u="sng" dirty="0"/>
              <a:t>two</a:t>
            </a:r>
            <a:r>
              <a:rPr lang="en-US" sz="2800" dirty="0"/>
              <a:t> hours. </a:t>
            </a:r>
          </a:p>
        </p:txBody>
      </p:sp>
      <p:sp>
        <p:nvSpPr>
          <p:cNvPr id="7" name="Rectangle 6">
            <a:extLst>
              <a:ext uri="{FF2B5EF4-FFF2-40B4-BE49-F238E27FC236}">
                <a16:creationId xmlns:a16="http://schemas.microsoft.com/office/drawing/2014/main" id="{1776740F-4D5B-4F42-B01B-90FE9064D3B6}"/>
              </a:ext>
            </a:extLst>
          </p:cNvPr>
          <p:cNvSpPr/>
          <p:nvPr/>
        </p:nvSpPr>
        <p:spPr>
          <a:xfrm>
            <a:off x="1074147" y="6231831"/>
            <a:ext cx="5161156" cy="369332"/>
          </a:xfrm>
          <a:prstGeom prst="rect">
            <a:avLst/>
          </a:prstGeom>
        </p:spPr>
        <p:txBody>
          <a:bodyPr wrap="none">
            <a:spAutoFit/>
          </a:bodyPr>
          <a:lstStyle/>
          <a:p>
            <a:r>
              <a:rPr lang="en-US" dirty="0"/>
              <a:t>Adams A: Psychopharmacology, 1978, 56, 81-86.</a:t>
            </a:r>
          </a:p>
        </p:txBody>
      </p:sp>
    </p:spTree>
    <p:extLst>
      <p:ext uri="{BB962C8B-B14F-4D97-AF65-F5344CB8AC3E}">
        <p14:creationId xmlns:p14="http://schemas.microsoft.com/office/powerpoint/2010/main" val="11774585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Visual Impact</a:t>
            </a:r>
          </a:p>
        </p:txBody>
      </p:sp>
      <p:sp>
        <p:nvSpPr>
          <p:cNvPr id="4" name="Content Placeholder 2">
            <a:extLst>
              <a:ext uri="{FF2B5EF4-FFF2-40B4-BE49-F238E27FC236}">
                <a16:creationId xmlns:a16="http://schemas.microsoft.com/office/drawing/2014/main" id="{93527E9A-CB7B-4D40-AE35-C6AA94F5C555}"/>
              </a:ext>
            </a:extLst>
          </p:cNvPr>
          <p:cNvSpPr>
            <a:spLocks noGrp="1"/>
          </p:cNvSpPr>
          <p:nvPr>
            <p:ph idx="1"/>
          </p:nvPr>
        </p:nvSpPr>
        <p:spPr>
          <a:xfrm>
            <a:off x="838200" y="1332689"/>
            <a:ext cx="10515600" cy="4844274"/>
          </a:xfrm>
        </p:spPr>
        <p:txBody>
          <a:bodyPr/>
          <a:lstStyle/>
          <a:p>
            <a:pPr marL="0" marR="0" indent="0">
              <a:lnSpc>
                <a:spcPct val="107000"/>
              </a:lnSpc>
              <a:spcBef>
                <a:spcPts val="0"/>
              </a:spcBef>
              <a:spcAft>
                <a:spcPts val="80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ts val="3000"/>
              </a:lnSpc>
              <a:spcBef>
                <a:spcPts val="0"/>
              </a:spcBef>
              <a:spcAft>
                <a:spcPts val="300"/>
              </a:spcAft>
              <a:buNone/>
            </a:pPr>
            <a:r>
              <a:rPr lang="en-US" sz="32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Smoking marijuana DOES impair vision by altering key functions like ability to focus and glare sensitivity, study reveals</a:t>
            </a:r>
          </a:p>
          <a:p>
            <a:pPr marL="0" marR="0" indent="0">
              <a:lnSpc>
                <a:spcPts val="3000"/>
              </a:lnSpc>
              <a:spcBef>
                <a:spcPts val="0"/>
              </a:spcBef>
              <a:spcAft>
                <a:spcPts val="300"/>
              </a:spcAft>
              <a:buNone/>
            </a:pP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Bef>
                <a:spcPts val="0"/>
              </a:spcBef>
              <a:buSzPts val="1000"/>
              <a:tabLst>
                <a:tab pos="457200" algn="l"/>
              </a:tabLst>
            </a:pPr>
            <a:r>
              <a:rPr lang="en-US" sz="18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 study conducted with cannabis users shows smoking it impairs vision</a:t>
            </a:r>
          </a:p>
          <a:p>
            <a:pPr>
              <a:lnSpc>
                <a:spcPts val="1650"/>
              </a:lnSpc>
              <a:spcBef>
                <a:spcPts val="0"/>
              </a:spcBef>
              <a:buSzPts val="1000"/>
              <a:tabLst>
                <a:tab pos="457200" algn="l"/>
              </a:tabLs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Bef>
                <a:spcPts val="0"/>
              </a:spcBef>
              <a:buSzPts val="1000"/>
              <a:tabLst>
                <a:tab pos="457200" algn="l"/>
              </a:tabLst>
            </a:pPr>
            <a:r>
              <a:rPr lang="en-US" sz="18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It can alter key functions like three-dimensional vision and ability to focus</a:t>
            </a:r>
          </a:p>
          <a:p>
            <a:pPr>
              <a:lnSpc>
                <a:spcPts val="1650"/>
              </a:lnSpc>
              <a:spcBef>
                <a:spcPts val="0"/>
              </a:spcBef>
              <a:buSzPts val="1000"/>
              <a:tabLst>
                <a:tab pos="457200" algn="l"/>
              </a:tabLs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Bef>
                <a:spcPts val="0"/>
              </a:spcBef>
              <a:buSzPts val="1000"/>
              <a:tabLst>
                <a:tab pos="457200" algn="l"/>
              </a:tabLst>
            </a:pPr>
            <a:r>
              <a:rPr lang="en-US" sz="18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Participants who consumed the drug also had heightened glare sensitivity </a:t>
            </a:r>
          </a:p>
          <a:p>
            <a:pPr>
              <a:lnSpc>
                <a:spcPts val="1650"/>
              </a:lnSpc>
              <a:spcBef>
                <a:spcPts val="0"/>
              </a:spcBef>
              <a:buSzPts val="1000"/>
              <a:tabLst>
                <a:tab pos="457200" algn="l"/>
              </a:tabLs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80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By </a:t>
            </a:r>
            <a:r>
              <a:rPr lang="en-US" sz="1800" u="none" strike="noStrike" cap="all" spc="-10" dirty="0">
                <a:solidFill>
                  <a:srgbClr val="004DB3"/>
                </a:solidFill>
                <a:effectLst/>
                <a:latin typeface="Arial" panose="020B0604020202020204" pitchFamily="34" charset="0"/>
                <a:ea typeface="Times New Roman" panose="02020603050405020304" pitchFamily="18" charset="0"/>
                <a:cs typeface="Times New Roman" panose="02020603050405020304" pitchFamily="18" charset="0"/>
                <a:hlinkClick r:id="rId2"/>
              </a:rPr>
              <a:t>STACY LIBERATORE FOR DAILYMAIL.COM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600"/>
              </a:spcAft>
              <a:buNone/>
            </a:pPr>
            <a:r>
              <a:rPr lang="en-US" sz="1800" b="1" cap="all" spc="-10" dirty="0">
                <a:solidFill>
                  <a:srgbClr val="666666"/>
                </a:solidFill>
                <a:effectLst/>
                <a:latin typeface="Arial" panose="020B0604020202020204" pitchFamily="34" charset="0"/>
                <a:ea typeface="Times New Roman" panose="02020603050405020304" pitchFamily="18" charset="0"/>
                <a:cs typeface="Times New Roman" panose="02020603050405020304" pitchFamily="18" charset="0"/>
              </a:rPr>
              <a:t>PUBLISHED:</a:t>
            </a:r>
            <a:r>
              <a:rPr lang="en-US" sz="1800" spc="-10" dirty="0">
                <a:solidFill>
                  <a:srgbClr val="666666"/>
                </a:solidFill>
                <a:effectLst/>
                <a:latin typeface="Arial" panose="020B0604020202020204" pitchFamily="34" charset="0"/>
                <a:ea typeface="Times New Roman" panose="02020603050405020304" pitchFamily="18" charset="0"/>
                <a:cs typeface="Times New Roman" panose="02020603050405020304" pitchFamily="18" charset="0"/>
              </a:rPr>
              <a:t> 15:20 EDT, 22 April 2021 | </a:t>
            </a:r>
            <a:r>
              <a:rPr lang="en-US" sz="1800" b="1" cap="all" spc="-10" dirty="0">
                <a:solidFill>
                  <a:srgbClr val="666666"/>
                </a:solidFill>
                <a:effectLst/>
                <a:latin typeface="Arial" panose="020B0604020202020204" pitchFamily="34" charset="0"/>
                <a:ea typeface="Times New Roman" panose="02020603050405020304" pitchFamily="18" charset="0"/>
                <a:cs typeface="Times New Roman" panose="02020603050405020304" pitchFamily="18" charset="0"/>
              </a:rPr>
              <a:t>UPDATED:</a:t>
            </a:r>
            <a:r>
              <a:rPr lang="en-US" sz="1800" spc="-10" dirty="0">
                <a:solidFill>
                  <a:srgbClr val="666666"/>
                </a:solidFill>
                <a:effectLst/>
                <a:latin typeface="Arial" panose="020B0604020202020204" pitchFamily="34" charset="0"/>
                <a:ea typeface="Times New Roman" panose="02020603050405020304" pitchFamily="18" charset="0"/>
                <a:cs typeface="Times New Roman" panose="02020603050405020304" pitchFamily="18" charset="0"/>
              </a:rPr>
              <a:t> 17:39 EDT, 22 April 2021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7969585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754" y="754211"/>
            <a:ext cx="10632766" cy="717324"/>
          </a:xfrm>
        </p:spPr>
        <p:txBody>
          <a:bodyPr>
            <a:normAutofit fontScale="90000"/>
          </a:bodyPr>
          <a:lstStyle/>
          <a:p>
            <a:pPr algn="ctr"/>
            <a:r>
              <a:rPr lang="en-US" b="1" dirty="0"/>
              <a:t>IMMAD In Casual User Shows </a:t>
            </a:r>
            <a:br>
              <a:rPr lang="en-US" b="1" dirty="0"/>
            </a:br>
            <a:r>
              <a:rPr lang="en-US" b="1" dirty="0"/>
              <a:t>Tunneling Vision with Marijuana Use</a:t>
            </a:r>
            <a:br>
              <a:rPr lang="en-US" b="1" dirty="0"/>
            </a:br>
            <a:endParaRPr lang="en-US" dirty="0"/>
          </a:p>
        </p:txBody>
      </p:sp>
      <p:pic>
        <p:nvPicPr>
          <p:cNvPr id="10" name="Picture 9"/>
          <p:cNvPicPr>
            <a:picLocks noChangeAspect="1"/>
          </p:cNvPicPr>
          <p:nvPr/>
        </p:nvPicPr>
        <p:blipFill rotWithShape="1">
          <a:blip r:embed="rId2"/>
          <a:srcRect l="13438" t="39499" r="14062" b="7142"/>
          <a:stretch/>
        </p:blipFill>
        <p:spPr>
          <a:xfrm>
            <a:off x="181772" y="1423195"/>
            <a:ext cx="7304878" cy="3657600"/>
          </a:xfrm>
          <a:prstGeom prst="rect">
            <a:avLst/>
          </a:prstGeom>
        </p:spPr>
      </p:pic>
      <p:pic>
        <p:nvPicPr>
          <p:cNvPr id="12" name="Picture 11"/>
          <p:cNvPicPr>
            <a:picLocks noChangeAspect="1"/>
          </p:cNvPicPr>
          <p:nvPr/>
        </p:nvPicPr>
        <p:blipFill rotWithShape="1">
          <a:blip r:embed="rId3"/>
          <a:srcRect l="29063" t="28601" r="30156" b="19429"/>
          <a:stretch/>
        </p:blipFill>
        <p:spPr>
          <a:xfrm>
            <a:off x="7219950" y="1540422"/>
            <a:ext cx="4972050" cy="3562350"/>
          </a:xfrm>
          <a:prstGeom prst="rect">
            <a:avLst/>
          </a:prstGeom>
        </p:spPr>
      </p:pic>
      <p:sp>
        <p:nvSpPr>
          <p:cNvPr id="13" name="TextBox 12"/>
          <p:cNvSpPr txBox="1"/>
          <p:nvPr/>
        </p:nvSpPr>
        <p:spPr>
          <a:xfrm>
            <a:off x="747772" y="5198022"/>
            <a:ext cx="8343900" cy="954107"/>
          </a:xfrm>
          <a:prstGeom prst="rect">
            <a:avLst/>
          </a:prstGeom>
          <a:noFill/>
        </p:spPr>
        <p:txBody>
          <a:bodyPr wrap="square" rtlCol="0">
            <a:spAutoFit/>
          </a:bodyPr>
          <a:lstStyle/>
          <a:p>
            <a:pPr marL="457200" indent="-457200">
              <a:buFont typeface="Arial" panose="020B0604020202020204" pitchFamily="34" charset="0"/>
              <a:buChar char="•"/>
            </a:pPr>
            <a:r>
              <a:rPr lang="en-US" sz="2800" b="1" dirty="0"/>
              <a:t>Unable to see traffic lights overhead or to the sides</a:t>
            </a:r>
          </a:p>
          <a:p>
            <a:pPr marL="457200" indent="-457200">
              <a:buFont typeface="Arial" panose="020B0604020202020204" pitchFamily="34" charset="0"/>
              <a:buChar char="•"/>
            </a:pPr>
            <a:r>
              <a:rPr lang="en-US" sz="2800" b="1" dirty="0"/>
              <a:t>Unable to see pedestrians &amp; bicyclists</a:t>
            </a:r>
          </a:p>
        </p:txBody>
      </p:sp>
      <p:sp>
        <p:nvSpPr>
          <p:cNvPr id="3" name="TextBox 2"/>
          <p:cNvSpPr txBox="1"/>
          <p:nvPr/>
        </p:nvSpPr>
        <p:spPr>
          <a:xfrm>
            <a:off x="451616" y="6269356"/>
            <a:ext cx="9002111" cy="369332"/>
          </a:xfrm>
          <a:prstGeom prst="rect">
            <a:avLst/>
          </a:prstGeom>
          <a:noFill/>
        </p:spPr>
        <p:txBody>
          <a:bodyPr wrap="square" rtlCol="0">
            <a:spAutoFit/>
          </a:bodyPr>
          <a:lstStyle/>
          <a:p>
            <a:r>
              <a:rPr lang="en-US" dirty="0" err="1"/>
              <a:t>Valenti</a:t>
            </a:r>
            <a:r>
              <a:rPr lang="en-US" dirty="0"/>
              <a:t> presentation, North American Cannabis Summit, Los Angeles, CA, Jan 2019.</a:t>
            </a:r>
          </a:p>
        </p:txBody>
      </p:sp>
    </p:spTree>
    <p:extLst>
      <p:ext uri="{BB962C8B-B14F-4D97-AF65-F5344CB8AC3E}">
        <p14:creationId xmlns:p14="http://schemas.microsoft.com/office/powerpoint/2010/main" val="1244878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ABB17-9C57-46D0-B5F7-C1BED304D79A}"/>
              </a:ext>
            </a:extLst>
          </p:cNvPr>
          <p:cNvSpPr>
            <a:spLocks noGrp="1"/>
          </p:cNvSpPr>
          <p:nvPr>
            <p:ph type="title"/>
          </p:nvPr>
        </p:nvSpPr>
        <p:spPr/>
        <p:txBody>
          <a:bodyPr>
            <a:normAutofit/>
          </a:bodyPr>
          <a:lstStyle/>
          <a:p>
            <a:r>
              <a:rPr lang="en-US" dirty="0"/>
              <a:t>Why is this happening?   … Marijuana Effects</a:t>
            </a:r>
          </a:p>
        </p:txBody>
      </p:sp>
      <p:sp>
        <p:nvSpPr>
          <p:cNvPr id="3" name="Content Placeholder 2">
            <a:extLst>
              <a:ext uri="{FF2B5EF4-FFF2-40B4-BE49-F238E27FC236}">
                <a16:creationId xmlns:a16="http://schemas.microsoft.com/office/drawing/2014/main" id="{30FA34AF-BB01-4A5C-A20A-E6A49D5F6587}"/>
              </a:ext>
            </a:extLst>
          </p:cNvPr>
          <p:cNvSpPr>
            <a:spLocks noGrp="1"/>
          </p:cNvSpPr>
          <p:nvPr>
            <p:ph idx="1"/>
          </p:nvPr>
        </p:nvSpPr>
        <p:spPr>
          <a:xfrm>
            <a:off x="1162454" y="1708219"/>
            <a:ext cx="9669669" cy="4351338"/>
          </a:xfrm>
        </p:spPr>
        <p:txBody>
          <a:bodyPr>
            <a:normAutofit fontScale="85000" lnSpcReduction="20000"/>
          </a:bodyPr>
          <a:lstStyle/>
          <a:p>
            <a:pPr marL="0" indent="0">
              <a:buNone/>
            </a:pPr>
            <a:r>
              <a:rPr lang="en-US" sz="3800" b="1" dirty="0">
                <a:solidFill>
                  <a:schemeClr val="bg1">
                    <a:lumMod val="65000"/>
                  </a:schemeClr>
                </a:solidFill>
              </a:rPr>
              <a:t>Physiologic Effects</a:t>
            </a:r>
          </a:p>
          <a:p>
            <a:r>
              <a:rPr lang="en-US" dirty="0">
                <a:solidFill>
                  <a:schemeClr val="bg1">
                    <a:lumMod val="65000"/>
                  </a:schemeClr>
                </a:solidFill>
              </a:rPr>
              <a:t>Brain: slowed response time, loss in coordination</a:t>
            </a:r>
          </a:p>
          <a:p>
            <a:r>
              <a:rPr lang="en-US" dirty="0">
                <a:solidFill>
                  <a:schemeClr val="bg1">
                    <a:lumMod val="65000"/>
                  </a:schemeClr>
                </a:solidFill>
              </a:rPr>
              <a:t>Heart – increased heart rate and blood pressure</a:t>
            </a:r>
          </a:p>
          <a:p>
            <a:r>
              <a:rPr lang="en-US" dirty="0">
                <a:solidFill>
                  <a:schemeClr val="bg1">
                    <a:lumMod val="65000"/>
                  </a:schemeClr>
                </a:solidFill>
              </a:rPr>
              <a:t>Visual – red eyes, lack on convergence, eyelid tremors, see next slides</a:t>
            </a:r>
          </a:p>
          <a:p>
            <a:endParaRPr lang="en-US" sz="3800" b="1" dirty="0"/>
          </a:p>
          <a:p>
            <a:pPr marL="0" indent="0">
              <a:buNone/>
            </a:pPr>
            <a:r>
              <a:rPr lang="en-US" sz="3800" b="1" dirty="0"/>
              <a:t>Psychological Effects</a:t>
            </a:r>
          </a:p>
          <a:p>
            <a:r>
              <a:rPr lang="en-US" dirty="0"/>
              <a:t>Disoriented time, hallucinations</a:t>
            </a:r>
          </a:p>
          <a:p>
            <a:r>
              <a:rPr lang="en-US" dirty="0"/>
              <a:t>Difficult concentrating, magical or “random” thinking</a:t>
            </a:r>
          </a:p>
          <a:p>
            <a:r>
              <a:rPr lang="en-US" dirty="0"/>
              <a:t>Short term memory loss</a:t>
            </a:r>
          </a:p>
          <a:p>
            <a:r>
              <a:rPr lang="en-US" dirty="0"/>
              <a:t>Psychotic symptoms with high dose/concentrations - panic attacks, anxiety, aggression, euphoria</a:t>
            </a:r>
          </a:p>
          <a:p>
            <a:endParaRPr lang="en-US" dirty="0"/>
          </a:p>
          <a:p>
            <a:pPr marL="0" indent="0">
              <a:buNone/>
            </a:pPr>
            <a:endParaRPr lang="en-US" dirty="0"/>
          </a:p>
        </p:txBody>
      </p:sp>
      <p:sp>
        <p:nvSpPr>
          <p:cNvPr id="5" name="TextBox 4">
            <a:extLst>
              <a:ext uri="{FF2B5EF4-FFF2-40B4-BE49-F238E27FC236}">
                <a16:creationId xmlns:a16="http://schemas.microsoft.com/office/drawing/2014/main" id="{C7A3B561-384E-46A5-89B0-73D20246515D}"/>
              </a:ext>
            </a:extLst>
          </p:cNvPr>
          <p:cNvSpPr txBox="1"/>
          <p:nvPr/>
        </p:nvSpPr>
        <p:spPr>
          <a:xfrm>
            <a:off x="838200" y="6308209"/>
            <a:ext cx="11029545" cy="369332"/>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Volkow ND, et al.  </a:t>
            </a:r>
            <a:r>
              <a:rPr lang="en-US" i="1" dirty="0">
                <a:latin typeface="Arial" panose="020B0604020202020204" pitchFamily="34" charset="0"/>
                <a:cs typeface="Arial" panose="020B0604020202020204" pitchFamily="34" charset="0"/>
              </a:rPr>
              <a:t>NEJM </a:t>
            </a:r>
            <a:r>
              <a:rPr lang="en-US" dirty="0">
                <a:latin typeface="Arial" panose="020B0604020202020204" pitchFamily="34" charset="0"/>
                <a:cs typeface="Arial" panose="020B0604020202020204" pitchFamily="34" charset="0"/>
              </a:rPr>
              <a:t>2014;370:2219-2227; </a:t>
            </a:r>
            <a:r>
              <a:rPr lang="en-US" dirty="0" err="1">
                <a:latin typeface="Arial" panose="020B0604020202020204" pitchFamily="34" charset="0"/>
                <a:cs typeface="Arial" panose="020B0604020202020204" pitchFamily="34" charset="0"/>
              </a:rPr>
              <a:t>DiForti</a:t>
            </a:r>
            <a:r>
              <a:rPr lang="en-US" dirty="0">
                <a:latin typeface="Arial" panose="020B0604020202020204" pitchFamily="34" charset="0"/>
                <a:cs typeface="Arial" panose="020B0604020202020204" pitchFamily="34" charset="0"/>
              </a:rPr>
              <a:t> M, et al Lancet </a:t>
            </a:r>
            <a:r>
              <a:rPr lang="en-US" dirty="0" err="1">
                <a:latin typeface="Arial" panose="020B0604020202020204" pitchFamily="34" charset="0"/>
                <a:cs typeface="Arial" panose="020B0604020202020204" pitchFamily="34" charset="0"/>
              </a:rPr>
              <a:t>Pysch</a:t>
            </a:r>
            <a:r>
              <a:rPr lang="en-US" dirty="0">
                <a:latin typeface="Arial" panose="020B0604020202020204" pitchFamily="34" charset="0"/>
                <a:cs typeface="Arial" panose="020B0604020202020204" pitchFamily="34" charset="0"/>
              </a:rPr>
              <a:t> Feb 18 2015</a:t>
            </a:r>
          </a:p>
        </p:txBody>
      </p:sp>
    </p:spTree>
    <p:extLst>
      <p:ext uri="{BB962C8B-B14F-4D97-AF65-F5344CB8AC3E}">
        <p14:creationId xmlns:p14="http://schemas.microsoft.com/office/powerpoint/2010/main" val="15453873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a:xfrm>
            <a:off x="838200" y="365125"/>
            <a:ext cx="10515600" cy="899471"/>
          </a:xfrm>
        </p:spPr>
        <p:txBody>
          <a:bodyPr/>
          <a:lstStyle/>
          <a:p>
            <a:r>
              <a:rPr lang="en-US" dirty="0"/>
              <a:t>Chronic MJ Users – </a:t>
            </a:r>
            <a:r>
              <a:rPr lang="en-US" sz="3600" dirty="0"/>
              <a:t>have chronic brain impairment</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a:xfrm>
            <a:off x="838200" y="1420238"/>
            <a:ext cx="10515600" cy="4756725"/>
          </a:xfrm>
        </p:spPr>
        <p:txBody>
          <a:bodyPr>
            <a:normAutofit fontScale="77500" lnSpcReduction="20000"/>
          </a:bodyPr>
          <a:lstStyle/>
          <a:p>
            <a:r>
              <a:rPr lang="en-US" sz="2800" dirty="0">
                <a:solidFill>
                  <a:srgbClr val="FF0000"/>
                </a:solidFill>
              </a:rPr>
              <a:t>Memory</a:t>
            </a:r>
            <a:r>
              <a:rPr lang="en-US" sz="2800" dirty="0"/>
              <a:t> impacted (12 </a:t>
            </a:r>
            <a:r>
              <a:rPr lang="en-US" sz="2800" dirty="0" err="1"/>
              <a:t>hr</a:t>
            </a:r>
            <a:r>
              <a:rPr lang="en-US" sz="2800" dirty="0"/>
              <a:t> abstinence), </a:t>
            </a:r>
            <a:r>
              <a:rPr lang="en-US" sz="2800" dirty="0">
                <a:solidFill>
                  <a:schemeClr val="tx1"/>
                </a:solidFill>
              </a:rPr>
              <a:t>increased years use did worse</a:t>
            </a:r>
            <a:r>
              <a:rPr lang="en-US" sz="2800" dirty="0"/>
              <a:t>, increased </a:t>
            </a:r>
            <a:r>
              <a:rPr lang="en-US" sz="2800" dirty="0">
                <a:solidFill>
                  <a:srgbClr val="FF0000"/>
                </a:solidFill>
              </a:rPr>
              <a:t>task complexity </a:t>
            </a:r>
            <a:r>
              <a:rPr lang="en-US" sz="2800" dirty="0"/>
              <a:t>and </a:t>
            </a:r>
            <a:r>
              <a:rPr lang="en-US" sz="2800" dirty="0">
                <a:solidFill>
                  <a:srgbClr val="FF0000"/>
                </a:solidFill>
              </a:rPr>
              <a:t>demand</a:t>
            </a:r>
            <a:r>
              <a:rPr lang="en-US" sz="2800" dirty="0"/>
              <a:t> had worse results – </a:t>
            </a:r>
            <a:r>
              <a:rPr lang="en-US" sz="2800" dirty="0" err="1"/>
              <a:t>Solowij</a:t>
            </a:r>
            <a:r>
              <a:rPr lang="en-US" sz="2800" dirty="0"/>
              <a:t>, </a:t>
            </a:r>
            <a:r>
              <a:rPr lang="en-US" sz="2800" i="1" dirty="0"/>
              <a:t>JAMA</a:t>
            </a:r>
            <a:r>
              <a:rPr lang="en-US" sz="2800" dirty="0"/>
              <a:t> 2002</a:t>
            </a:r>
          </a:p>
          <a:p>
            <a:r>
              <a:rPr lang="en-US" sz="2800" dirty="0"/>
              <a:t>Tests of </a:t>
            </a:r>
            <a:r>
              <a:rPr lang="en-US" sz="2800" dirty="0">
                <a:solidFill>
                  <a:srgbClr val="FF0000"/>
                </a:solidFill>
              </a:rPr>
              <a:t>concept formation, planning or sequencing </a:t>
            </a:r>
            <a:r>
              <a:rPr lang="en-US" sz="2800" dirty="0"/>
              <a:t>impaired  - </a:t>
            </a:r>
            <a:r>
              <a:rPr lang="en-US" sz="2800" dirty="0" err="1"/>
              <a:t>Crean</a:t>
            </a:r>
            <a:r>
              <a:rPr lang="en-US" sz="2800" dirty="0"/>
              <a:t>, </a:t>
            </a:r>
            <a:r>
              <a:rPr lang="en-US" sz="2800" i="1" dirty="0"/>
              <a:t>J </a:t>
            </a:r>
            <a:r>
              <a:rPr lang="en-US" sz="2800" i="1" dirty="0" err="1"/>
              <a:t>Addic</a:t>
            </a:r>
            <a:r>
              <a:rPr lang="en-US" sz="2800" i="1" dirty="0"/>
              <a:t> Med</a:t>
            </a:r>
            <a:r>
              <a:rPr lang="en-US" sz="2800" dirty="0"/>
              <a:t> 2011</a:t>
            </a:r>
          </a:p>
          <a:p>
            <a:r>
              <a:rPr lang="en-US" sz="2800" dirty="0">
                <a:solidFill>
                  <a:srgbClr val="FF0000"/>
                </a:solidFill>
              </a:rPr>
              <a:t>Decision making and risk-taking </a:t>
            </a:r>
            <a:r>
              <a:rPr lang="en-US" sz="2800" dirty="0"/>
              <a:t>still seen after 25 days abstinence – Whitlow, </a:t>
            </a:r>
            <a:r>
              <a:rPr lang="en-US" sz="2800" i="1" dirty="0"/>
              <a:t>Drug </a:t>
            </a:r>
            <a:r>
              <a:rPr lang="en-US" sz="2800" i="1" dirty="0" err="1"/>
              <a:t>Alc</a:t>
            </a:r>
            <a:r>
              <a:rPr lang="en-US" sz="2800" i="1" dirty="0"/>
              <a:t> </a:t>
            </a:r>
            <a:r>
              <a:rPr lang="en-US" sz="2800" i="1" dirty="0" err="1"/>
              <a:t>Depen</a:t>
            </a:r>
            <a:r>
              <a:rPr lang="en-US" sz="2800" i="1" dirty="0"/>
              <a:t> </a:t>
            </a:r>
            <a:r>
              <a:rPr lang="en-US" sz="2800" dirty="0"/>
              <a:t>2004</a:t>
            </a:r>
          </a:p>
          <a:p>
            <a:r>
              <a:rPr lang="en-US" sz="2800" dirty="0"/>
              <a:t>Significant </a:t>
            </a:r>
            <a:r>
              <a:rPr lang="en-US" sz="2800" dirty="0">
                <a:solidFill>
                  <a:srgbClr val="FF0000"/>
                </a:solidFill>
              </a:rPr>
              <a:t>attention and concentration deficits </a:t>
            </a:r>
            <a:r>
              <a:rPr lang="en-US" sz="2800" dirty="0"/>
              <a:t>in 4 week to 2 years abstinence - </a:t>
            </a:r>
            <a:r>
              <a:rPr lang="en-US" sz="2800" dirty="0" err="1"/>
              <a:t>Solowij</a:t>
            </a:r>
            <a:r>
              <a:rPr lang="en-US" sz="2800" dirty="0"/>
              <a:t>, </a:t>
            </a:r>
            <a:r>
              <a:rPr lang="en-US" sz="2800" i="1" dirty="0"/>
              <a:t>Life Sci </a:t>
            </a:r>
            <a:r>
              <a:rPr lang="en-US" sz="2800" dirty="0"/>
              <a:t>1995; </a:t>
            </a:r>
            <a:r>
              <a:rPr lang="en-US" sz="2800" dirty="0" err="1"/>
              <a:t>Bolla</a:t>
            </a:r>
            <a:r>
              <a:rPr lang="en-US" sz="2800" dirty="0"/>
              <a:t>, </a:t>
            </a:r>
            <a:r>
              <a:rPr lang="en-US" sz="2800" i="1" dirty="0"/>
              <a:t>Neurol</a:t>
            </a:r>
            <a:r>
              <a:rPr lang="en-US" sz="2800" dirty="0"/>
              <a:t> 2002</a:t>
            </a:r>
          </a:p>
          <a:p>
            <a:r>
              <a:rPr lang="en-US" sz="2800" dirty="0">
                <a:solidFill>
                  <a:srgbClr val="FF0000"/>
                </a:solidFill>
              </a:rPr>
              <a:t>Slower information processing </a:t>
            </a:r>
            <a:r>
              <a:rPr lang="en-US" sz="2800" dirty="0"/>
              <a:t>– Kelleher, </a:t>
            </a:r>
            <a:r>
              <a:rPr lang="en-US" sz="2800" i="1" dirty="0"/>
              <a:t>Addict </a:t>
            </a:r>
            <a:r>
              <a:rPr lang="en-US" sz="2800" i="1" dirty="0" err="1"/>
              <a:t>Behav</a:t>
            </a:r>
            <a:r>
              <a:rPr lang="en-US" sz="2800" i="1" dirty="0"/>
              <a:t> </a:t>
            </a:r>
            <a:r>
              <a:rPr lang="en-US" sz="2800" dirty="0"/>
              <a:t>2004</a:t>
            </a:r>
          </a:p>
          <a:p>
            <a:r>
              <a:rPr lang="en-US" sz="2800" dirty="0"/>
              <a:t>PET scan show </a:t>
            </a:r>
            <a:r>
              <a:rPr lang="en-US" sz="2800" dirty="0">
                <a:solidFill>
                  <a:srgbClr val="FF0000"/>
                </a:solidFill>
              </a:rPr>
              <a:t>decreased CB1 receptor binding </a:t>
            </a:r>
            <a:r>
              <a:rPr lang="en-US" sz="2800" dirty="0"/>
              <a:t>in basal ganglia, midbrain, cerebellum (motor impairment) – </a:t>
            </a:r>
            <a:r>
              <a:rPr lang="en-US" sz="2800" dirty="0" err="1"/>
              <a:t>Hirvonen</a:t>
            </a:r>
            <a:r>
              <a:rPr lang="en-US" sz="2800" dirty="0"/>
              <a:t>, </a:t>
            </a:r>
            <a:r>
              <a:rPr lang="en-US" sz="2800" i="1" dirty="0"/>
              <a:t>Clin Pharm </a:t>
            </a:r>
            <a:r>
              <a:rPr lang="en-US" sz="2800" i="1" dirty="0" err="1"/>
              <a:t>Ther</a:t>
            </a:r>
            <a:r>
              <a:rPr lang="en-US" sz="2800" i="1" dirty="0"/>
              <a:t> </a:t>
            </a:r>
            <a:r>
              <a:rPr lang="en-US" sz="2800" dirty="0"/>
              <a:t>2015</a:t>
            </a:r>
          </a:p>
          <a:p>
            <a:r>
              <a:rPr lang="en-US" sz="2800" dirty="0"/>
              <a:t>Chronic </a:t>
            </a:r>
            <a:r>
              <a:rPr lang="en-US" sz="2800" dirty="0">
                <a:solidFill>
                  <a:srgbClr val="FF0000"/>
                </a:solidFill>
              </a:rPr>
              <a:t>grey matter volume reduction</a:t>
            </a:r>
            <a:r>
              <a:rPr lang="en-US" sz="2800" dirty="0"/>
              <a:t> in areas of brain responsible for </a:t>
            </a:r>
            <a:r>
              <a:rPr lang="en-US" sz="2800" dirty="0">
                <a:solidFill>
                  <a:srgbClr val="FF0000"/>
                </a:solidFill>
              </a:rPr>
              <a:t>emotional and affective processing </a:t>
            </a:r>
            <a:r>
              <a:rPr lang="en-US" sz="2800" dirty="0"/>
              <a:t>– </a:t>
            </a:r>
            <a:r>
              <a:rPr lang="en-US" sz="2800" dirty="0" err="1"/>
              <a:t>Nattistella</a:t>
            </a:r>
            <a:r>
              <a:rPr lang="en-US" sz="2800" dirty="0"/>
              <a:t>, </a:t>
            </a:r>
            <a:r>
              <a:rPr lang="en-US" sz="2800" i="1" dirty="0" err="1"/>
              <a:t>Neuropsych</a:t>
            </a:r>
            <a:r>
              <a:rPr lang="en-US" sz="2800" dirty="0"/>
              <a:t> 2014</a:t>
            </a:r>
          </a:p>
          <a:p>
            <a:endParaRPr lang="en-US" sz="1050" dirty="0"/>
          </a:p>
          <a:p>
            <a:r>
              <a:rPr lang="en-US" sz="2800" dirty="0"/>
              <a:t>Studies with “no chronic impairment” - too short of study period (lasting hours), using ineffective measurement tools (Stroop test)</a:t>
            </a:r>
          </a:p>
          <a:p>
            <a:endParaRPr lang="en-US" dirty="0"/>
          </a:p>
        </p:txBody>
      </p:sp>
      <p:sp>
        <p:nvSpPr>
          <p:cNvPr id="4" name="TextBox 3">
            <a:extLst>
              <a:ext uri="{FF2B5EF4-FFF2-40B4-BE49-F238E27FC236}">
                <a16:creationId xmlns:a16="http://schemas.microsoft.com/office/drawing/2014/main" id="{DB539576-319F-44F1-96BE-BD6D3DF2D6C3}"/>
              </a:ext>
            </a:extLst>
          </p:cNvPr>
          <p:cNvSpPr txBox="1"/>
          <p:nvPr/>
        </p:nvSpPr>
        <p:spPr>
          <a:xfrm>
            <a:off x="709448" y="6337738"/>
            <a:ext cx="7425559" cy="369332"/>
          </a:xfrm>
          <a:prstGeom prst="rect">
            <a:avLst/>
          </a:prstGeom>
          <a:noFill/>
        </p:spPr>
        <p:txBody>
          <a:bodyPr wrap="square" rtlCol="0">
            <a:spAutoFit/>
          </a:bodyPr>
          <a:lstStyle/>
          <a:p>
            <a:r>
              <a:rPr lang="en-US" dirty="0" err="1"/>
              <a:t>Bondallaz</a:t>
            </a:r>
            <a:r>
              <a:rPr lang="en-US" dirty="0"/>
              <a:t> P, et al. Forensic Science International 2016, 268;92-012.</a:t>
            </a:r>
          </a:p>
        </p:txBody>
      </p:sp>
    </p:spTree>
    <p:extLst>
      <p:ext uri="{BB962C8B-B14F-4D97-AF65-F5344CB8AC3E}">
        <p14:creationId xmlns:p14="http://schemas.microsoft.com/office/powerpoint/2010/main" val="910105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Assess the impact marijuana has on drivers</a:t>
            </a:r>
          </a:p>
          <a:p>
            <a:r>
              <a:rPr lang="en-US" dirty="0">
                <a:latin typeface="Arial" panose="020B0604020202020204" pitchFamily="34" charset="0"/>
                <a:cs typeface="Arial" panose="020B0604020202020204" pitchFamily="34" charset="0"/>
              </a:rPr>
              <a:t>Describe different body THC testing methods</a:t>
            </a:r>
          </a:p>
          <a:p>
            <a:r>
              <a:rPr lang="en-US" dirty="0">
                <a:latin typeface="Arial" panose="020B0604020202020204" pitchFamily="34" charset="0"/>
                <a:cs typeface="Arial" panose="020B0604020202020204" pitchFamily="34" charset="0"/>
              </a:rPr>
              <a:t>Identify concerns with marijuana-impaired simulated driving studies</a:t>
            </a:r>
          </a:p>
          <a:p>
            <a:r>
              <a:rPr lang="en-US" dirty="0">
                <a:latin typeface="Arial" panose="020B0604020202020204" pitchFamily="34" charset="0"/>
                <a:cs typeface="Arial" panose="020B0604020202020204" pitchFamily="34" charset="0"/>
              </a:rPr>
              <a:t>Restate recommendations from content experts to analyze and reduce the risks of marijuana impaired driving in our society</a:t>
            </a:r>
          </a:p>
          <a:p>
            <a:pPr marL="0" indent="0">
              <a:buNone/>
            </a:pPr>
            <a:endParaRPr lang="en-US" dirty="0"/>
          </a:p>
        </p:txBody>
      </p:sp>
    </p:spTree>
    <p:extLst>
      <p:ext uri="{BB962C8B-B14F-4D97-AF65-F5344CB8AC3E}">
        <p14:creationId xmlns:p14="http://schemas.microsoft.com/office/powerpoint/2010/main" val="6613657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normAutofit/>
          </a:bodyPr>
          <a:lstStyle/>
          <a:p>
            <a:r>
              <a:rPr lang="en-US" sz="3400" dirty="0"/>
              <a:t>DRE Examination Characteristics of Marijuana Impairment</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a:xfrm>
            <a:off x="838200" y="1478604"/>
            <a:ext cx="10601528" cy="4698359"/>
          </a:xfrm>
        </p:spPr>
        <p:txBody>
          <a:bodyPr>
            <a:normAutofit fontScale="85000" lnSpcReduction="10000"/>
          </a:bodyPr>
          <a:lstStyle/>
          <a:p>
            <a:r>
              <a:rPr lang="en-US" sz="2800" b="1" dirty="0">
                <a:solidFill>
                  <a:srgbClr val="FF0000"/>
                </a:solidFill>
              </a:rPr>
              <a:t>302 </a:t>
            </a:r>
            <a:r>
              <a:rPr lang="en-US" sz="2800" dirty="0"/>
              <a:t>toxicologically-confirmed THC (</a:t>
            </a:r>
            <a:r>
              <a:rPr lang="en-US" sz="2800" u="sng" dirty="0"/>
              <a:t>&gt;</a:t>
            </a:r>
            <a:r>
              <a:rPr lang="en-US" sz="2800" dirty="0"/>
              <a:t> 1 ng/ml) successfully identified by DRE</a:t>
            </a:r>
          </a:p>
          <a:p>
            <a:r>
              <a:rPr lang="en-US" sz="2800" dirty="0"/>
              <a:t>For all performance characteristics to be above </a:t>
            </a:r>
            <a:r>
              <a:rPr lang="en-US" sz="2800" b="1" dirty="0">
                <a:solidFill>
                  <a:srgbClr val="FF0000"/>
                </a:solidFill>
              </a:rPr>
              <a:t>96.7% prediction </a:t>
            </a:r>
            <a:r>
              <a:rPr lang="en-US" sz="2800" dirty="0"/>
              <a:t>of cannabis impairment - need to identify </a:t>
            </a:r>
            <a:r>
              <a:rPr lang="en-US" sz="2800" dirty="0">
                <a:solidFill>
                  <a:srgbClr val="FF0000"/>
                </a:solidFill>
              </a:rPr>
              <a:t>failure in </a:t>
            </a:r>
            <a:r>
              <a:rPr lang="en-US" sz="2800" b="1" u="sng" dirty="0">
                <a:solidFill>
                  <a:srgbClr val="FF0000"/>
                </a:solidFill>
              </a:rPr>
              <a:t>two or more</a:t>
            </a:r>
            <a:r>
              <a:rPr lang="en-US" sz="2800" b="1" dirty="0">
                <a:solidFill>
                  <a:srgbClr val="FF0000"/>
                </a:solidFill>
              </a:rPr>
              <a:t> </a:t>
            </a:r>
            <a:r>
              <a:rPr lang="en-US" sz="2800" dirty="0"/>
              <a:t>of the following SFST:</a:t>
            </a:r>
          </a:p>
          <a:p>
            <a:pPr marL="0" indent="0">
              <a:buNone/>
            </a:pPr>
            <a:r>
              <a:rPr lang="en-US" sz="2800" dirty="0"/>
              <a:t>1.  have </a:t>
            </a:r>
            <a:r>
              <a:rPr lang="en-US" sz="2800" b="1" dirty="0"/>
              <a:t>3 or more </a:t>
            </a:r>
            <a:r>
              <a:rPr lang="en-US" sz="2800" dirty="0"/>
              <a:t>failures in Finger to Nose (</a:t>
            </a:r>
            <a:r>
              <a:rPr lang="en-US" sz="2800" b="1" dirty="0"/>
              <a:t>FTN</a:t>
            </a:r>
            <a:r>
              <a:rPr lang="en-US" sz="2800" dirty="0"/>
              <a:t>) test</a:t>
            </a:r>
          </a:p>
          <a:p>
            <a:pPr marL="0" indent="0">
              <a:buNone/>
            </a:pPr>
            <a:r>
              <a:rPr lang="en-US" sz="2800" dirty="0"/>
              <a:t>2. </a:t>
            </a:r>
            <a:r>
              <a:rPr lang="en-US" sz="2800" b="1" dirty="0"/>
              <a:t>eyelid tremors </a:t>
            </a:r>
            <a:r>
              <a:rPr lang="en-US" sz="2800" dirty="0"/>
              <a:t>during Modified Romberg balance (MRB) test      </a:t>
            </a:r>
          </a:p>
          <a:p>
            <a:pPr marL="0" indent="0">
              <a:buNone/>
            </a:pPr>
            <a:r>
              <a:rPr lang="en-US" sz="2800" dirty="0"/>
              <a:t>3. </a:t>
            </a:r>
            <a:r>
              <a:rPr lang="en-US" sz="2800" b="1" dirty="0"/>
              <a:t>two or more </a:t>
            </a:r>
            <a:r>
              <a:rPr lang="en-US" sz="2800" dirty="0"/>
              <a:t>one leg stand (</a:t>
            </a:r>
            <a:r>
              <a:rPr lang="en-US" sz="2800" b="1" dirty="0"/>
              <a:t>OLS</a:t>
            </a:r>
            <a:r>
              <a:rPr lang="en-US" sz="2800" dirty="0"/>
              <a:t>) clues</a:t>
            </a:r>
          </a:p>
          <a:p>
            <a:pPr marL="0" indent="0">
              <a:buNone/>
            </a:pPr>
            <a:r>
              <a:rPr lang="en-US" sz="2800" dirty="0"/>
              <a:t>4. </a:t>
            </a:r>
            <a:r>
              <a:rPr lang="en-US" sz="2800" b="1" dirty="0"/>
              <a:t>two or more </a:t>
            </a:r>
            <a:r>
              <a:rPr lang="en-US" sz="2800" dirty="0"/>
              <a:t>walk and turn (</a:t>
            </a:r>
            <a:r>
              <a:rPr lang="en-US" sz="2800" b="1" dirty="0"/>
              <a:t>WAT</a:t>
            </a:r>
            <a:r>
              <a:rPr lang="en-US" sz="2800" dirty="0"/>
              <a:t>) clues</a:t>
            </a:r>
          </a:p>
          <a:p>
            <a:endParaRPr lang="en-US" sz="1000" dirty="0"/>
          </a:p>
          <a:p>
            <a:r>
              <a:rPr lang="en-US" sz="2800" dirty="0"/>
              <a:t>Other common symptoms at clinical significance: </a:t>
            </a:r>
            <a:r>
              <a:rPr lang="en-US" sz="2800" dirty="0" err="1"/>
              <a:t>incr</a:t>
            </a:r>
            <a:r>
              <a:rPr lang="en-US" sz="2800" dirty="0"/>
              <a:t> HR, </a:t>
            </a:r>
            <a:r>
              <a:rPr lang="en-US" sz="2800" dirty="0" err="1"/>
              <a:t>incr</a:t>
            </a:r>
            <a:r>
              <a:rPr lang="en-US" sz="2800" dirty="0"/>
              <a:t> SBP, dilated pupil size</a:t>
            </a:r>
          </a:p>
          <a:p>
            <a:endParaRPr lang="en-US" sz="1000" dirty="0"/>
          </a:p>
          <a:p>
            <a:r>
              <a:rPr lang="en-US" sz="2800" dirty="0"/>
              <a:t>Other common symptoms did not reach clinical significance (but favorable for THC): pupil rebound dilation and lack of convergence.</a:t>
            </a:r>
          </a:p>
          <a:p>
            <a:endParaRPr lang="en-US" dirty="0"/>
          </a:p>
        </p:txBody>
      </p:sp>
      <p:sp>
        <p:nvSpPr>
          <p:cNvPr id="5" name="TextBox 4">
            <a:extLst>
              <a:ext uri="{FF2B5EF4-FFF2-40B4-BE49-F238E27FC236}">
                <a16:creationId xmlns:a16="http://schemas.microsoft.com/office/drawing/2014/main" id="{84EA303B-0E9E-4E70-A2AE-35DDD7A18BB2}"/>
              </a:ext>
            </a:extLst>
          </p:cNvPr>
          <p:cNvSpPr txBox="1"/>
          <p:nvPr/>
        </p:nvSpPr>
        <p:spPr>
          <a:xfrm>
            <a:off x="971550" y="6176963"/>
            <a:ext cx="10159511" cy="646331"/>
          </a:xfrm>
          <a:prstGeom prst="rect">
            <a:avLst/>
          </a:prstGeom>
          <a:noFill/>
        </p:spPr>
        <p:txBody>
          <a:bodyPr wrap="square">
            <a:spAutoFit/>
          </a:bodyPr>
          <a:lstStyle/>
          <a:p>
            <a:r>
              <a:rPr lang="en-US" dirty="0"/>
              <a:t>Hartman RL, Richman JE, Hayes CE, Huestis MA. Drug Recognition Expert (DRE) examination characteristics of cannabis impairment.  </a:t>
            </a:r>
            <a:r>
              <a:rPr lang="en-US" i="1" dirty="0"/>
              <a:t>Acc </a:t>
            </a:r>
            <a:r>
              <a:rPr lang="en-US" i="1" dirty="0" err="1"/>
              <a:t>Analy</a:t>
            </a:r>
            <a:r>
              <a:rPr lang="en-US" i="1" dirty="0"/>
              <a:t> and Prevent</a:t>
            </a:r>
            <a:r>
              <a:rPr lang="en-US" dirty="0"/>
              <a:t> 2016, 92:219-229.</a:t>
            </a:r>
          </a:p>
        </p:txBody>
      </p:sp>
    </p:spTree>
    <p:extLst>
      <p:ext uri="{BB962C8B-B14F-4D97-AF65-F5344CB8AC3E}">
        <p14:creationId xmlns:p14="http://schemas.microsoft.com/office/powerpoint/2010/main" val="1780285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normAutofit fontScale="90000"/>
          </a:bodyPr>
          <a:lstStyle/>
          <a:p>
            <a:r>
              <a:rPr lang="en-US" b="1" dirty="0">
                <a:effectLst>
                  <a:outerShdw blurRad="38100" dist="38100" dir="2700000" algn="tl">
                    <a:srgbClr val="000000">
                      <a:alpha val="43137"/>
                    </a:srgbClr>
                  </a:outerShdw>
                </a:effectLst>
              </a:rPr>
              <a:t>A 2-Year Study of THC Concentrations in Drivers: </a:t>
            </a:r>
            <a:r>
              <a:rPr lang="en-US" sz="3100" dirty="0">
                <a:effectLst>
                  <a:outerShdw blurRad="38100" dist="38100" dir="2700000" algn="tl">
                    <a:srgbClr val="000000">
                      <a:alpha val="43137"/>
                    </a:srgbClr>
                  </a:outerShdw>
                </a:effectLst>
              </a:rPr>
              <a:t>Examining Driving and Standard Field Sobriety Test (SFST) Performance</a:t>
            </a:r>
            <a:endParaRPr lang="en-US" sz="3100" dirty="0"/>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p:txBody>
          <a:bodyPr/>
          <a:lstStyle/>
          <a:p>
            <a:r>
              <a:rPr lang="en-US" sz="2800" dirty="0">
                <a:solidFill>
                  <a:schemeClr val="tx1"/>
                </a:solidFill>
              </a:rPr>
              <a:t>Nearly 5000 drivers suspected of DUID (11/1/10 – 11/30/12) in Orange County, California</a:t>
            </a:r>
          </a:p>
          <a:p>
            <a:endParaRPr lang="en-US" sz="800" dirty="0"/>
          </a:p>
          <a:p>
            <a:r>
              <a:rPr lang="en-US" sz="2800" dirty="0">
                <a:solidFill>
                  <a:schemeClr val="tx1"/>
                </a:solidFill>
              </a:rPr>
              <a:t>SFST </a:t>
            </a:r>
            <a:r>
              <a:rPr lang="en-US" sz="2800" u="sng" dirty="0">
                <a:solidFill>
                  <a:srgbClr val="FF0000"/>
                </a:solidFill>
              </a:rPr>
              <a:t>were</a:t>
            </a:r>
            <a:r>
              <a:rPr lang="en-US" sz="2800" dirty="0">
                <a:solidFill>
                  <a:schemeClr val="tx1"/>
                </a:solidFill>
              </a:rPr>
              <a:t> sensitive to impairment by marijuana</a:t>
            </a:r>
          </a:p>
          <a:p>
            <a:endParaRPr lang="en-US" sz="800" dirty="0">
              <a:solidFill>
                <a:schemeClr val="tx1"/>
              </a:solidFill>
            </a:endParaRPr>
          </a:p>
          <a:p>
            <a:r>
              <a:rPr lang="en-US" sz="2800" b="1" u="sng" dirty="0">
                <a:solidFill>
                  <a:srgbClr val="FF0000"/>
                </a:solidFill>
              </a:rPr>
              <a:t>NO</a:t>
            </a:r>
            <a:r>
              <a:rPr lang="en-US" sz="2800" dirty="0">
                <a:solidFill>
                  <a:schemeClr val="tx1"/>
                </a:solidFill>
              </a:rPr>
              <a:t> </a:t>
            </a:r>
            <a:r>
              <a:rPr lang="en-US" sz="2800" u="sng" dirty="0">
                <a:solidFill>
                  <a:srgbClr val="FF0000"/>
                </a:solidFill>
              </a:rPr>
              <a:t>correlation</a:t>
            </a:r>
            <a:r>
              <a:rPr lang="en-US" sz="2800" dirty="0">
                <a:solidFill>
                  <a:schemeClr val="tx1"/>
                </a:solidFill>
              </a:rPr>
              <a:t> between performance of </a:t>
            </a:r>
            <a:r>
              <a:rPr lang="en-US" sz="2800" dirty="0">
                <a:solidFill>
                  <a:srgbClr val="FF0000"/>
                </a:solidFill>
              </a:rPr>
              <a:t>SFST</a:t>
            </a:r>
            <a:r>
              <a:rPr lang="en-US" sz="2800" dirty="0">
                <a:solidFill>
                  <a:schemeClr val="tx1"/>
                </a:solidFill>
              </a:rPr>
              <a:t> and </a:t>
            </a:r>
            <a:r>
              <a:rPr lang="en-US" sz="2800" dirty="0">
                <a:solidFill>
                  <a:srgbClr val="FF0000"/>
                </a:solidFill>
              </a:rPr>
              <a:t>concentration of THC </a:t>
            </a:r>
            <a:r>
              <a:rPr lang="en-US" sz="2800" dirty="0">
                <a:solidFill>
                  <a:schemeClr val="tx1"/>
                </a:solidFill>
              </a:rPr>
              <a:t>in whole-blood</a:t>
            </a:r>
          </a:p>
          <a:p>
            <a:endParaRPr lang="en-US" sz="800" dirty="0">
              <a:solidFill>
                <a:schemeClr val="tx1"/>
              </a:solidFill>
            </a:endParaRPr>
          </a:p>
          <a:p>
            <a:r>
              <a:rPr lang="en-US" sz="2800" dirty="0">
                <a:solidFill>
                  <a:srgbClr val="FF0000"/>
                </a:solidFill>
              </a:rPr>
              <a:t>Driving</a:t>
            </a:r>
            <a:r>
              <a:rPr lang="en-US" sz="2800" dirty="0">
                <a:solidFill>
                  <a:schemeClr val="tx1"/>
                </a:solidFill>
              </a:rPr>
              <a:t> </a:t>
            </a:r>
            <a:r>
              <a:rPr lang="en-US" sz="2800" dirty="0">
                <a:solidFill>
                  <a:srgbClr val="FF0000"/>
                </a:solidFill>
              </a:rPr>
              <a:t>behaviors similar</a:t>
            </a:r>
            <a:r>
              <a:rPr lang="en-US" sz="2800" dirty="0">
                <a:solidFill>
                  <a:schemeClr val="tx1"/>
                </a:solidFill>
              </a:rPr>
              <a:t> between marijuana and alcohol impairment</a:t>
            </a:r>
          </a:p>
          <a:p>
            <a:endParaRPr lang="en-US" dirty="0"/>
          </a:p>
        </p:txBody>
      </p:sp>
      <p:sp>
        <p:nvSpPr>
          <p:cNvPr id="5" name="TextBox 4">
            <a:extLst>
              <a:ext uri="{FF2B5EF4-FFF2-40B4-BE49-F238E27FC236}">
                <a16:creationId xmlns:a16="http://schemas.microsoft.com/office/drawing/2014/main" id="{B869E604-DA75-4182-BDC3-300B688D2F3C}"/>
              </a:ext>
            </a:extLst>
          </p:cNvPr>
          <p:cNvSpPr txBox="1"/>
          <p:nvPr/>
        </p:nvSpPr>
        <p:spPr>
          <a:xfrm>
            <a:off x="838200" y="6311900"/>
            <a:ext cx="8307265" cy="646331"/>
          </a:xfrm>
          <a:prstGeom prst="rect">
            <a:avLst/>
          </a:prstGeom>
          <a:noFill/>
        </p:spPr>
        <p:txBody>
          <a:bodyPr wrap="square">
            <a:spAutoFit/>
          </a:bodyPr>
          <a:lstStyle/>
          <a:p>
            <a:r>
              <a:rPr lang="en-US" dirty="0" err="1"/>
              <a:t>Declues</a:t>
            </a:r>
            <a:r>
              <a:rPr lang="en-US" dirty="0"/>
              <a:t> K, Perez S, </a:t>
            </a:r>
            <a:r>
              <a:rPr lang="en-US" dirty="0" err="1"/>
              <a:t>Figuero</a:t>
            </a:r>
            <a:r>
              <a:rPr lang="en-US" dirty="0"/>
              <a:t> A. </a:t>
            </a:r>
            <a:r>
              <a:rPr lang="en-US" i="1" dirty="0"/>
              <a:t>J Forensic Sci </a:t>
            </a:r>
            <a:r>
              <a:rPr lang="en-US" dirty="0"/>
              <a:t>Nov 2016, Vol 61 No 6</a:t>
            </a:r>
          </a:p>
          <a:p>
            <a:r>
              <a:rPr lang="en-US" dirty="0" err="1"/>
              <a:t>doi</a:t>
            </a:r>
            <a:r>
              <a:rPr lang="en-US" dirty="0"/>
              <a:t>: 10.1111/1556-4029.13168</a:t>
            </a:r>
          </a:p>
        </p:txBody>
      </p:sp>
    </p:spTree>
    <p:extLst>
      <p:ext uri="{BB962C8B-B14F-4D97-AF65-F5344CB8AC3E}">
        <p14:creationId xmlns:p14="http://schemas.microsoft.com/office/powerpoint/2010/main" val="25225885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normAutofit fontScale="90000"/>
          </a:bodyPr>
          <a:lstStyle/>
          <a:p>
            <a:r>
              <a:rPr lang="en-US" sz="4400" dirty="0"/>
              <a:t>Cannabis Effects on Driving -Standard Deviations of Lateral Position (weaving) w/ and w/out Alcohol</a:t>
            </a:r>
            <a:endParaRPr lang="en-US" dirty="0"/>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a:xfrm>
            <a:off x="838200" y="1825625"/>
            <a:ext cx="9408459" cy="4351338"/>
          </a:xfrm>
        </p:spPr>
        <p:txBody>
          <a:bodyPr/>
          <a:lstStyle/>
          <a:p>
            <a:r>
              <a:rPr lang="en-US" dirty="0"/>
              <a:t>18 adults cannabis smokers (</a:t>
            </a:r>
            <a:r>
              <a:rPr lang="en-US" u="sng" dirty="0"/>
              <a:t>&gt;</a:t>
            </a:r>
            <a:r>
              <a:rPr lang="en-US" dirty="0"/>
              <a:t> 1 time/3 </a:t>
            </a:r>
            <a:r>
              <a:rPr lang="en-US" dirty="0" err="1"/>
              <a:t>mos</a:t>
            </a:r>
            <a:r>
              <a:rPr lang="en-US" dirty="0"/>
              <a:t>, </a:t>
            </a:r>
            <a:r>
              <a:rPr lang="en-US" u="sng" dirty="0"/>
              <a:t>&lt;</a:t>
            </a:r>
            <a:r>
              <a:rPr lang="en-US" dirty="0"/>
              <a:t> 3 days/</a:t>
            </a:r>
            <a:r>
              <a:rPr lang="en-US" dirty="0" err="1"/>
              <a:t>wk</a:t>
            </a:r>
            <a:r>
              <a:rPr lang="en-US" dirty="0"/>
              <a:t>), low dose alcohol +/- inhaled 500 mg of low dose (</a:t>
            </a:r>
            <a:r>
              <a:rPr lang="en-US" b="1" dirty="0"/>
              <a:t>2.9% THC</a:t>
            </a:r>
            <a:r>
              <a:rPr lang="en-US" dirty="0"/>
              <a:t>) or high dose (</a:t>
            </a:r>
            <a:r>
              <a:rPr lang="en-US" b="1" dirty="0"/>
              <a:t>6.7% THC</a:t>
            </a:r>
            <a:r>
              <a:rPr lang="en-US" dirty="0"/>
              <a:t>), tested driving attributes in simulated driving system at 55 mph and measure blood THC and BAC</a:t>
            </a:r>
          </a:p>
          <a:p>
            <a:r>
              <a:rPr lang="en-US" sz="2600" dirty="0"/>
              <a:t>BAC 0.08% and 0.05% created the </a:t>
            </a:r>
            <a:r>
              <a:rPr lang="en-US" sz="2600" b="1" dirty="0"/>
              <a:t>same SDLP </a:t>
            </a:r>
            <a:r>
              <a:rPr lang="en-US" sz="2600" dirty="0"/>
              <a:t>as blood                </a:t>
            </a:r>
            <a:r>
              <a:rPr lang="en-US" sz="2600" dirty="0">
                <a:solidFill>
                  <a:srgbClr val="FF0000"/>
                </a:solidFill>
              </a:rPr>
              <a:t>THC 13.1 and 8.2 mcg/L </a:t>
            </a:r>
            <a:r>
              <a:rPr lang="en-US" sz="2600" b="1" dirty="0"/>
              <a:t>AT THE TIME OF DRIVING</a:t>
            </a:r>
            <a:endParaRPr lang="en-US" sz="2600" dirty="0">
              <a:solidFill>
                <a:srgbClr val="FF0000"/>
              </a:solidFill>
            </a:endParaRPr>
          </a:p>
          <a:p>
            <a:pPr marL="0" indent="0">
              <a:buNone/>
            </a:pPr>
            <a:endParaRPr lang="en-US" sz="300" dirty="0"/>
          </a:p>
          <a:p>
            <a:r>
              <a:rPr lang="en-US" b="1" dirty="0">
                <a:solidFill>
                  <a:srgbClr val="FF0000"/>
                </a:solidFill>
              </a:rPr>
              <a:t>BAC 0.05% </a:t>
            </a:r>
            <a:r>
              <a:rPr lang="en-US" dirty="0">
                <a:solidFill>
                  <a:srgbClr val="FF0000"/>
                </a:solidFill>
              </a:rPr>
              <a:t>+ blood THC 5 mcg/L  </a:t>
            </a:r>
            <a:r>
              <a:rPr lang="en-US" dirty="0"/>
              <a:t>= </a:t>
            </a:r>
          </a:p>
          <a:p>
            <a:pPr marL="0" indent="0">
              <a:buNone/>
            </a:pPr>
            <a:r>
              <a:rPr lang="en-US" dirty="0"/>
              <a:t>            same SDLP as BAC 0.08%</a:t>
            </a:r>
          </a:p>
          <a:p>
            <a:endParaRPr lang="en-US" dirty="0"/>
          </a:p>
        </p:txBody>
      </p:sp>
      <p:pic>
        <p:nvPicPr>
          <p:cNvPr id="4" name="Picture 3">
            <a:extLst>
              <a:ext uri="{FF2B5EF4-FFF2-40B4-BE49-F238E27FC236}">
                <a16:creationId xmlns:a16="http://schemas.microsoft.com/office/drawing/2014/main" id="{D7593CD8-ADC9-4AC9-9EB1-CE24E3B30BF7}"/>
              </a:ext>
            </a:extLst>
          </p:cNvPr>
          <p:cNvPicPr/>
          <p:nvPr/>
        </p:nvPicPr>
        <p:blipFill rotWithShape="1">
          <a:blip r:embed="rId2"/>
          <a:srcRect l="40067" t="17556" r="41055" b="16562"/>
          <a:stretch/>
        </p:blipFill>
        <p:spPr bwMode="auto">
          <a:xfrm>
            <a:off x="10535889" y="1577135"/>
            <a:ext cx="1891909" cy="3703729"/>
          </a:xfrm>
          <a:prstGeom prst="rect">
            <a:avLst/>
          </a:prstGeom>
          <a:ln>
            <a:noFill/>
          </a:ln>
          <a:extLst>
            <a:ext uri="{53640926-AAD7-44D8-BBD7-CCE9431645EC}">
              <a14:shadowObscured xmlns:a14="http://schemas.microsoft.com/office/drawing/2010/main"/>
            </a:ext>
          </a:extLst>
        </p:spPr>
      </p:pic>
      <p:graphicFrame>
        <p:nvGraphicFramePr>
          <p:cNvPr id="5" name="Table 4">
            <a:extLst>
              <a:ext uri="{FF2B5EF4-FFF2-40B4-BE49-F238E27FC236}">
                <a16:creationId xmlns:a16="http://schemas.microsoft.com/office/drawing/2014/main" id="{53E140DA-B3E1-49C4-BBCA-CAA59304839C}"/>
              </a:ext>
            </a:extLst>
          </p:cNvPr>
          <p:cNvGraphicFramePr>
            <a:graphicFrameLocks noGrp="1"/>
          </p:cNvGraphicFramePr>
          <p:nvPr>
            <p:extLst>
              <p:ext uri="{D42A27DB-BD31-4B8C-83A1-F6EECF244321}">
                <p14:modId xmlns:p14="http://schemas.microsoft.com/office/powerpoint/2010/main" val="929045602"/>
              </p:ext>
            </p:extLst>
          </p:nvPr>
        </p:nvGraphicFramePr>
        <p:xfrm>
          <a:off x="6462447" y="4578231"/>
          <a:ext cx="4257574" cy="1675140"/>
        </p:xfrm>
        <a:graphic>
          <a:graphicData uri="http://schemas.openxmlformats.org/drawingml/2006/table">
            <a:tbl>
              <a:tblPr>
                <a:tableStyleId>{5C22544A-7EE6-4342-B048-85BDC9FD1C3A}</a:tableStyleId>
              </a:tblPr>
              <a:tblGrid>
                <a:gridCol w="1087040">
                  <a:extLst>
                    <a:ext uri="{9D8B030D-6E8A-4147-A177-3AD203B41FA5}">
                      <a16:colId xmlns:a16="http://schemas.microsoft.com/office/drawing/2014/main" val="20000"/>
                    </a:ext>
                  </a:extLst>
                </a:gridCol>
                <a:gridCol w="1562620">
                  <a:extLst>
                    <a:ext uri="{9D8B030D-6E8A-4147-A177-3AD203B41FA5}">
                      <a16:colId xmlns:a16="http://schemas.microsoft.com/office/drawing/2014/main" val="20001"/>
                    </a:ext>
                  </a:extLst>
                </a:gridCol>
                <a:gridCol w="1607914">
                  <a:extLst>
                    <a:ext uri="{9D8B030D-6E8A-4147-A177-3AD203B41FA5}">
                      <a16:colId xmlns:a16="http://schemas.microsoft.com/office/drawing/2014/main" val="20002"/>
                    </a:ext>
                  </a:extLst>
                </a:gridCol>
              </a:tblGrid>
              <a:tr h="335028">
                <a:tc>
                  <a:txBody>
                    <a:bodyPr/>
                    <a:lstStyle/>
                    <a:p>
                      <a:pPr algn="l" fontAlgn="b"/>
                      <a:endParaRPr lang="en-US" sz="1800" b="0" i="0" u="none" strike="noStrike" dirty="0">
                        <a:solidFill>
                          <a:srgbClr val="000000"/>
                        </a:solidFill>
                        <a:effectLst/>
                        <a:latin typeface="Calibri" panose="020F0502020204030204" pitchFamily="34" charset="0"/>
                      </a:endParaRPr>
                    </a:p>
                  </a:txBody>
                  <a:tcPr marL="9525" marR="9525" marT="9525" marB="0" anchor="b"/>
                </a:tc>
                <a:tc gridSpan="2">
                  <a:txBody>
                    <a:bodyPr/>
                    <a:lstStyle/>
                    <a:p>
                      <a:pPr algn="ctr" fontAlgn="b"/>
                      <a:r>
                        <a:rPr lang="en-US" sz="1800" u="none" strike="noStrike" dirty="0">
                          <a:effectLst/>
                        </a:rPr>
                        <a:t>THC Blood level (ng/ml)</a:t>
                      </a:r>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extLst>
                  <a:ext uri="{0D108BD9-81ED-4DB2-BD59-A6C34878D82A}">
                    <a16:rowId xmlns:a16="http://schemas.microsoft.com/office/drawing/2014/main" val="10000"/>
                  </a:ext>
                </a:extLst>
              </a:tr>
              <a:tr h="670056">
                <a:tc>
                  <a:txBody>
                    <a:bodyPr/>
                    <a:lstStyle/>
                    <a:p>
                      <a:pPr algn="l" fontAlgn="b"/>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rPr>
                        <a:t>1.4 </a:t>
                      </a:r>
                      <a:r>
                        <a:rPr lang="en-US" sz="1800" u="none" strike="noStrike" dirty="0" err="1">
                          <a:effectLst/>
                        </a:rPr>
                        <a:t>hr</a:t>
                      </a:r>
                      <a:r>
                        <a:rPr lang="en-US" sz="1800" u="none" strike="noStrike" dirty="0">
                          <a:effectLst/>
                        </a:rPr>
                        <a:t> after consumption</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rPr>
                        <a:t>2.3 </a:t>
                      </a:r>
                      <a:r>
                        <a:rPr lang="en-US" sz="1800" u="none" strike="noStrike" dirty="0" err="1">
                          <a:effectLst/>
                        </a:rPr>
                        <a:t>hr</a:t>
                      </a:r>
                      <a:r>
                        <a:rPr lang="en-US" sz="1800" u="none" strike="noStrike" dirty="0">
                          <a:effectLst/>
                        </a:rPr>
                        <a:t> after consumption</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1"/>
                  </a:ext>
                </a:extLst>
              </a:tr>
              <a:tr h="335028">
                <a:tc>
                  <a:txBody>
                    <a:bodyPr/>
                    <a:lstStyle/>
                    <a:p>
                      <a:pPr algn="l" fontAlgn="b"/>
                      <a:r>
                        <a:rPr lang="en-US" sz="1800" u="none" strike="noStrike">
                          <a:effectLst/>
                        </a:rPr>
                        <a:t>2.9% THC</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dirty="0">
                          <a:effectLst/>
                        </a:rPr>
                        <a:t>3.7</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dirty="0">
                          <a:effectLst/>
                        </a:rPr>
                        <a:t>1.9</a:t>
                      </a:r>
                      <a:endParaRPr lang="en-US" sz="18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335028">
                <a:tc>
                  <a:txBody>
                    <a:bodyPr/>
                    <a:lstStyle/>
                    <a:p>
                      <a:pPr algn="l" fontAlgn="b"/>
                      <a:r>
                        <a:rPr lang="en-US" sz="1800" u="none" strike="noStrike">
                          <a:effectLst/>
                        </a:rPr>
                        <a:t>6.7% THC</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dirty="0">
                          <a:effectLst/>
                        </a:rPr>
                        <a:t>4.6</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dirty="0">
                          <a:effectLst/>
                        </a:rPr>
                        <a:t>2.6</a:t>
                      </a:r>
                      <a:endParaRPr lang="en-US" sz="18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bl>
          </a:graphicData>
        </a:graphic>
      </p:graphicFrame>
      <p:sp>
        <p:nvSpPr>
          <p:cNvPr id="7" name="TextBox 6">
            <a:extLst>
              <a:ext uri="{FF2B5EF4-FFF2-40B4-BE49-F238E27FC236}">
                <a16:creationId xmlns:a16="http://schemas.microsoft.com/office/drawing/2014/main" id="{7968DC88-A09C-4DC0-A192-5AF2E7939264}"/>
              </a:ext>
            </a:extLst>
          </p:cNvPr>
          <p:cNvSpPr txBox="1"/>
          <p:nvPr/>
        </p:nvSpPr>
        <p:spPr>
          <a:xfrm>
            <a:off x="838199" y="6176963"/>
            <a:ext cx="9881821" cy="646331"/>
          </a:xfrm>
          <a:prstGeom prst="rect">
            <a:avLst/>
          </a:prstGeom>
          <a:noFill/>
        </p:spPr>
        <p:txBody>
          <a:bodyPr wrap="square">
            <a:spAutoFit/>
          </a:bodyPr>
          <a:lstStyle/>
          <a:p>
            <a:r>
              <a:rPr lang="en-US" sz="1800" dirty="0"/>
              <a:t>R Hartman, et al. Cannabis Effects on Driving Lateral Control  with and without Alcohol. </a:t>
            </a:r>
            <a:r>
              <a:rPr lang="en-US" sz="1800" i="1" dirty="0"/>
              <a:t>Drug &amp; Alcohol Depend Sept </a:t>
            </a:r>
            <a:r>
              <a:rPr lang="en-US" sz="1800" dirty="0"/>
              <a:t>2015 </a:t>
            </a:r>
            <a:r>
              <a:rPr lang="en-US" sz="1800" dirty="0" err="1"/>
              <a:t>pgs</a:t>
            </a:r>
            <a:r>
              <a:rPr lang="en-US" sz="1800" dirty="0"/>
              <a:t> 25-37.</a:t>
            </a:r>
          </a:p>
        </p:txBody>
      </p:sp>
    </p:spTree>
    <p:extLst>
      <p:ext uri="{BB962C8B-B14F-4D97-AF65-F5344CB8AC3E}">
        <p14:creationId xmlns:p14="http://schemas.microsoft.com/office/powerpoint/2010/main" val="3960798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dirty="0"/>
              <a:t>Effects of Chronic MJ Use </a:t>
            </a:r>
            <a:br>
              <a:rPr lang="en-US" dirty="0"/>
            </a:br>
            <a:r>
              <a:rPr lang="en-US" dirty="0"/>
              <a:t>on Driving Performance</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p:txBody>
          <a:bodyPr/>
          <a:lstStyle/>
          <a:p>
            <a:r>
              <a:rPr lang="en-US" dirty="0"/>
              <a:t>31 chronic marijuana users vs 41 non-users</a:t>
            </a:r>
          </a:p>
          <a:p>
            <a:r>
              <a:rPr lang="en-US" dirty="0"/>
              <a:t>Assessments: Saliva drug screen, visual reaction times test, SFSTs [horizontal gaze nystagmus (HGN), one leg stand, walk and turn (WAT)], driving simulator (assess speed, dev lane position, going off road, hit items, car following modulus)</a:t>
            </a:r>
          </a:p>
          <a:p>
            <a:r>
              <a:rPr lang="en-US" dirty="0" err="1"/>
              <a:t>Mj</a:t>
            </a:r>
            <a:r>
              <a:rPr lang="en-US" dirty="0"/>
              <a:t> users more likely to fail combined SFSTs (especially WAT, HGN) w/ statistical </a:t>
            </a:r>
            <a:r>
              <a:rPr lang="en-US" dirty="0" err="1"/>
              <a:t>signif</a:t>
            </a:r>
            <a:r>
              <a:rPr lang="en-US" dirty="0"/>
              <a:t>, slower reaction times, difficulty matching speed</a:t>
            </a:r>
          </a:p>
          <a:p>
            <a:r>
              <a:rPr lang="en-US" dirty="0"/>
              <a:t>MJ users at 2 ng/ml THC (n = 28) &amp; 5 ng/ml THC (n = 21): had less</a:t>
            </a:r>
          </a:p>
          <a:p>
            <a:pPr lvl="1"/>
            <a:r>
              <a:rPr lang="en-US" dirty="0"/>
              <a:t> deviation in speed</a:t>
            </a:r>
          </a:p>
          <a:p>
            <a:pPr lvl="1"/>
            <a:r>
              <a:rPr lang="en-US" dirty="0"/>
              <a:t> car following  abilities</a:t>
            </a:r>
          </a:p>
        </p:txBody>
      </p:sp>
      <p:sp>
        <p:nvSpPr>
          <p:cNvPr id="5" name="TextBox 4">
            <a:extLst>
              <a:ext uri="{FF2B5EF4-FFF2-40B4-BE49-F238E27FC236}">
                <a16:creationId xmlns:a16="http://schemas.microsoft.com/office/drawing/2014/main" id="{049044F0-5F0E-4685-A64E-84796BCE6030}"/>
              </a:ext>
            </a:extLst>
          </p:cNvPr>
          <p:cNvSpPr txBox="1"/>
          <p:nvPr/>
        </p:nvSpPr>
        <p:spPr>
          <a:xfrm>
            <a:off x="923544" y="6311900"/>
            <a:ext cx="10085832" cy="369332"/>
          </a:xfrm>
          <a:prstGeom prst="rect">
            <a:avLst/>
          </a:prstGeom>
          <a:noFill/>
        </p:spPr>
        <p:txBody>
          <a:bodyPr wrap="square">
            <a:spAutoFit/>
          </a:bodyPr>
          <a:lstStyle/>
          <a:p>
            <a:r>
              <a:rPr lang="en-US" dirty="0" err="1"/>
              <a:t>Doroudgar</a:t>
            </a:r>
            <a:r>
              <a:rPr lang="en-US" dirty="0"/>
              <a:t> S, et al Traffic Injury Prevention. 2018   https://doi.org/10.1080/15389588.2018.1501800</a:t>
            </a:r>
          </a:p>
        </p:txBody>
      </p:sp>
    </p:spTree>
    <p:extLst>
      <p:ext uri="{BB962C8B-B14F-4D97-AF65-F5344CB8AC3E}">
        <p14:creationId xmlns:p14="http://schemas.microsoft.com/office/powerpoint/2010/main" val="33201216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8A3B1-E94D-48D9-B875-58C4DCD0DA5C}"/>
              </a:ext>
            </a:extLst>
          </p:cNvPr>
          <p:cNvSpPr>
            <a:spLocks noGrp="1"/>
          </p:cNvSpPr>
          <p:nvPr>
            <p:ph type="title"/>
          </p:nvPr>
        </p:nvSpPr>
        <p:spPr>
          <a:xfrm>
            <a:off x="838200" y="365125"/>
            <a:ext cx="10515600" cy="941161"/>
          </a:xfrm>
        </p:spPr>
        <p:txBody>
          <a:bodyPr/>
          <a:lstStyle/>
          <a:p>
            <a:r>
              <a:rPr lang="en-US" dirty="0"/>
              <a:t>Driving Performance and Perception of Safety</a:t>
            </a:r>
          </a:p>
        </p:txBody>
      </p:sp>
      <p:sp>
        <p:nvSpPr>
          <p:cNvPr id="3" name="Content Placeholder 2">
            <a:extLst>
              <a:ext uri="{FF2B5EF4-FFF2-40B4-BE49-F238E27FC236}">
                <a16:creationId xmlns:a16="http://schemas.microsoft.com/office/drawing/2014/main" id="{93A8B820-A9F4-4195-BF81-55525FB01E88}"/>
              </a:ext>
            </a:extLst>
          </p:cNvPr>
          <p:cNvSpPr>
            <a:spLocks noGrp="1"/>
          </p:cNvSpPr>
          <p:nvPr>
            <p:ph idx="1"/>
          </p:nvPr>
        </p:nvSpPr>
        <p:spPr>
          <a:xfrm>
            <a:off x="838200" y="1306286"/>
            <a:ext cx="10515600" cy="4870677"/>
          </a:xfrm>
        </p:spPr>
        <p:txBody>
          <a:bodyPr>
            <a:normAutofit lnSpcReduction="10000"/>
          </a:bodyPr>
          <a:lstStyle/>
          <a:p>
            <a:r>
              <a:rPr lang="en-US" dirty="0"/>
              <a:t>Double blind, placebo controlled study, smoking 700 mg of 0.02% (placebo), 5.9% or 13.4% THC for 10 minutes max</a:t>
            </a:r>
          </a:p>
          <a:p>
            <a:r>
              <a:rPr lang="en-US" dirty="0"/>
              <a:t>191 users of marijuana 4 or more times in past month (</a:t>
            </a:r>
            <a:r>
              <a:rPr lang="en-US" dirty="0" err="1"/>
              <a:t>ave</a:t>
            </a:r>
            <a:r>
              <a:rPr lang="en-US" dirty="0"/>
              <a:t> age 29.9 </a:t>
            </a:r>
            <a:r>
              <a:rPr lang="en-US" dirty="0" err="1"/>
              <a:t>yo</a:t>
            </a:r>
            <a:r>
              <a:rPr lang="en-US" dirty="0"/>
              <a:t>); 63 rec’d placebo, 66 – 5.9% THC, 62 = 13.4% THC, drove 5,040 – 13,320 miles in past </a:t>
            </a:r>
            <a:r>
              <a:rPr lang="en-US" dirty="0" err="1"/>
              <a:t>yr</a:t>
            </a:r>
            <a:r>
              <a:rPr lang="en-US" dirty="0"/>
              <a:t>, median use of 0.55 gm/day, mean use of 16 d in last 30 d</a:t>
            </a:r>
          </a:p>
          <a:p>
            <a:r>
              <a:rPr lang="en-US" dirty="0"/>
              <a:t>Simulated driving for 25 minutes at 30 min, 90 min, 3 </a:t>
            </a:r>
            <a:r>
              <a:rPr lang="en-US" dirty="0" err="1"/>
              <a:t>hr</a:t>
            </a:r>
            <a:r>
              <a:rPr lang="en-US" dirty="0"/>
              <a:t> 30 min and   4 h 30 min after smoking</a:t>
            </a:r>
          </a:p>
          <a:p>
            <a:r>
              <a:rPr lang="en-US" dirty="0"/>
              <a:t>Impairment was significant (p &lt; 0.001) at 90 minutes after and nearly significant at  3 </a:t>
            </a:r>
            <a:r>
              <a:rPr lang="en-US" dirty="0" err="1"/>
              <a:t>hr</a:t>
            </a:r>
            <a:r>
              <a:rPr lang="en-US" dirty="0"/>
              <a:t> 30 min (p = 0.07)</a:t>
            </a:r>
          </a:p>
          <a:p>
            <a:r>
              <a:rPr lang="en-US" dirty="0"/>
              <a:t>Lack of safe perception to drive </a:t>
            </a:r>
            <a:r>
              <a:rPr lang="en-US" u="sng" dirty="0"/>
              <a:t>after</a:t>
            </a:r>
            <a:r>
              <a:rPr lang="en-US" dirty="0"/>
              <a:t> 30 minutes was consistent with actual driving ability (BUT false sense of driving safety at 90 minutes)</a:t>
            </a:r>
          </a:p>
        </p:txBody>
      </p:sp>
      <p:sp>
        <p:nvSpPr>
          <p:cNvPr id="4" name="TextBox 3">
            <a:extLst>
              <a:ext uri="{FF2B5EF4-FFF2-40B4-BE49-F238E27FC236}">
                <a16:creationId xmlns:a16="http://schemas.microsoft.com/office/drawing/2014/main" id="{6D4888FD-9C9F-477D-BCC8-2D475FB796DC}"/>
              </a:ext>
            </a:extLst>
          </p:cNvPr>
          <p:cNvSpPr txBox="1"/>
          <p:nvPr/>
        </p:nvSpPr>
        <p:spPr>
          <a:xfrm>
            <a:off x="661851" y="6211669"/>
            <a:ext cx="10868298" cy="646331"/>
          </a:xfrm>
          <a:prstGeom prst="rect">
            <a:avLst/>
          </a:prstGeom>
          <a:noFill/>
        </p:spPr>
        <p:txBody>
          <a:bodyPr wrap="square" rtlCol="0">
            <a:spAutoFit/>
          </a:bodyPr>
          <a:lstStyle/>
          <a:p>
            <a:r>
              <a:rPr lang="en-US" dirty="0"/>
              <a:t>TD Marcotte, et al. Driving Performance and Cannabis Users’ Perception of Safety – a randomized clinical trial JAMA Psychiatry Published online January 26, 2022 </a:t>
            </a:r>
          </a:p>
        </p:txBody>
      </p:sp>
    </p:spTree>
    <p:extLst>
      <p:ext uri="{BB962C8B-B14F-4D97-AF65-F5344CB8AC3E}">
        <p14:creationId xmlns:p14="http://schemas.microsoft.com/office/powerpoint/2010/main" val="21458677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dirty="0"/>
              <a:t>Driving Study Flaws</a:t>
            </a:r>
          </a:p>
        </p:txBody>
      </p:sp>
      <p:sp>
        <p:nvSpPr>
          <p:cNvPr id="4" name="Content Placeholder 2">
            <a:extLst>
              <a:ext uri="{FF2B5EF4-FFF2-40B4-BE49-F238E27FC236}">
                <a16:creationId xmlns:a16="http://schemas.microsoft.com/office/drawing/2014/main" id="{2975A67C-935A-47FB-99EE-A52A52BA7FE8}"/>
              </a:ext>
            </a:extLst>
          </p:cNvPr>
          <p:cNvSpPr>
            <a:spLocks noGrp="1"/>
          </p:cNvSpPr>
          <p:nvPr>
            <p:ph idx="1"/>
          </p:nvPr>
        </p:nvSpPr>
        <p:spPr>
          <a:xfrm>
            <a:off x="838200" y="1517515"/>
            <a:ext cx="10515600" cy="4659448"/>
          </a:xfrm>
        </p:spPr>
        <p:txBody>
          <a:bodyPr>
            <a:normAutofit/>
          </a:bodyPr>
          <a:lstStyle/>
          <a:p>
            <a:r>
              <a:rPr lang="en-US" dirty="0"/>
              <a:t>Smoking marijuana (NOT the standard % of products sold today, edible use increasing, vaping concentrates climbing in youth)</a:t>
            </a:r>
          </a:p>
          <a:p>
            <a:pPr lvl="1"/>
            <a:r>
              <a:rPr lang="en-US" dirty="0"/>
              <a:t>Example: 0% vs 5.9% vs 13.4% THC </a:t>
            </a:r>
          </a:p>
          <a:p>
            <a:pPr lvl="1"/>
            <a:r>
              <a:rPr lang="en-US" dirty="0"/>
              <a:t>Or            2.9% vs 6.7% THC</a:t>
            </a:r>
          </a:p>
          <a:p>
            <a:pPr lvl="1"/>
            <a:r>
              <a:rPr lang="en-US" dirty="0"/>
              <a:t>NOT         23% THC average sold;    NOT vape pen at 60 – 99% THC</a:t>
            </a:r>
          </a:p>
          <a:p>
            <a:r>
              <a:rPr lang="en-US" dirty="0"/>
              <a:t>Assessment by: driving simulator (need real-life distractors), SFST, iPad (cognitive/motor performance), testing THC in the blood/ saliva/breath fluids (NOT the brain … where THC accumulates)</a:t>
            </a:r>
          </a:p>
          <a:p>
            <a:r>
              <a:rPr lang="en-US" dirty="0"/>
              <a:t>no cross over (individual variance), chronicity of THC use vs acute use</a:t>
            </a:r>
          </a:p>
          <a:p>
            <a:r>
              <a:rPr lang="en-US" dirty="0"/>
              <a:t>no studying poly-substance use (</a:t>
            </a:r>
            <a:r>
              <a:rPr lang="en-US" dirty="0" err="1"/>
              <a:t>mj</a:t>
            </a:r>
            <a:r>
              <a:rPr lang="en-US" dirty="0"/>
              <a:t> + benzo, </a:t>
            </a:r>
            <a:r>
              <a:rPr lang="en-US" dirty="0" err="1"/>
              <a:t>mj</a:t>
            </a:r>
            <a:r>
              <a:rPr lang="en-US" dirty="0"/>
              <a:t> + opiate + meth, etc.)</a:t>
            </a:r>
          </a:p>
        </p:txBody>
      </p:sp>
    </p:spTree>
    <p:extLst>
      <p:ext uri="{BB962C8B-B14F-4D97-AF65-F5344CB8AC3E}">
        <p14:creationId xmlns:p14="http://schemas.microsoft.com/office/powerpoint/2010/main" val="15285387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4231" t="23822" r="27380" b="13473"/>
          <a:stretch/>
        </p:blipFill>
        <p:spPr>
          <a:xfrm>
            <a:off x="164892" y="119921"/>
            <a:ext cx="11587397" cy="6100997"/>
          </a:xfrm>
          <a:prstGeom prst="rect">
            <a:avLst/>
          </a:prstGeom>
        </p:spPr>
      </p:pic>
      <p:sp>
        <p:nvSpPr>
          <p:cNvPr id="5" name="TextBox 4"/>
          <p:cNvSpPr txBox="1"/>
          <p:nvPr/>
        </p:nvSpPr>
        <p:spPr>
          <a:xfrm>
            <a:off x="554636" y="6340839"/>
            <a:ext cx="8934138" cy="369332"/>
          </a:xfrm>
          <a:prstGeom prst="rect">
            <a:avLst/>
          </a:prstGeom>
          <a:noFill/>
        </p:spPr>
        <p:txBody>
          <a:bodyPr wrap="square" rtlCol="0">
            <a:spAutoFit/>
          </a:bodyPr>
          <a:lstStyle/>
          <a:p>
            <a:r>
              <a:rPr lang="en-US" dirty="0"/>
              <a:t>Accessed 11/4/15: http://www.dea.gov/docs/2015%20NDTA%20Report.pdf</a:t>
            </a:r>
          </a:p>
        </p:txBody>
      </p:sp>
    </p:spTree>
    <p:extLst>
      <p:ext uri="{BB962C8B-B14F-4D97-AF65-F5344CB8AC3E}">
        <p14:creationId xmlns:p14="http://schemas.microsoft.com/office/powerpoint/2010/main" val="32231835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B7CB2056-6212-4793-BA1E-567CB13D84F3}"/>
              </a:ext>
            </a:extLst>
          </p:cNvPr>
          <p:cNvPicPr>
            <a:picLocks noGrp="1" noChangeAspect="1"/>
          </p:cNvPicPr>
          <p:nvPr>
            <p:ph idx="1"/>
          </p:nvPr>
        </p:nvPicPr>
        <p:blipFill rotWithShape="1">
          <a:blip r:embed="rId2"/>
          <a:srcRect t="65362" b="2007"/>
          <a:stretch/>
        </p:blipFill>
        <p:spPr>
          <a:xfrm>
            <a:off x="870999" y="348884"/>
            <a:ext cx="10199077" cy="5682639"/>
          </a:xfrm>
          <a:prstGeom prst="rect">
            <a:avLst/>
          </a:prstGeom>
        </p:spPr>
      </p:pic>
    </p:spTree>
    <p:extLst>
      <p:ext uri="{BB962C8B-B14F-4D97-AF65-F5344CB8AC3E}">
        <p14:creationId xmlns:p14="http://schemas.microsoft.com/office/powerpoint/2010/main" val="22212425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dirty="0"/>
              <a:t>US Dept of Transportation</a:t>
            </a:r>
            <a:br>
              <a:rPr lang="en-US" dirty="0"/>
            </a:br>
            <a:r>
              <a:rPr lang="en-US" dirty="0"/>
              <a:t>Rule 49 CFR Part 40 </a:t>
            </a:r>
            <a:r>
              <a:rPr lang="en-US" sz="3200" i="1" dirty="0"/>
              <a:t>(updated 8/8/16)</a:t>
            </a:r>
          </a:p>
        </p:txBody>
      </p:sp>
      <p:sp>
        <p:nvSpPr>
          <p:cNvPr id="4" name="Content Placeholder 2">
            <a:extLst>
              <a:ext uri="{FF2B5EF4-FFF2-40B4-BE49-F238E27FC236}">
                <a16:creationId xmlns:a16="http://schemas.microsoft.com/office/drawing/2014/main" id="{58127FA3-7802-4AED-AA2A-B91AF7C0F372}"/>
              </a:ext>
            </a:extLst>
          </p:cNvPr>
          <p:cNvSpPr>
            <a:spLocks noGrp="1"/>
          </p:cNvSpPr>
          <p:nvPr>
            <p:ph idx="1"/>
          </p:nvPr>
        </p:nvSpPr>
        <p:spPr>
          <a:xfrm>
            <a:off x="838200" y="1825625"/>
            <a:ext cx="10515600" cy="4351338"/>
          </a:xfrm>
        </p:spPr>
        <p:txBody>
          <a:bodyPr>
            <a:normAutofit fontScale="70000" lnSpcReduction="20000"/>
          </a:bodyPr>
          <a:lstStyle/>
          <a:p>
            <a:pPr marL="0" indent="0">
              <a:buNone/>
            </a:pPr>
            <a:r>
              <a:rPr lang="en-US" sz="3600" b="1" dirty="0"/>
              <a:t>Who: performing safety-sensitive functions</a:t>
            </a:r>
          </a:p>
          <a:p>
            <a:pPr lvl="1"/>
            <a:r>
              <a:rPr lang="en-US" sz="2600" dirty="0"/>
              <a:t>Pilots, </a:t>
            </a:r>
            <a:r>
              <a:rPr lang="en-US" sz="2600" dirty="0">
                <a:highlight>
                  <a:srgbClr val="FFFF00"/>
                </a:highlight>
              </a:rPr>
              <a:t>school bus drivers, truck drivers</a:t>
            </a:r>
            <a:r>
              <a:rPr lang="en-US" sz="2600" dirty="0"/>
              <a:t>, train engineers, subway operators, aircraft maintenance personnel, transit fire-armed security personnel, ship captains, and pipeline emergency response personnel among others</a:t>
            </a:r>
          </a:p>
          <a:p>
            <a:pPr lvl="1"/>
            <a:endParaRPr lang="en-US" sz="1500" dirty="0"/>
          </a:p>
          <a:p>
            <a:pPr marL="0" indent="0">
              <a:buNone/>
            </a:pPr>
            <a:r>
              <a:rPr lang="en-US" sz="3600" b="1" dirty="0"/>
              <a:t>Drugs tested: </a:t>
            </a:r>
            <a:r>
              <a:rPr lang="en-US" sz="2600" dirty="0">
                <a:highlight>
                  <a:srgbClr val="FFFF00"/>
                </a:highlight>
              </a:rPr>
              <a:t>marijuana</a:t>
            </a:r>
            <a:r>
              <a:rPr lang="en-US" sz="2600" dirty="0"/>
              <a:t>, cocaine, amphetamines, </a:t>
            </a:r>
            <a:r>
              <a:rPr lang="en-US" sz="2600" dirty="0" err="1"/>
              <a:t>phenylcyclidine</a:t>
            </a:r>
            <a:r>
              <a:rPr lang="en-US" sz="2600" dirty="0"/>
              <a:t> (PCP), opiates, alcohol</a:t>
            </a:r>
          </a:p>
          <a:p>
            <a:endParaRPr lang="en-US" sz="1500" b="1" dirty="0"/>
          </a:p>
          <a:p>
            <a:pPr marL="0" indent="0">
              <a:buNone/>
            </a:pPr>
            <a:r>
              <a:rPr lang="en-US" sz="3600" b="1" dirty="0"/>
              <a:t>What: Required drug testing</a:t>
            </a:r>
          </a:p>
          <a:p>
            <a:pPr lvl="1"/>
            <a:r>
              <a:rPr lang="en-US" sz="2600" dirty="0"/>
              <a:t>Alcohol – breath, saliva (positive = 0.04 alcohol concentration or higher)</a:t>
            </a:r>
          </a:p>
          <a:p>
            <a:pPr lvl="1"/>
            <a:r>
              <a:rPr lang="en-US" sz="2600" dirty="0">
                <a:highlight>
                  <a:srgbClr val="FFFF00"/>
                </a:highlight>
              </a:rPr>
              <a:t>Other drugs – </a:t>
            </a:r>
            <a:r>
              <a:rPr lang="en-US" sz="2600" b="1" u="sng" dirty="0">
                <a:highlight>
                  <a:srgbClr val="FFFF00"/>
                </a:highlight>
              </a:rPr>
              <a:t>urine</a:t>
            </a:r>
          </a:p>
          <a:p>
            <a:pPr lvl="2"/>
            <a:r>
              <a:rPr lang="en-US" sz="2600" dirty="0">
                <a:highlight>
                  <a:srgbClr val="FFFF00"/>
                </a:highlight>
              </a:rPr>
              <a:t>Marijuana metabolites – THCA - (initial 50 ng/ml, confirmatory 15 ng/ml)</a:t>
            </a:r>
          </a:p>
          <a:p>
            <a:pPr lvl="2"/>
            <a:endParaRPr lang="en-US" sz="1500" dirty="0"/>
          </a:p>
          <a:p>
            <a:pPr marL="0" indent="0">
              <a:buNone/>
            </a:pPr>
            <a:r>
              <a:rPr lang="en-US" sz="3200" b="1" dirty="0"/>
              <a:t>Stance: marijuana remains a drug listed as a CS I in the Controlled Substance Act of 1970</a:t>
            </a:r>
          </a:p>
          <a:p>
            <a:pPr lvl="1"/>
            <a:r>
              <a:rPr lang="en-US" sz="2600" dirty="0"/>
              <a:t>High abuse potential</a:t>
            </a:r>
          </a:p>
          <a:p>
            <a:pPr lvl="1"/>
            <a:r>
              <a:rPr lang="en-US" sz="2600" dirty="0"/>
              <a:t>No currently accepted medical use in treatment in the US</a:t>
            </a:r>
          </a:p>
          <a:p>
            <a:pPr lvl="1"/>
            <a:r>
              <a:rPr lang="en-US" sz="2600" dirty="0"/>
              <a:t>Lack of accepted safety for use of the drug under medical supervision</a:t>
            </a:r>
          </a:p>
          <a:p>
            <a:pPr marL="457200" lvl="1" indent="0">
              <a:buNone/>
            </a:pPr>
            <a:endParaRPr lang="en-US" dirty="0"/>
          </a:p>
          <a:p>
            <a:endParaRPr lang="en-US" dirty="0"/>
          </a:p>
        </p:txBody>
      </p:sp>
    </p:spTree>
    <p:extLst>
      <p:ext uri="{BB962C8B-B14F-4D97-AF65-F5344CB8AC3E}">
        <p14:creationId xmlns:p14="http://schemas.microsoft.com/office/powerpoint/2010/main" val="41516714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6C33A-FA17-42BC-AE5C-A6D6394C6EDC}"/>
              </a:ext>
            </a:extLst>
          </p:cNvPr>
          <p:cNvSpPr>
            <a:spLocks noGrp="1"/>
          </p:cNvSpPr>
          <p:nvPr>
            <p:ph type="title"/>
          </p:nvPr>
        </p:nvSpPr>
        <p:spPr/>
        <p:txBody>
          <a:bodyPr>
            <a:normAutofit/>
          </a:bodyPr>
          <a:lstStyle/>
          <a:p>
            <a:r>
              <a:rPr lang="en-US" sz="3400" b="1" dirty="0"/>
              <a:t>Marijuana testing for Interstate Truck Drivers The Impact:</a:t>
            </a:r>
            <a:r>
              <a:rPr lang="en-US" sz="3600" dirty="0"/>
              <a:t> </a:t>
            </a:r>
            <a:r>
              <a:rPr lang="en-US" sz="2800" i="1" dirty="0"/>
              <a:t>getting drugged drivers off our roads</a:t>
            </a:r>
          </a:p>
        </p:txBody>
      </p:sp>
      <p:sp>
        <p:nvSpPr>
          <p:cNvPr id="3" name="Content Placeholder 2">
            <a:extLst>
              <a:ext uri="{FF2B5EF4-FFF2-40B4-BE49-F238E27FC236}">
                <a16:creationId xmlns:a16="http://schemas.microsoft.com/office/drawing/2014/main" id="{9E2C8623-8234-4ADB-8CBF-257CB584E9C0}"/>
              </a:ext>
            </a:extLst>
          </p:cNvPr>
          <p:cNvSpPr>
            <a:spLocks noGrp="1"/>
          </p:cNvSpPr>
          <p:nvPr>
            <p:ph idx="1"/>
          </p:nvPr>
        </p:nvSpPr>
        <p:spPr>
          <a:xfrm>
            <a:off x="906011" y="1742244"/>
            <a:ext cx="10515600" cy="4650167"/>
          </a:xfrm>
        </p:spPr>
        <p:txBody>
          <a:bodyPr>
            <a:normAutofit fontScale="92500" lnSpcReduction="10000"/>
          </a:bodyPr>
          <a:lstStyle/>
          <a:p>
            <a:r>
              <a:rPr lang="en-US" dirty="0"/>
              <a:t>Past 2 years (as of 12/21) 60, 000 truckers </a:t>
            </a:r>
            <a:r>
              <a:rPr lang="en-US" b="1" i="1" dirty="0"/>
              <a:t>temporarily</a:t>
            </a:r>
            <a:r>
              <a:rPr lang="en-US" dirty="0"/>
              <a:t> taken off road for testing positive for </a:t>
            </a:r>
            <a:r>
              <a:rPr lang="en-US" b="1" dirty="0"/>
              <a:t>marijuana use alone</a:t>
            </a:r>
          </a:p>
          <a:p>
            <a:r>
              <a:rPr lang="en-US" dirty="0"/>
              <a:t>In 2020 tucking industry implemented law requiring all drivers who FAILED a DRUG TEST be listed in a FEDERAL Drug &amp; Alcohol Clearinghouse for all to see now: </a:t>
            </a:r>
            <a:r>
              <a:rPr lang="en-US" dirty="0">
                <a:hlinkClick r:id="rId2"/>
              </a:rPr>
              <a:t>https://clearinghouse.fmcsa.dot.gov/FAQ/Topics/Reporting-Violations#:~:text=The%20Clearinghouse%20serves%20as%20a,on%20or%20after%20that%20date</a:t>
            </a:r>
            <a:endParaRPr lang="en-US" dirty="0"/>
          </a:p>
          <a:p>
            <a:r>
              <a:rPr lang="en-US" dirty="0"/>
              <a:t>Some drivers, as required by their companies, are now being checked randomly on a quarterly basis &amp; after tickets or crashes</a:t>
            </a:r>
          </a:p>
          <a:p>
            <a:r>
              <a:rPr lang="en-US" dirty="0"/>
              <a:t>Since database was created - 81,000 prohibited from work, followed by negative test to get ability to drive commercial vehicle, then yearlong testing (6 unannounced tests within 12 months), education and treatment</a:t>
            </a:r>
          </a:p>
        </p:txBody>
      </p:sp>
      <p:sp>
        <p:nvSpPr>
          <p:cNvPr id="4" name="TextBox 3">
            <a:extLst>
              <a:ext uri="{FF2B5EF4-FFF2-40B4-BE49-F238E27FC236}">
                <a16:creationId xmlns:a16="http://schemas.microsoft.com/office/drawing/2014/main" id="{174781CA-75AE-466D-888C-73FF4706A3B1}"/>
              </a:ext>
            </a:extLst>
          </p:cNvPr>
          <p:cNvSpPr txBox="1"/>
          <p:nvPr/>
        </p:nvSpPr>
        <p:spPr>
          <a:xfrm>
            <a:off x="906011" y="6392411"/>
            <a:ext cx="10293292" cy="369332"/>
          </a:xfrm>
          <a:prstGeom prst="rect">
            <a:avLst/>
          </a:prstGeom>
          <a:noFill/>
        </p:spPr>
        <p:txBody>
          <a:bodyPr wrap="square" rtlCol="0">
            <a:spAutoFit/>
          </a:bodyPr>
          <a:lstStyle/>
          <a:p>
            <a:r>
              <a:rPr lang="en-US" dirty="0">
                <a:hlinkClick r:id="rId3"/>
              </a:rPr>
              <a:t>https://www.yahoo.com/news/marijuana-testing-truck-drivers-becoming-150000188.html</a:t>
            </a:r>
            <a:r>
              <a:rPr lang="en-US" dirty="0"/>
              <a:t> </a:t>
            </a:r>
          </a:p>
        </p:txBody>
      </p:sp>
    </p:spTree>
    <p:extLst>
      <p:ext uri="{BB962C8B-B14F-4D97-AF65-F5344CB8AC3E}">
        <p14:creationId xmlns:p14="http://schemas.microsoft.com/office/powerpoint/2010/main" val="4202749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16415" t="24674" r="46999" b="19763"/>
          <a:stretch/>
        </p:blipFill>
        <p:spPr>
          <a:xfrm>
            <a:off x="963038" y="672467"/>
            <a:ext cx="9912485" cy="5090984"/>
          </a:xfrm>
          <a:prstGeom prst="rect">
            <a:avLst/>
          </a:prstGeom>
        </p:spPr>
      </p:pic>
      <p:sp>
        <p:nvSpPr>
          <p:cNvPr id="5" name="TextBox 4"/>
          <p:cNvSpPr txBox="1"/>
          <p:nvPr/>
        </p:nvSpPr>
        <p:spPr>
          <a:xfrm>
            <a:off x="561088" y="6211669"/>
            <a:ext cx="10243270" cy="369332"/>
          </a:xfrm>
          <a:prstGeom prst="rect">
            <a:avLst/>
          </a:prstGeom>
          <a:noFill/>
        </p:spPr>
        <p:txBody>
          <a:bodyPr wrap="square" rtlCol="0">
            <a:spAutoFit/>
          </a:bodyPr>
          <a:lstStyle/>
          <a:p>
            <a:r>
              <a:rPr lang="en-US" dirty="0"/>
              <a:t>http://metrovoicenews.com/driver-of-truck-that-hit-church-bus-killing-13-was-high-on-marijuana/</a:t>
            </a:r>
          </a:p>
        </p:txBody>
      </p:sp>
      <p:sp>
        <p:nvSpPr>
          <p:cNvPr id="2" name="Rectangle 1"/>
          <p:cNvSpPr/>
          <p:nvPr/>
        </p:nvSpPr>
        <p:spPr>
          <a:xfrm>
            <a:off x="1660314" y="224249"/>
            <a:ext cx="8680189" cy="646331"/>
          </a:xfrm>
          <a:prstGeom prst="rect">
            <a:avLst/>
          </a:prstGeom>
        </p:spPr>
        <p:txBody>
          <a:bodyPr wrap="square">
            <a:spAutoFit/>
          </a:bodyPr>
          <a:lstStyle/>
          <a:p>
            <a:r>
              <a:rPr lang="en-US" dirty="0">
                <a:hlinkClick r:id="rId3"/>
              </a:rPr>
              <a:t>https://www.youtube.com/watch?v=jsGsbYTwWbM&amp;feature=youtu.be</a:t>
            </a:r>
            <a:endParaRPr lang="en-US" dirty="0"/>
          </a:p>
          <a:p>
            <a:endParaRPr lang="en-US" dirty="0"/>
          </a:p>
        </p:txBody>
      </p:sp>
    </p:spTree>
    <p:extLst>
      <p:ext uri="{BB962C8B-B14F-4D97-AF65-F5344CB8AC3E}">
        <p14:creationId xmlns:p14="http://schemas.microsoft.com/office/powerpoint/2010/main" val="39119670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normAutofit/>
          </a:bodyPr>
          <a:lstStyle/>
          <a:p>
            <a:pPr algn="ctr"/>
            <a:r>
              <a:rPr lang="en-US" sz="3600" b="1" dirty="0"/>
              <a:t>“Positive” urine testing for Cannabis  </a:t>
            </a:r>
            <a:r>
              <a:rPr lang="en-US" sz="3600" b="1" u="sng" dirty="0"/>
              <a:t>IS</a:t>
            </a:r>
            <a:r>
              <a:rPr lang="en-US" sz="3600" b="1" dirty="0"/>
              <a:t> ASSOCIATED with INCREASED risk of traffic crashes</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p:txBody>
          <a:bodyPr>
            <a:normAutofit fontScale="92500" lnSpcReduction="20000"/>
          </a:bodyPr>
          <a:lstStyle/>
          <a:p>
            <a:r>
              <a:rPr lang="en-US" sz="2800" dirty="0">
                <a:solidFill>
                  <a:srgbClr val="FF0000"/>
                </a:solidFill>
              </a:rPr>
              <a:t>1406 positive urine </a:t>
            </a:r>
            <a:r>
              <a:rPr lang="en-US" sz="2800" dirty="0"/>
              <a:t>analysis in </a:t>
            </a:r>
            <a:r>
              <a:rPr lang="en-US" sz="2800" dirty="0">
                <a:solidFill>
                  <a:srgbClr val="FF0000"/>
                </a:solidFill>
              </a:rPr>
              <a:t>traffic accident  </a:t>
            </a:r>
            <a:r>
              <a:rPr lang="en-US" sz="2800" dirty="0"/>
              <a:t>(group 1) vs</a:t>
            </a:r>
          </a:p>
          <a:p>
            <a:pPr marL="0" indent="0">
              <a:buNone/>
            </a:pPr>
            <a:r>
              <a:rPr lang="en-US" sz="2800" dirty="0">
                <a:solidFill>
                  <a:srgbClr val="FF0000"/>
                </a:solidFill>
              </a:rPr>
              <a:t>1953 control </a:t>
            </a:r>
            <a:r>
              <a:rPr lang="en-US" sz="2800" dirty="0"/>
              <a:t>population undergoing mandatory urine testing (group 2)</a:t>
            </a:r>
          </a:p>
          <a:p>
            <a:endParaRPr lang="en-US" sz="900" dirty="0"/>
          </a:p>
          <a:p>
            <a:r>
              <a:rPr lang="en-US" sz="2800" dirty="0"/>
              <a:t>Cut-off urine concentration for THC-COOH was 15 ng/ml (same as U.S. DOT)</a:t>
            </a:r>
          </a:p>
          <a:p>
            <a:endParaRPr lang="en-US" sz="1000" dirty="0"/>
          </a:p>
          <a:p>
            <a:r>
              <a:rPr lang="en-US" sz="2800" dirty="0"/>
              <a:t>If positive for </a:t>
            </a:r>
            <a:r>
              <a:rPr lang="en-US" sz="2800" dirty="0">
                <a:solidFill>
                  <a:srgbClr val="FF0000"/>
                </a:solidFill>
              </a:rPr>
              <a:t>ANY other drug </a:t>
            </a:r>
            <a:r>
              <a:rPr lang="en-US" sz="2800" dirty="0"/>
              <a:t>above 0.5 ng/ml in urine/blood – </a:t>
            </a:r>
            <a:r>
              <a:rPr lang="en-US" sz="2800" dirty="0">
                <a:solidFill>
                  <a:srgbClr val="FF0000"/>
                </a:solidFill>
              </a:rPr>
              <a:t>excluded</a:t>
            </a:r>
            <a:r>
              <a:rPr lang="en-US" sz="2800" dirty="0"/>
              <a:t> the participant</a:t>
            </a:r>
          </a:p>
          <a:p>
            <a:endParaRPr lang="en-US" sz="1000" dirty="0"/>
          </a:p>
          <a:p>
            <a:r>
              <a:rPr lang="en-US" sz="2800" dirty="0"/>
              <a:t>Positive THC-COOH: 116 in  </a:t>
            </a:r>
            <a:r>
              <a:rPr lang="en-US" sz="2800" dirty="0">
                <a:solidFill>
                  <a:srgbClr val="FF0000"/>
                </a:solidFill>
              </a:rPr>
              <a:t>group 1 </a:t>
            </a:r>
            <a:r>
              <a:rPr lang="en-US" sz="2800" dirty="0"/>
              <a:t>(</a:t>
            </a:r>
            <a:r>
              <a:rPr lang="en-US" sz="3200" b="1" dirty="0">
                <a:solidFill>
                  <a:srgbClr val="FF0000"/>
                </a:solidFill>
              </a:rPr>
              <a:t>8.2%</a:t>
            </a:r>
            <a:r>
              <a:rPr lang="en-US" sz="2800" dirty="0"/>
              <a:t>), 16 in </a:t>
            </a:r>
            <a:r>
              <a:rPr lang="en-US" sz="2800" dirty="0">
                <a:solidFill>
                  <a:srgbClr val="FF0000"/>
                </a:solidFill>
              </a:rPr>
              <a:t>group 2 (</a:t>
            </a:r>
            <a:r>
              <a:rPr lang="en-US" sz="3200" b="1" dirty="0">
                <a:solidFill>
                  <a:srgbClr val="FF0000"/>
                </a:solidFill>
              </a:rPr>
              <a:t>0.8%</a:t>
            </a:r>
            <a:r>
              <a:rPr lang="en-US" sz="2800" dirty="0">
                <a:solidFill>
                  <a:srgbClr val="FF0000"/>
                </a:solidFill>
              </a:rPr>
              <a:t>)</a:t>
            </a:r>
          </a:p>
          <a:p>
            <a:endParaRPr lang="en-US" sz="1000" dirty="0"/>
          </a:p>
          <a:p>
            <a:r>
              <a:rPr lang="en-US" sz="2800" dirty="0">
                <a:solidFill>
                  <a:srgbClr val="FF0000"/>
                </a:solidFill>
              </a:rPr>
              <a:t>Odds ratio (OR = 10.88</a:t>
            </a:r>
            <a:r>
              <a:rPr lang="en-US" sz="2800" dirty="0"/>
              <a:t>) displayed a </a:t>
            </a:r>
            <a:r>
              <a:rPr lang="en-US" sz="2800" b="1" dirty="0">
                <a:solidFill>
                  <a:srgbClr val="FF0000"/>
                </a:solidFill>
              </a:rPr>
              <a:t>HIGH</a:t>
            </a:r>
            <a:r>
              <a:rPr lang="en-US" sz="2800" dirty="0"/>
              <a:t> </a:t>
            </a:r>
            <a:r>
              <a:rPr lang="en-US" sz="2800" dirty="0">
                <a:solidFill>
                  <a:srgbClr val="FF0000"/>
                </a:solidFill>
              </a:rPr>
              <a:t>association</a:t>
            </a:r>
            <a:r>
              <a:rPr lang="en-US" sz="2800" dirty="0"/>
              <a:t> between </a:t>
            </a:r>
            <a:r>
              <a:rPr lang="en-US" sz="2800" dirty="0">
                <a:solidFill>
                  <a:srgbClr val="FF0000"/>
                </a:solidFill>
              </a:rPr>
              <a:t>presence of urine THC-COOH and traffic accidents </a:t>
            </a:r>
            <a:r>
              <a:rPr lang="en-US" sz="2800" dirty="0"/>
              <a:t>(</a:t>
            </a:r>
            <a:r>
              <a:rPr lang="en-US" sz="2800" b="1" dirty="0">
                <a:solidFill>
                  <a:srgbClr val="FF0000"/>
                </a:solidFill>
              </a:rPr>
              <a:t>p&lt;0.0001</a:t>
            </a:r>
            <a:r>
              <a:rPr lang="en-US" sz="2800" dirty="0"/>
              <a:t>)</a:t>
            </a:r>
          </a:p>
          <a:p>
            <a:endParaRPr lang="en-US" dirty="0"/>
          </a:p>
        </p:txBody>
      </p:sp>
      <p:sp>
        <p:nvSpPr>
          <p:cNvPr id="5" name="TextBox 4">
            <a:extLst>
              <a:ext uri="{FF2B5EF4-FFF2-40B4-BE49-F238E27FC236}">
                <a16:creationId xmlns:a16="http://schemas.microsoft.com/office/drawing/2014/main" id="{14C349E8-891A-427E-A55C-81547F4E8F36}"/>
              </a:ext>
            </a:extLst>
          </p:cNvPr>
          <p:cNvSpPr txBox="1"/>
          <p:nvPr/>
        </p:nvSpPr>
        <p:spPr>
          <a:xfrm>
            <a:off x="553915" y="6308209"/>
            <a:ext cx="11084169" cy="369332"/>
          </a:xfrm>
          <a:prstGeom prst="rect">
            <a:avLst/>
          </a:prstGeom>
          <a:noFill/>
        </p:spPr>
        <p:txBody>
          <a:bodyPr wrap="square">
            <a:spAutoFit/>
          </a:bodyPr>
          <a:lstStyle/>
          <a:p>
            <a:r>
              <a:rPr lang="en-US" dirty="0"/>
              <a:t>Del </a:t>
            </a:r>
            <a:r>
              <a:rPr lang="en-US" dirty="0" err="1"/>
              <a:t>Balzo</a:t>
            </a:r>
            <a:r>
              <a:rPr lang="en-US" dirty="0"/>
              <a:t> G, et al. J</a:t>
            </a:r>
            <a:r>
              <a:rPr lang="en-US" i="1" dirty="0"/>
              <a:t> Pharm Biomed Anal </a:t>
            </a:r>
            <a:r>
              <a:rPr lang="en-US" dirty="0"/>
              <a:t>2018 Mar 20;151:71-74. </a:t>
            </a:r>
            <a:r>
              <a:rPr lang="en-US" dirty="0" err="1"/>
              <a:t>doi</a:t>
            </a:r>
            <a:r>
              <a:rPr lang="en-US" dirty="0"/>
              <a:t>: 10.1016/j.jpba.2017.12.059. </a:t>
            </a:r>
            <a:r>
              <a:rPr lang="en-US" dirty="0" err="1"/>
              <a:t>Epub</a:t>
            </a:r>
            <a:r>
              <a:rPr lang="en-US" dirty="0"/>
              <a:t> 2018 Jan 3</a:t>
            </a:r>
          </a:p>
        </p:txBody>
      </p:sp>
    </p:spTree>
    <p:extLst>
      <p:ext uri="{BB962C8B-B14F-4D97-AF65-F5344CB8AC3E}">
        <p14:creationId xmlns:p14="http://schemas.microsoft.com/office/powerpoint/2010/main" val="14296732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73180"/>
            <a:ext cx="8755424" cy="705853"/>
          </a:xfrm>
        </p:spPr>
        <p:txBody>
          <a:bodyPr>
            <a:normAutofit/>
          </a:bodyPr>
          <a:lstStyle/>
          <a:p>
            <a:r>
              <a:rPr lang="en-US" b="1" dirty="0">
                <a:effectLst>
                  <a:outerShdw blurRad="38100" dist="38100" dir="2700000" algn="tl">
                    <a:srgbClr val="000000">
                      <a:alpha val="43137"/>
                    </a:srgbClr>
                  </a:outerShdw>
                </a:effectLst>
              </a:rPr>
              <a:t>Breath/Oral Fluid Testing for Marijuana</a:t>
            </a:r>
          </a:p>
        </p:txBody>
      </p:sp>
      <p:sp>
        <p:nvSpPr>
          <p:cNvPr id="3" name="Content Placeholder 2"/>
          <p:cNvSpPr>
            <a:spLocks noGrp="1"/>
          </p:cNvSpPr>
          <p:nvPr>
            <p:ph idx="1"/>
          </p:nvPr>
        </p:nvSpPr>
        <p:spPr>
          <a:xfrm>
            <a:off x="914400" y="1244646"/>
            <a:ext cx="9955264" cy="5613354"/>
          </a:xfrm>
        </p:spPr>
        <p:txBody>
          <a:bodyPr>
            <a:normAutofit/>
          </a:bodyPr>
          <a:lstStyle/>
          <a:p>
            <a:r>
              <a:rPr lang="en-US" sz="2000" b="1" dirty="0"/>
              <a:t>Breathalyzer</a:t>
            </a:r>
          </a:p>
          <a:p>
            <a:pPr lvl="1"/>
            <a:r>
              <a:rPr lang="en-US" sz="1900" dirty="0"/>
              <a:t>Assess marijuana within a few hours after use, +/- alcohol</a:t>
            </a:r>
          </a:p>
          <a:p>
            <a:pPr lvl="1"/>
            <a:r>
              <a:rPr lang="en-US" sz="1900" dirty="0"/>
              <a:t>WA State University, Hound Labs (Berkeley) - https://houndlabs.com/product-testing/</a:t>
            </a:r>
          </a:p>
          <a:p>
            <a:pPr lvl="1"/>
            <a:r>
              <a:rPr lang="en-US" sz="1900" dirty="0"/>
              <a:t>Tested with Alameda Sheriff </a:t>
            </a:r>
            <a:r>
              <a:rPr lang="en-US" sz="1900" dirty="0" err="1"/>
              <a:t>Dept</a:t>
            </a:r>
            <a:r>
              <a:rPr lang="en-US" sz="1900" dirty="0"/>
              <a:t>, sales soon?</a:t>
            </a:r>
          </a:p>
          <a:p>
            <a:r>
              <a:rPr lang="en-US" sz="2000" b="1" dirty="0"/>
              <a:t>Oral Fluid - saliva</a:t>
            </a:r>
          </a:p>
          <a:p>
            <a:pPr lvl="1"/>
            <a:r>
              <a:rPr lang="en-US" sz="1800" dirty="0"/>
              <a:t>Assess presence of multiple drugs (marijuana, cocaine, methamphetamine, PCP, MDMA, benzodiazepines, opiates)</a:t>
            </a:r>
          </a:p>
          <a:p>
            <a:pPr lvl="1"/>
            <a:r>
              <a:rPr lang="en-US" sz="1800" dirty="0" err="1"/>
              <a:t>Drager</a:t>
            </a:r>
            <a:r>
              <a:rPr lang="en-US" sz="1800" dirty="0"/>
              <a:t>, </a:t>
            </a:r>
            <a:r>
              <a:rPr lang="en-US" sz="1800" dirty="0" err="1"/>
              <a:t>Alere</a:t>
            </a:r>
            <a:r>
              <a:rPr lang="en-US" sz="1800" dirty="0"/>
              <a:t>, Test Country, etc.</a:t>
            </a:r>
          </a:p>
          <a:p>
            <a:pPr lvl="1"/>
            <a:r>
              <a:rPr lang="en-US" sz="1800" i="1" dirty="0"/>
              <a:t>Salas case </a:t>
            </a:r>
            <a:r>
              <a:rPr lang="en-US" sz="1800" dirty="0"/>
              <a:t>(in Bakersfield, CA) allowed positive oral swab of methamphetamine “hours” after incident to be used in court case (also found in blood drawn 3 </a:t>
            </a:r>
            <a:r>
              <a:rPr lang="en-US" sz="1800" dirty="0" err="1"/>
              <a:t>hrs</a:t>
            </a:r>
            <a:r>
              <a:rPr lang="en-US" sz="1800" dirty="0"/>
              <a:t> after the incident methamphetamine (100 ng/ml), alcohol (0.03%), marijuana (1.1 ng/ml))</a:t>
            </a:r>
          </a:p>
          <a:p>
            <a:pPr lvl="2"/>
            <a:r>
              <a:rPr lang="en-US" sz="1800" dirty="0"/>
              <a:t>22 </a:t>
            </a:r>
            <a:r>
              <a:rPr lang="en-US" sz="1800" dirty="0" err="1"/>
              <a:t>yo</a:t>
            </a:r>
            <a:r>
              <a:rPr lang="en-US" sz="1800" dirty="0"/>
              <a:t> two-time “non-strike” felon, rec’d 3 </a:t>
            </a:r>
            <a:r>
              <a:rPr lang="en-US" sz="1800" dirty="0" err="1"/>
              <a:t>yr</a:t>
            </a:r>
            <a:r>
              <a:rPr lang="en-US" sz="1800" dirty="0"/>
              <a:t> sentence for </a:t>
            </a:r>
            <a:r>
              <a:rPr lang="en-US" sz="1800" dirty="0" err="1"/>
              <a:t>veh</a:t>
            </a:r>
            <a:r>
              <a:rPr lang="en-US" sz="1800" dirty="0"/>
              <a:t> manslaughter while intoxicated, with ordinary negligence and of driving under the influence of alcohol or drugs causing bodily injury</a:t>
            </a:r>
          </a:p>
          <a:p>
            <a:pPr lvl="1"/>
            <a:r>
              <a:rPr lang="en-US" sz="1800" dirty="0"/>
              <a:t>Results with a few minutes, some positive/negatives, some with values (</a:t>
            </a:r>
            <a:r>
              <a:rPr lang="en-US" sz="1800" dirty="0" err="1"/>
              <a:t>Alere</a:t>
            </a:r>
            <a:r>
              <a:rPr lang="en-US" sz="1800" dirty="0"/>
              <a:t>) – a screen for blood draw</a:t>
            </a:r>
          </a:p>
          <a:p>
            <a:pPr marL="457200" lvl="1" indent="0">
              <a:buNone/>
            </a:pPr>
            <a:endParaRPr lang="en-US" dirty="0"/>
          </a:p>
        </p:txBody>
      </p:sp>
      <p:sp>
        <p:nvSpPr>
          <p:cNvPr id="4" name="TextBox 3"/>
          <p:cNvSpPr txBox="1"/>
          <p:nvPr/>
        </p:nvSpPr>
        <p:spPr>
          <a:xfrm>
            <a:off x="914400" y="5823284"/>
            <a:ext cx="7892716" cy="1200329"/>
          </a:xfrm>
          <a:prstGeom prst="rect">
            <a:avLst/>
          </a:prstGeom>
          <a:noFill/>
        </p:spPr>
        <p:txBody>
          <a:bodyPr wrap="square" rtlCol="0">
            <a:spAutoFit/>
          </a:bodyPr>
          <a:lstStyle/>
          <a:p>
            <a:r>
              <a:rPr lang="en-US" dirty="0"/>
              <a:t> </a:t>
            </a:r>
          </a:p>
          <a:p>
            <a:r>
              <a:rPr lang="en-US" u="sng" dirty="0">
                <a:hlinkClick r:id="rId2"/>
              </a:rPr>
              <a:t>http://www.bakersfield.com/news/2016/01/19/man-gets-three-years-in-landmark-oral-swab-dui-case.html</a:t>
            </a:r>
            <a:endParaRPr lang="en-US" dirty="0"/>
          </a:p>
          <a:p>
            <a:endParaRPr lang="en-US" dirty="0"/>
          </a:p>
        </p:txBody>
      </p:sp>
      <p:pic>
        <p:nvPicPr>
          <p:cNvPr id="5" name="Picture 4"/>
          <p:cNvPicPr>
            <a:picLocks noChangeAspect="1"/>
          </p:cNvPicPr>
          <p:nvPr/>
        </p:nvPicPr>
        <p:blipFill rotWithShape="1">
          <a:blip r:embed="rId3"/>
          <a:srcRect l="60957" t="34319" r="18298" b="33892"/>
          <a:stretch/>
        </p:blipFill>
        <p:spPr>
          <a:xfrm>
            <a:off x="10110281" y="128337"/>
            <a:ext cx="2081719" cy="1793481"/>
          </a:xfrm>
          <a:prstGeom prst="rect">
            <a:avLst/>
          </a:prstGeom>
        </p:spPr>
      </p:pic>
    </p:spTree>
    <p:extLst>
      <p:ext uri="{BB962C8B-B14F-4D97-AF65-F5344CB8AC3E}">
        <p14:creationId xmlns:p14="http://schemas.microsoft.com/office/powerpoint/2010/main" val="32119045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sz="4400" dirty="0">
                <a:effectLst>
                  <a:outerShdw blurRad="38100" dist="38100" dir="2700000" algn="tl">
                    <a:srgbClr val="000000">
                      <a:alpha val="43137"/>
                    </a:srgbClr>
                  </a:outerShdw>
                </a:effectLst>
              </a:rPr>
              <a:t>Validity of Oral </a:t>
            </a:r>
            <a:r>
              <a:rPr lang="en-US" dirty="0">
                <a:effectLst>
                  <a:outerShdw blurRad="38100" dist="38100" dir="2700000" algn="tl">
                    <a:srgbClr val="000000">
                      <a:alpha val="43137"/>
                    </a:srgbClr>
                  </a:outerShdw>
                </a:effectLst>
              </a:rPr>
              <a:t>Fluid</a:t>
            </a:r>
            <a:r>
              <a:rPr lang="en-US" sz="4400" dirty="0">
                <a:effectLst>
                  <a:outerShdw blurRad="38100" dist="38100" dir="2700000" algn="tl">
                    <a:srgbClr val="000000">
                      <a:alpha val="43137"/>
                    </a:srgbClr>
                  </a:outerShdw>
                </a:effectLst>
              </a:rPr>
              <a:t> Testing</a:t>
            </a:r>
            <a:endParaRPr lang="en-US" dirty="0"/>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p:txBody>
          <a:bodyPr/>
          <a:lstStyle/>
          <a:p>
            <a:r>
              <a:rPr lang="en-US" sz="2800" dirty="0"/>
              <a:t>Feb 2018 study, in </a:t>
            </a:r>
            <a:r>
              <a:rPr lang="en-US" sz="2800" i="1" dirty="0"/>
              <a:t>Injury </a:t>
            </a:r>
            <a:r>
              <a:rPr lang="en-US" sz="2800" i="1" dirty="0" err="1"/>
              <a:t>Epidem</a:t>
            </a:r>
            <a:r>
              <a:rPr lang="en-US" sz="2800" i="1" dirty="0"/>
              <a:t> </a:t>
            </a:r>
            <a:r>
              <a:rPr lang="en-US" sz="2800" dirty="0"/>
              <a:t> reviewed blood and oral swab data from 2013 National Roadside Survey data – 4596 drivers</a:t>
            </a:r>
          </a:p>
          <a:p>
            <a:r>
              <a:rPr lang="en-US" sz="2800" dirty="0">
                <a:solidFill>
                  <a:srgbClr val="FF0000"/>
                </a:solidFill>
              </a:rPr>
              <a:t>8.9% and 9.4% </a:t>
            </a:r>
            <a:r>
              <a:rPr lang="en-US" sz="2800" dirty="0"/>
              <a:t>of the participants tested positive for </a:t>
            </a:r>
            <a:r>
              <a:rPr lang="en-US" sz="2800" dirty="0">
                <a:solidFill>
                  <a:srgbClr val="FF0000"/>
                </a:solidFill>
              </a:rPr>
              <a:t>THC</a:t>
            </a:r>
            <a:r>
              <a:rPr lang="en-US" sz="2800" dirty="0"/>
              <a:t> </a:t>
            </a:r>
            <a:r>
              <a:rPr lang="en-US" sz="2800" dirty="0">
                <a:solidFill>
                  <a:srgbClr val="FF0000"/>
                </a:solidFill>
              </a:rPr>
              <a:t>in oral fluid </a:t>
            </a:r>
            <a:r>
              <a:rPr lang="en-US" sz="2800" dirty="0"/>
              <a:t>and whole </a:t>
            </a:r>
            <a:r>
              <a:rPr lang="en-US" sz="2800" dirty="0">
                <a:solidFill>
                  <a:srgbClr val="FF0000"/>
                </a:solidFill>
              </a:rPr>
              <a:t>blood</a:t>
            </a:r>
            <a:r>
              <a:rPr lang="en-US" sz="2800" dirty="0"/>
              <a:t> samples, respectively</a:t>
            </a:r>
          </a:p>
          <a:p>
            <a:r>
              <a:rPr lang="en-US" sz="2800" dirty="0">
                <a:solidFill>
                  <a:srgbClr val="FF0000"/>
                </a:solidFill>
              </a:rPr>
              <a:t>oral fluid </a:t>
            </a:r>
            <a:r>
              <a:rPr lang="en-US" sz="2800" dirty="0"/>
              <a:t>test for THC positivity showed a </a:t>
            </a:r>
            <a:r>
              <a:rPr lang="en-US" sz="2800" dirty="0">
                <a:solidFill>
                  <a:srgbClr val="FF0000"/>
                </a:solidFill>
              </a:rPr>
              <a:t>sensitivity of 79.4% </a:t>
            </a:r>
            <a:r>
              <a:rPr lang="en-US" sz="2800" dirty="0"/>
              <a:t>(95% CI: 75.2%, 83.1%) and a </a:t>
            </a:r>
            <a:r>
              <a:rPr lang="en-US" sz="2800" dirty="0">
                <a:solidFill>
                  <a:srgbClr val="FF0000"/>
                </a:solidFill>
              </a:rPr>
              <a:t>specificity of 98.3% </a:t>
            </a:r>
            <a:r>
              <a:rPr lang="en-US" sz="2800" dirty="0"/>
              <a:t>(95% CI: 97.9%, 98.7%)</a:t>
            </a:r>
          </a:p>
          <a:p>
            <a:r>
              <a:rPr lang="en-US" sz="2800" u="sng" dirty="0"/>
              <a:t>oral</a:t>
            </a:r>
            <a:r>
              <a:rPr lang="en-US" sz="2800" dirty="0"/>
              <a:t> </a:t>
            </a:r>
            <a:r>
              <a:rPr lang="en-US" sz="2800" u="sng" dirty="0"/>
              <a:t>fluid</a:t>
            </a:r>
            <a:r>
              <a:rPr lang="en-US" sz="2800" dirty="0"/>
              <a:t> test is a </a:t>
            </a:r>
            <a:r>
              <a:rPr lang="en-US" sz="2800" u="sng" dirty="0"/>
              <a:t>highly</a:t>
            </a:r>
            <a:r>
              <a:rPr lang="en-US" sz="2800" dirty="0"/>
              <a:t> </a:t>
            </a:r>
            <a:r>
              <a:rPr lang="en-US" sz="2800" u="sng" dirty="0"/>
              <a:t>valid</a:t>
            </a:r>
            <a:r>
              <a:rPr lang="en-US" sz="2800" dirty="0"/>
              <a:t> </a:t>
            </a:r>
            <a:r>
              <a:rPr lang="en-US" sz="2800" u="sng" dirty="0"/>
              <a:t>method</a:t>
            </a:r>
            <a:r>
              <a:rPr lang="en-US" sz="2800" dirty="0"/>
              <a:t> for </a:t>
            </a:r>
            <a:r>
              <a:rPr lang="en-US" sz="2800" u="sng" dirty="0"/>
              <a:t>detecting the presence of THC </a:t>
            </a:r>
            <a:r>
              <a:rPr lang="en-US" sz="2800" dirty="0"/>
              <a:t>in the blood but cannot be used to accurately measure the blood THC concentration</a:t>
            </a:r>
          </a:p>
          <a:p>
            <a:endParaRPr lang="en-US" dirty="0"/>
          </a:p>
        </p:txBody>
      </p:sp>
    </p:spTree>
    <p:extLst>
      <p:ext uri="{BB962C8B-B14F-4D97-AF65-F5344CB8AC3E}">
        <p14:creationId xmlns:p14="http://schemas.microsoft.com/office/powerpoint/2010/main" val="17580703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a:xfrm>
            <a:off x="838200" y="365125"/>
            <a:ext cx="10515600" cy="998307"/>
          </a:xfrm>
        </p:spPr>
        <p:txBody>
          <a:bodyPr/>
          <a:lstStyle/>
          <a:p>
            <a:r>
              <a:rPr lang="en-US" dirty="0"/>
              <a:t>Michigan Oral Fluid Program – Phase II</a:t>
            </a:r>
          </a:p>
        </p:txBody>
      </p:sp>
      <p:pic>
        <p:nvPicPr>
          <p:cNvPr id="5" name="Content Placeholder 4">
            <a:extLst>
              <a:ext uri="{FF2B5EF4-FFF2-40B4-BE49-F238E27FC236}">
                <a16:creationId xmlns:a16="http://schemas.microsoft.com/office/drawing/2014/main" id="{E52B1295-C167-4262-AF02-539E865EDF37}"/>
              </a:ext>
            </a:extLst>
          </p:cNvPr>
          <p:cNvPicPr>
            <a:picLocks noGrp="1" noChangeAspect="1"/>
          </p:cNvPicPr>
          <p:nvPr>
            <p:ph idx="1"/>
          </p:nvPr>
        </p:nvPicPr>
        <p:blipFill>
          <a:blip r:embed="rId2"/>
          <a:stretch>
            <a:fillRect/>
          </a:stretch>
        </p:blipFill>
        <p:spPr>
          <a:xfrm>
            <a:off x="838200" y="1363433"/>
            <a:ext cx="5544324" cy="3286584"/>
          </a:xfrm>
        </p:spPr>
      </p:pic>
      <p:pic>
        <p:nvPicPr>
          <p:cNvPr id="7" name="Picture 6">
            <a:extLst>
              <a:ext uri="{FF2B5EF4-FFF2-40B4-BE49-F238E27FC236}">
                <a16:creationId xmlns:a16="http://schemas.microsoft.com/office/drawing/2014/main" id="{3E4BA46D-F9CA-4D60-890A-0F85654F2E67}"/>
              </a:ext>
            </a:extLst>
          </p:cNvPr>
          <p:cNvPicPr>
            <a:picLocks noChangeAspect="1"/>
          </p:cNvPicPr>
          <p:nvPr/>
        </p:nvPicPr>
        <p:blipFill>
          <a:blip r:embed="rId3"/>
          <a:stretch>
            <a:fillRect/>
          </a:stretch>
        </p:blipFill>
        <p:spPr>
          <a:xfrm>
            <a:off x="6382525" y="1363432"/>
            <a:ext cx="4971276" cy="3296110"/>
          </a:xfrm>
          <a:prstGeom prst="rect">
            <a:avLst/>
          </a:prstGeom>
        </p:spPr>
      </p:pic>
      <p:sp>
        <p:nvSpPr>
          <p:cNvPr id="8" name="TextBox 7">
            <a:extLst>
              <a:ext uri="{FF2B5EF4-FFF2-40B4-BE49-F238E27FC236}">
                <a16:creationId xmlns:a16="http://schemas.microsoft.com/office/drawing/2014/main" id="{BC4AF49E-0988-4BBC-B838-9AEE3F914167}"/>
              </a:ext>
            </a:extLst>
          </p:cNvPr>
          <p:cNvSpPr txBox="1"/>
          <p:nvPr/>
        </p:nvSpPr>
        <p:spPr>
          <a:xfrm>
            <a:off x="838199" y="4617404"/>
            <a:ext cx="3890596" cy="1754326"/>
          </a:xfrm>
          <a:prstGeom prst="rect">
            <a:avLst/>
          </a:prstGeom>
          <a:noFill/>
        </p:spPr>
        <p:txBody>
          <a:bodyPr wrap="square" rtlCol="0">
            <a:spAutoFit/>
          </a:bodyPr>
          <a:lstStyle/>
          <a:p>
            <a:pPr marL="285750" indent="-285750">
              <a:buFont typeface="Arial" panose="020B0604020202020204" pitchFamily="34" charset="0"/>
              <a:buChar char="•"/>
            </a:pPr>
            <a:r>
              <a:rPr lang="en-US" dirty="0"/>
              <a:t>Period: Oct 2019 – Sept 2020</a:t>
            </a:r>
          </a:p>
          <a:p>
            <a:pPr marL="285750" indent="-285750">
              <a:buFont typeface="Arial" panose="020B0604020202020204" pitchFamily="34" charset="0"/>
              <a:buChar char="•"/>
            </a:pPr>
            <a:r>
              <a:rPr lang="en-US" dirty="0"/>
              <a:t>661 Roadside Oral Fluid Tests, 632 blood tests</a:t>
            </a:r>
          </a:p>
          <a:p>
            <a:pPr marL="285750" indent="-285750">
              <a:buFont typeface="Arial" panose="020B0604020202020204" pitchFamily="34" charset="0"/>
              <a:buChar char="•"/>
            </a:pPr>
            <a:r>
              <a:rPr lang="en-US" dirty="0"/>
              <a:t>6 drug classes tested</a:t>
            </a:r>
          </a:p>
          <a:p>
            <a:pPr marL="285750" indent="-285750">
              <a:buFont typeface="Arial" panose="020B0604020202020204" pitchFamily="34" charset="0"/>
              <a:buChar char="•"/>
            </a:pPr>
            <a:r>
              <a:rPr lang="en-US" dirty="0"/>
              <a:t>Abbott </a:t>
            </a:r>
            <a:r>
              <a:rPr lang="en-US" dirty="0" err="1"/>
              <a:t>SoToxa</a:t>
            </a:r>
            <a:r>
              <a:rPr lang="en-US" dirty="0"/>
              <a:t> Mobile Test System (aka Alere DDS)</a:t>
            </a:r>
          </a:p>
        </p:txBody>
      </p:sp>
      <p:sp>
        <p:nvSpPr>
          <p:cNvPr id="10" name="TextBox 9">
            <a:extLst>
              <a:ext uri="{FF2B5EF4-FFF2-40B4-BE49-F238E27FC236}">
                <a16:creationId xmlns:a16="http://schemas.microsoft.com/office/drawing/2014/main" id="{76DF2F36-BF78-4D54-ABB5-8FF924DB2B55}"/>
              </a:ext>
            </a:extLst>
          </p:cNvPr>
          <p:cNvSpPr txBox="1"/>
          <p:nvPr/>
        </p:nvSpPr>
        <p:spPr>
          <a:xfrm>
            <a:off x="4505714" y="4659542"/>
            <a:ext cx="4362449" cy="1754326"/>
          </a:xfrm>
          <a:prstGeom prst="rect">
            <a:avLst/>
          </a:prstGeom>
          <a:noFill/>
        </p:spPr>
        <p:txBody>
          <a:bodyPr wrap="square">
            <a:spAutoFit/>
          </a:bodyPr>
          <a:lstStyle/>
          <a:p>
            <a:pPr marL="285750" indent="-285750">
              <a:buFont typeface="Arial" panose="020B0604020202020204" pitchFamily="34" charset="0"/>
              <a:buChar char="•"/>
            </a:pPr>
            <a:r>
              <a:rPr lang="en-US" dirty="0"/>
              <a:t>DRE officers from 69 counties</a:t>
            </a:r>
          </a:p>
          <a:p>
            <a:pPr marL="285750" indent="-285750">
              <a:buFont typeface="Arial" panose="020B0604020202020204" pitchFamily="34" charset="0"/>
              <a:buChar char="•"/>
            </a:pPr>
            <a:r>
              <a:rPr lang="en-US" dirty="0"/>
              <a:t>Oral screening results in 5 mins</a:t>
            </a:r>
          </a:p>
          <a:p>
            <a:pPr marL="285750" indent="-285750">
              <a:buFont typeface="Arial" panose="020B0604020202020204" pitchFamily="34" charset="0"/>
              <a:buChar char="•"/>
            </a:pPr>
            <a:r>
              <a:rPr lang="en-US" dirty="0" err="1"/>
              <a:t>SoToxa</a:t>
            </a:r>
            <a:r>
              <a:rPr lang="en-US" dirty="0"/>
              <a:t> targets: THC, THC-OH, THC-COOH</a:t>
            </a:r>
          </a:p>
          <a:p>
            <a:pPr marL="285750" indent="-285750">
              <a:buFont typeface="Arial" panose="020B0604020202020204" pitchFamily="34" charset="0"/>
              <a:buChar char="•"/>
            </a:pPr>
            <a:r>
              <a:rPr lang="en-US" dirty="0"/>
              <a:t>Blood tests performed “hours” after operating vehicle</a:t>
            </a:r>
          </a:p>
          <a:p>
            <a:pPr marL="285750" indent="-285750">
              <a:buFont typeface="Arial" panose="020B0604020202020204" pitchFamily="34" charset="0"/>
              <a:buChar char="•"/>
            </a:pPr>
            <a:endParaRPr lang="en-US" dirty="0"/>
          </a:p>
        </p:txBody>
      </p:sp>
      <p:sp>
        <p:nvSpPr>
          <p:cNvPr id="12" name="TextBox 11">
            <a:extLst>
              <a:ext uri="{FF2B5EF4-FFF2-40B4-BE49-F238E27FC236}">
                <a16:creationId xmlns:a16="http://schemas.microsoft.com/office/drawing/2014/main" id="{72DD2DA1-62CB-4D09-9A07-658889CD2398}"/>
              </a:ext>
            </a:extLst>
          </p:cNvPr>
          <p:cNvSpPr txBox="1"/>
          <p:nvPr/>
        </p:nvSpPr>
        <p:spPr>
          <a:xfrm>
            <a:off x="8396310" y="4669067"/>
            <a:ext cx="3156781" cy="1754326"/>
          </a:xfrm>
          <a:prstGeom prst="rect">
            <a:avLst/>
          </a:prstGeom>
          <a:noFill/>
        </p:spPr>
        <p:txBody>
          <a:bodyPr wrap="square">
            <a:spAutoFit/>
          </a:bodyPr>
          <a:lstStyle/>
          <a:p>
            <a:pPr marL="285750" indent="-285750">
              <a:buFont typeface="Arial" panose="020B0604020202020204" pitchFamily="34" charset="0"/>
              <a:buChar char="•"/>
            </a:pPr>
            <a:r>
              <a:rPr lang="en-US" dirty="0"/>
              <a:t>200 charges:</a:t>
            </a:r>
          </a:p>
          <a:p>
            <a:pPr marL="742950" lvl="1" indent="-285750">
              <a:buFont typeface="Arial" panose="020B0604020202020204" pitchFamily="34" charset="0"/>
              <a:buChar char="•"/>
            </a:pPr>
            <a:r>
              <a:rPr lang="en-US" dirty="0"/>
              <a:t>80 convictions (40%)</a:t>
            </a:r>
          </a:p>
          <a:p>
            <a:pPr marL="742950" lvl="1" indent="-285750">
              <a:buFont typeface="Arial" panose="020B0604020202020204" pitchFamily="34" charset="0"/>
              <a:buChar char="•"/>
            </a:pPr>
            <a:r>
              <a:rPr lang="en-US" dirty="0"/>
              <a:t>33 no convictions (17%)</a:t>
            </a:r>
          </a:p>
          <a:p>
            <a:pPr marL="742950" lvl="1" indent="-285750">
              <a:buFont typeface="Arial" panose="020B0604020202020204" pitchFamily="34" charset="0"/>
              <a:buChar char="•"/>
            </a:pPr>
            <a:r>
              <a:rPr lang="en-US" dirty="0"/>
              <a:t>87 pending cases as of report</a:t>
            </a:r>
          </a:p>
          <a:p>
            <a:pPr marL="742950" lvl="1" indent="-285750">
              <a:buFont typeface="Arial" panose="020B0604020202020204" pitchFamily="34" charset="0"/>
              <a:buChar char="•"/>
            </a:pPr>
            <a:endParaRPr lang="en-US" dirty="0"/>
          </a:p>
        </p:txBody>
      </p:sp>
    </p:spTree>
    <p:extLst>
      <p:ext uri="{BB962C8B-B14F-4D97-AF65-F5344CB8AC3E}">
        <p14:creationId xmlns:p14="http://schemas.microsoft.com/office/powerpoint/2010/main" val="1685889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2018 National Report</a:t>
            </a:r>
          </a:p>
        </p:txBody>
      </p:sp>
      <p:sp>
        <p:nvSpPr>
          <p:cNvPr id="6" name="Content Placeholder 5"/>
          <p:cNvSpPr>
            <a:spLocks noGrp="1"/>
          </p:cNvSpPr>
          <p:nvPr>
            <p:ph sz="quarter" idx="4"/>
          </p:nvPr>
        </p:nvSpPr>
        <p:spPr>
          <a:xfrm>
            <a:off x="6430759" y="708299"/>
            <a:ext cx="5481841" cy="5214609"/>
          </a:xfrm>
        </p:spPr>
        <p:txBody>
          <a:bodyPr>
            <a:noAutofit/>
          </a:bodyPr>
          <a:lstStyle/>
          <a:p>
            <a:pPr marL="285750" indent="-285750">
              <a:buFontTx/>
              <a:buChar char="-"/>
            </a:pPr>
            <a:r>
              <a:rPr lang="en-US" sz="2800" dirty="0">
                <a:solidFill>
                  <a:srgbClr val="FF0000"/>
                </a:solidFill>
              </a:rPr>
              <a:t>44%</a:t>
            </a:r>
            <a:r>
              <a:rPr lang="en-US" sz="2800" dirty="0"/>
              <a:t> of fatally-injured drivers with known results tested </a:t>
            </a:r>
            <a:r>
              <a:rPr lang="en-US" sz="2800" dirty="0">
                <a:solidFill>
                  <a:srgbClr val="FF0000"/>
                </a:solidFill>
              </a:rPr>
              <a:t>positive for </a:t>
            </a:r>
            <a:r>
              <a:rPr lang="en-US" sz="2800" u="sng" dirty="0">
                <a:solidFill>
                  <a:srgbClr val="FF0000"/>
                </a:solidFill>
              </a:rPr>
              <a:t>drugs</a:t>
            </a:r>
            <a:r>
              <a:rPr lang="en-US" sz="2800" dirty="0"/>
              <a:t>, up from 28% just 10 years prior</a:t>
            </a:r>
          </a:p>
          <a:p>
            <a:pPr marL="285750" indent="-285750">
              <a:buFontTx/>
              <a:buChar char="-"/>
            </a:pPr>
            <a:r>
              <a:rPr lang="en-US" sz="2800" dirty="0"/>
              <a:t>drug-positive fatally-injured drivers in 2016:</a:t>
            </a:r>
          </a:p>
          <a:p>
            <a:pPr marL="742950" lvl="1" indent="-285750">
              <a:buFontTx/>
              <a:buChar char="-"/>
            </a:pPr>
            <a:r>
              <a:rPr lang="en-US" sz="2800" dirty="0">
                <a:solidFill>
                  <a:srgbClr val="FF0000"/>
                </a:solidFill>
              </a:rPr>
              <a:t>38%</a:t>
            </a:r>
            <a:r>
              <a:rPr lang="en-US" sz="2800" dirty="0"/>
              <a:t> tested positive for some form of </a:t>
            </a:r>
            <a:r>
              <a:rPr lang="en-US" sz="2800" dirty="0">
                <a:solidFill>
                  <a:srgbClr val="FF0000"/>
                </a:solidFill>
              </a:rPr>
              <a:t>marijuana</a:t>
            </a:r>
          </a:p>
          <a:p>
            <a:pPr marL="742950" lvl="1" indent="-285750">
              <a:buFontTx/>
              <a:buChar char="-"/>
            </a:pPr>
            <a:r>
              <a:rPr lang="en-US" sz="2800" dirty="0"/>
              <a:t>16% tested positive for opioids </a:t>
            </a:r>
          </a:p>
          <a:p>
            <a:pPr marL="742950" lvl="1" indent="-285750">
              <a:buFontTx/>
              <a:buChar char="-"/>
            </a:pPr>
            <a:r>
              <a:rPr lang="en-US" sz="2800" dirty="0"/>
              <a:t>4% tested positive for both marijuana and opioids</a:t>
            </a:r>
          </a:p>
        </p:txBody>
      </p:sp>
      <p:pic>
        <p:nvPicPr>
          <p:cNvPr id="9" name="Content Placeholder 8"/>
          <p:cNvPicPr>
            <a:picLocks noGrp="1" noChangeAspect="1"/>
          </p:cNvPicPr>
          <p:nvPr>
            <p:ph sz="half" idx="2"/>
          </p:nvPr>
        </p:nvPicPr>
        <p:blipFill rotWithShape="1">
          <a:blip r:embed="rId2"/>
          <a:srcRect l="6595" t="19525" r="13362" b="9866"/>
          <a:stretch/>
        </p:blipFill>
        <p:spPr>
          <a:xfrm>
            <a:off x="314324" y="1965959"/>
            <a:ext cx="6116435" cy="3838496"/>
          </a:xfrm>
          <a:prstGeom prst="rect">
            <a:avLst/>
          </a:prstGeom>
        </p:spPr>
      </p:pic>
      <p:sp>
        <p:nvSpPr>
          <p:cNvPr id="11" name="Rectangle 10"/>
          <p:cNvSpPr/>
          <p:nvPr/>
        </p:nvSpPr>
        <p:spPr>
          <a:xfrm>
            <a:off x="464012" y="5987018"/>
            <a:ext cx="5840125" cy="369332"/>
          </a:xfrm>
          <a:prstGeom prst="rect">
            <a:avLst/>
          </a:prstGeom>
        </p:spPr>
        <p:txBody>
          <a:bodyPr wrap="none">
            <a:spAutoFit/>
          </a:bodyPr>
          <a:lstStyle/>
          <a:p>
            <a:r>
              <a:rPr lang="en-US" dirty="0"/>
              <a:t>https://www.ghsa.org/resources/news-releases/DUID18</a:t>
            </a:r>
          </a:p>
        </p:txBody>
      </p:sp>
    </p:spTree>
    <p:extLst>
      <p:ext uri="{BB962C8B-B14F-4D97-AF65-F5344CB8AC3E}">
        <p14:creationId xmlns:p14="http://schemas.microsoft.com/office/powerpoint/2010/main" val="29935524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0909" y="296277"/>
            <a:ext cx="8596668" cy="1320800"/>
          </a:xfrm>
        </p:spPr>
        <p:txBody>
          <a:bodyPr/>
          <a:lstStyle/>
          <a:p>
            <a:pPr algn="ctr"/>
            <a:r>
              <a:rPr lang="en-US" sz="3800" dirty="0">
                <a:effectLst>
                  <a:outerShdw blurRad="38100" dist="38100" dir="2700000" algn="tl">
                    <a:srgbClr val="000000">
                      <a:alpha val="43137"/>
                    </a:srgbClr>
                  </a:outerShdw>
                </a:effectLst>
              </a:rPr>
              <a:t>Time of Day of Driving Fatalities in US </a:t>
            </a:r>
            <a:br>
              <a:rPr lang="en-US" dirty="0"/>
            </a:br>
            <a:r>
              <a:rPr lang="en-US" sz="2800" b="1" dirty="0"/>
              <a:t>2015 FARS Data Analysis</a:t>
            </a:r>
            <a:endParaRPr lang="en-US" dirty="0"/>
          </a:p>
        </p:txBody>
      </p:sp>
      <p:sp>
        <p:nvSpPr>
          <p:cNvPr id="3" name="Content Placeholder 2"/>
          <p:cNvSpPr>
            <a:spLocks noGrp="1"/>
          </p:cNvSpPr>
          <p:nvPr>
            <p:ph sz="half" idx="1"/>
          </p:nvPr>
        </p:nvSpPr>
        <p:spPr>
          <a:xfrm>
            <a:off x="198283" y="1529348"/>
            <a:ext cx="5181600" cy="5032375"/>
          </a:xfrm>
        </p:spPr>
        <p:txBody>
          <a:bodyPr>
            <a:normAutofit fontScale="92500"/>
          </a:bodyPr>
          <a:lstStyle/>
          <a:p>
            <a:pPr marL="0" indent="0">
              <a:buNone/>
            </a:pPr>
            <a:r>
              <a:rPr lang="en-US" sz="2600" b="1" u="sng" dirty="0"/>
              <a:t>Marijuana</a:t>
            </a:r>
          </a:p>
          <a:p>
            <a:r>
              <a:rPr lang="en-US" sz="1900" b="1" dirty="0"/>
              <a:t>Peak Driving Fatality Hours – NO alcohol</a:t>
            </a:r>
          </a:p>
          <a:p>
            <a:pPr lvl="1"/>
            <a:r>
              <a:rPr lang="en-US" sz="2100" dirty="0">
                <a:solidFill>
                  <a:srgbClr val="FF0000"/>
                </a:solidFill>
              </a:rPr>
              <a:t>7 – 7:59 am </a:t>
            </a:r>
            <a:r>
              <a:rPr lang="en-US" sz="2100" dirty="0"/>
              <a:t>– 104 deaths</a:t>
            </a:r>
          </a:p>
          <a:p>
            <a:pPr marL="457200" lvl="1" indent="0">
              <a:buNone/>
            </a:pPr>
            <a:endParaRPr lang="en-US" sz="900" dirty="0">
              <a:solidFill>
                <a:srgbClr val="FF0000"/>
              </a:solidFill>
            </a:endParaRPr>
          </a:p>
          <a:p>
            <a:pPr lvl="1"/>
            <a:r>
              <a:rPr lang="en-US" sz="2100" dirty="0">
                <a:solidFill>
                  <a:srgbClr val="FF0000"/>
                </a:solidFill>
              </a:rPr>
              <a:t>4 – 4:59 pm </a:t>
            </a:r>
            <a:r>
              <a:rPr lang="en-US" sz="2100" dirty="0"/>
              <a:t>– 89 deaths</a:t>
            </a:r>
          </a:p>
          <a:p>
            <a:pPr lvl="1"/>
            <a:r>
              <a:rPr lang="en-US" sz="2100" dirty="0">
                <a:solidFill>
                  <a:srgbClr val="FF0000"/>
                </a:solidFill>
              </a:rPr>
              <a:t>5 – 5:59 pm </a:t>
            </a:r>
            <a:r>
              <a:rPr lang="en-US" sz="2100" dirty="0"/>
              <a:t>– 98 deaths</a:t>
            </a:r>
          </a:p>
          <a:p>
            <a:pPr lvl="1"/>
            <a:r>
              <a:rPr lang="en-US" sz="2100" dirty="0">
                <a:solidFill>
                  <a:srgbClr val="FF0000"/>
                </a:solidFill>
              </a:rPr>
              <a:t>6 – 6:59 pm </a:t>
            </a:r>
            <a:r>
              <a:rPr lang="en-US" sz="2100" dirty="0"/>
              <a:t>– 105 deaths</a:t>
            </a:r>
          </a:p>
          <a:p>
            <a:pPr lvl="1"/>
            <a:r>
              <a:rPr lang="en-US" sz="2100" dirty="0">
                <a:solidFill>
                  <a:srgbClr val="FF0000"/>
                </a:solidFill>
              </a:rPr>
              <a:t>7 – 7:59 pm </a:t>
            </a:r>
            <a:r>
              <a:rPr lang="en-US" sz="2100" dirty="0"/>
              <a:t>– 105 deaths</a:t>
            </a:r>
          </a:p>
          <a:p>
            <a:pPr lvl="1"/>
            <a:endParaRPr lang="en-US" sz="900" dirty="0"/>
          </a:p>
          <a:p>
            <a:r>
              <a:rPr lang="en-US" sz="1900" b="1" dirty="0"/>
              <a:t>Peak Fatality Hours – </a:t>
            </a:r>
            <a:r>
              <a:rPr lang="en-US" sz="1900" b="1" u="sng" dirty="0"/>
              <a:t>with</a:t>
            </a:r>
            <a:r>
              <a:rPr lang="en-US" sz="1900" b="1" dirty="0"/>
              <a:t> </a:t>
            </a:r>
            <a:r>
              <a:rPr lang="en-US" sz="1900" b="1" u="sng" dirty="0"/>
              <a:t>alcohol</a:t>
            </a:r>
          </a:p>
          <a:p>
            <a:pPr lvl="1"/>
            <a:r>
              <a:rPr lang="en-US" sz="2100" dirty="0">
                <a:solidFill>
                  <a:srgbClr val="FF0000"/>
                </a:solidFill>
              </a:rPr>
              <a:t>6 – 6:59 pm </a:t>
            </a:r>
            <a:r>
              <a:rPr lang="en-US" sz="2100" dirty="0"/>
              <a:t>– 156 deaths</a:t>
            </a:r>
          </a:p>
          <a:p>
            <a:pPr lvl="1"/>
            <a:r>
              <a:rPr lang="en-US" sz="2100" dirty="0">
                <a:solidFill>
                  <a:srgbClr val="FF0000"/>
                </a:solidFill>
              </a:rPr>
              <a:t>7 – 7:59 pm </a:t>
            </a:r>
            <a:r>
              <a:rPr lang="en-US" sz="2100" dirty="0"/>
              <a:t>– 158 deaths</a:t>
            </a:r>
          </a:p>
          <a:p>
            <a:pPr lvl="1"/>
            <a:r>
              <a:rPr lang="en-US" sz="2100" dirty="0">
                <a:solidFill>
                  <a:srgbClr val="FF0000"/>
                </a:solidFill>
              </a:rPr>
              <a:t>8 – 8:59 pm </a:t>
            </a:r>
            <a:r>
              <a:rPr lang="en-US" sz="2100" dirty="0"/>
              <a:t>– 145 deaths</a:t>
            </a:r>
          </a:p>
          <a:p>
            <a:pPr lvl="1"/>
            <a:r>
              <a:rPr lang="en-US" sz="2100" dirty="0">
                <a:solidFill>
                  <a:srgbClr val="FF0000"/>
                </a:solidFill>
              </a:rPr>
              <a:t>9 – 9:59 pm </a:t>
            </a:r>
            <a:r>
              <a:rPr lang="en-US" sz="2100" dirty="0"/>
              <a:t>– 156 deaths</a:t>
            </a:r>
          </a:p>
          <a:p>
            <a:pPr lvl="1"/>
            <a:endParaRPr lang="en-US" dirty="0"/>
          </a:p>
          <a:p>
            <a:endParaRPr lang="en-US" dirty="0"/>
          </a:p>
        </p:txBody>
      </p:sp>
      <p:sp>
        <p:nvSpPr>
          <p:cNvPr id="4" name="Content Placeholder 3"/>
          <p:cNvSpPr>
            <a:spLocks noGrp="1"/>
          </p:cNvSpPr>
          <p:nvPr>
            <p:ph sz="half" idx="2"/>
          </p:nvPr>
        </p:nvSpPr>
        <p:spPr>
          <a:xfrm>
            <a:off x="5620538" y="1611012"/>
            <a:ext cx="5819665" cy="4869046"/>
          </a:xfrm>
        </p:spPr>
        <p:txBody>
          <a:bodyPr>
            <a:normAutofit fontScale="92500"/>
          </a:bodyPr>
          <a:lstStyle/>
          <a:p>
            <a:pPr marL="0" indent="0">
              <a:buNone/>
            </a:pPr>
            <a:r>
              <a:rPr lang="en-US" sz="2600" b="1" u="sng" dirty="0"/>
              <a:t>Alcohol</a:t>
            </a:r>
          </a:p>
          <a:p>
            <a:r>
              <a:rPr lang="en-US" sz="1900" b="1" dirty="0"/>
              <a:t>Peak Driving Fatality Hours – NO drugs</a:t>
            </a:r>
          </a:p>
          <a:p>
            <a:pPr lvl="1"/>
            <a:r>
              <a:rPr lang="en-US" sz="2100" dirty="0">
                <a:solidFill>
                  <a:srgbClr val="FF0000"/>
                </a:solidFill>
              </a:rPr>
              <a:t>10 – 10:59 pm </a:t>
            </a:r>
            <a:r>
              <a:rPr lang="en-US" sz="2100" dirty="0"/>
              <a:t>– 417 deaths</a:t>
            </a:r>
          </a:p>
          <a:p>
            <a:pPr lvl="1"/>
            <a:r>
              <a:rPr lang="en-US" sz="2100" dirty="0">
                <a:solidFill>
                  <a:srgbClr val="FF0000"/>
                </a:solidFill>
              </a:rPr>
              <a:t>11 – 11:59 pm </a:t>
            </a:r>
            <a:r>
              <a:rPr lang="en-US" sz="2100" dirty="0"/>
              <a:t>– 474 deaths</a:t>
            </a:r>
          </a:p>
          <a:p>
            <a:pPr lvl="1"/>
            <a:r>
              <a:rPr lang="en-US" sz="2100" dirty="0">
                <a:solidFill>
                  <a:srgbClr val="FF0000"/>
                </a:solidFill>
              </a:rPr>
              <a:t>12 – 12:59 am </a:t>
            </a:r>
            <a:r>
              <a:rPr lang="en-US" sz="2100" dirty="0"/>
              <a:t>– 519 deaths</a:t>
            </a:r>
          </a:p>
          <a:p>
            <a:pPr lvl="1"/>
            <a:r>
              <a:rPr lang="en-US" sz="2100" dirty="0">
                <a:solidFill>
                  <a:srgbClr val="FF0000"/>
                </a:solidFill>
              </a:rPr>
              <a:t>1 – 1:59 am </a:t>
            </a:r>
            <a:r>
              <a:rPr lang="en-US" sz="2100" dirty="0"/>
              <a:t>– 547 deaths</a:t>
            </a:r>
          </a:p>
          <a:p>
            <a:pPr marL="457200" lvl="1" indent="0">
              <a:buNone/>
            </a:pPr>
            <a:endParaRPr lang="en-US" sz="900" b="1" u="sng" dirty="0">
              <a:latin typeface="Arial" panose="020B0604020202020204" pitchFamily="34" charset="0"/>
              <a:cs typeface="Arial" panose="020B0604020202020204" pitchFamily="34" charset="0"/>
            </a:endParaRPr>
          </a:p>
          <a:p>
            <a:pPr marL="457200" lvl="1" indent="0">
              <a:buNone/>
            </a:pPr>
            <a:r>
              <a:rPr lang="en-US" sz="2200" b="1" u="sng" dirty="0">
                <a:latin typeface="Arial" panose="020B0604020202020204" pitchFamily="34" charset="0"/>
                <a:cs typeface="Arial" panose="020B0604020202020204" pitchFamily="34" charset="0"/>
              </a:rPr>
              <a:t>Conclusions:</a:t>
            </a:r>
          </a:p>
          <a:p>
            <a:pPr marL="457200" lvl="1" indent="0">
              <a:buNone/>
            </a:pPr>
            <a:r>
              <a:rPr lang="en-US" sz="2200" b="1" dirty="0">
                <a:latin typeface="Arial" panose="020B0604020202020204" pitchFamily="34" charset="0"/>
                <a:cs typeface="Arial" panose="020B0604020202020204" pitchFamily="34" charset="0"/>
              </a:rPr>
              <a:t>Marijuana fatalities </a:t>
            </a:r>
            <a:r>
              <a:rPr lang="en-US" sz="2200" dirty="0">
                <a:latin typeface="Arial" panose="020B0604020202020204" pitchFamily="34" charset="0"/>
                <a:cs typeface="Arial" panose="020B0604020202020204" pitchFamily="34" charset="0"/>
              </a:rPr>
              <a:t>– occur </a:t>
            </a:r>
            <a:r>
              <a:rPr lang="en-US" sz="2200" b="1" dirty="0">
                <a:latin typeface="Arial" panose="020B0604020202020204" pitchFamily="34" charset="0"/>
                <a:cs typeface="Arial" panose="020B0604020202020204" pitchFamily="34" charset="0"/>
              </a:rPr>
              <a:t>BEFORE </a:t>
            </a:r>
          </a:p>
          <a:p>
            <a:pPr marL="457200" lvl="1" indent="0">
              <a:buNone/>
            </a:pPr>
            <a:r>
              <a:rPr lang="en-US" sz="2200" b="1" dirty="0">
                <a:latin typeface="Arial" panose="020B0604020202020204" pitchFamily="34" charset="0"/>
                <a:cs typeface="Arial" panose="020B0604020202020204" pitchFamily="34" charset="0"/>
              </a:rPr>
              <a:t>&amp;</a:t>
            </a:r>
            <a:r>
              <a:rPr lang="en-US" sz="2200" dirty="0">
                <a:latin typeface="Arial" panose="020B0604020202020204" pitchFamily="34" charset="0"/>
                <a:cs typeface="Arial" panose="020B0604020202020204" pitchFamily="34" charset="0"/>
              </a:rPr>
              <a:t> </a:t>
            </a:r>
            <a:r>
              <a:rPr lang="en-US" sz="2200" b="1" dirty="0">
                <a:latin typeface="Arial" panose="020B0604020202020204" pitchFamily="34" charset="0"/>
                <a:cs typeface="Arial" panose="020B0604020202020204" pitchFamily="34" charset="0"/>
              </a:rPr>
              <a:t>AFTER work </a:t>
            </a:r>
            <a:r>
              <a:rPr lang="en-US" sz="2200" dirty="0">
                <a:latin typeface="Arial" panose="020B0604020202020204" pitchFamily="34" charset="0"/>
                <a:cs typeface="Arial" panose="020B0604020202020204" pitchFamily="34" charset="0"/>
              </a:rPr>
              <a:t>during </a:t>
            </a:r>
            <a:r>
              <a:rPr lang="en-US" sz="2200" b="1" dirty="0">
                <a:latin typeface="Arial" panose="020B0604020202020204" pitchFamily="34" charset="0"/>
                <a:cs typeface="Arial" panose="020B0604020202020204" pitchFamily="34" charset="0"/>
              </a:rPr>
              <a:t>rush hour </a:t>
            </a:r>
            <a:r>
              <a:rPr lang="en-US" sz="2200" dirty="0">
                <a:latin typeface="Arial" panose="020B0604020202020204" pitchFamily="34" charset="0"/>
                <a:cs typeface="Arial" panose="020B0604020202020204" pitchFamily="34" charset="0"/>
              </a:rPr>
              <a:t>traffic, </a:t>
            </a:r>
          </a:p>
          <a:p>
            <a:pPr marL="457200" lvl="1" indent="0">
              <a:buNone/>
            </a:pPr>
            <a:r>
              <a:rPr lang="en-US" sz="2200" b="1" u="sng" dirty="0">
                <a:latin typeface="Arial" panose="020B0604020202020204" pitchFamily="34" charset="0"/>
                <a:cs typeface="Arial" panose="020B0604020202020204" pitchFamily="34" charset="0"/>
              </a:rPr>
              <a:t>maximum</a:t>
            </a:r>
            <a:r>
              <a:rPr lang="en-US" sz="2200" dirty="0">
                <a:latin typeface="Arial" panose="020B0604020202020204" pitchFamily="34" charset="0"/>
                <a:cs typeface="Arial" panose="020B0604020202020204" pitchFamily="34" charset="0"/>
              </a:rPr>
              <a:t> traffic</a:t>
            </a:r>
          </a:p>
          <a:p>
            <a:pPr marL="457200" lvl="1" indent="0">
              <a:buNone/>
            </a:pPr>
            <a:endParaRPr lang="en-US" sz="2200" dirty="0">
              <a:latin typeface="Arial" panose="020B0604020202020204" pitchFamily="34" charset="0"/>
              <a:cs typeface="Arial" panose="020B0604020202020204" pitchFamily="34" charset="0"/>
            </a:endParaRPr>
          </a:p>
          <a:p>
            <a:pPr marL="457200" lvl="1" indent="0">
              <a:buNone/>
            </a:pPr>
            <a:r>
              <a:rPr lang="en-US" sz="2200" b="1" dirty="0">
                <a:latin typeface="Arial" panose="020B0604020202020204" pitchFamily="34" charset="0"/>
                <a:cs typeface="Arial" panose="020B0604020202020204" pitchFamily="34" charset="0"/>
              </a:rPr>
              <a:t>Alcohol-only fatalities </a:t>
            </a:r>
            <a:r>
              <a:rPr lang="en-US" sz="2200" dirty="0">
                <a:latin typeface="Arial" panose="020B0604020202020204" pitchFamily="34" charset="0"/>
                <a:cs typeface="Arial" panose="020B0604020202020204" pitchFamily="34" charset="0"/>
              </a:rPr>
              <a:t>– occur late at night </a:t>
            </a:r>
          </a:p>
          <a:p>
            <a:pPr marL="457200" lvl="1" indent="0">
              <a:buNone/>
            </a:pPr>
            <a:r>
              <a:rPr lang="en-US" sz="2200" b="1" dirty="0">
                <a:latin typeface="Arial" panose="020B0604020202020204" pitchFamily="34" charset="0"/>
                <a:cs typeface="Arial" panose="020B0604020202020204" pitchFamily="34" charset="0"/>
              </a:rPr>
              <a:t>AFTER</a:t>
            </a:r>
            <a:r>
              <a:rPr lang="en-US" sz="2200" dirty="0">
                <a:latin typeface="Arial" panose="020B0604020202020204" pitchFamily="34" charset="0"/>
                <a:cs typeface="Arial" panose="020B0604020202020204" pitchFamily="34" charset="0"/>
              </a:rPr>
              <a:t> </a:t>
            </a:r>
            <a:r>
              <a:rPr lang="en-US" sz="2200" b="1" dirty="0">
                <a:latin typeface="Arial" panose="020B0604020202020204" pitchFamily="34" charset="0"/>
                <a:cs typeface="Arial" panose="020B0604020202020204" pitchFamily="34" charset="0"/>
              </a:rPr>
              <a:t>bars close </a:t>
            </a:r>
            <a:r>
              <a:rPr lang="en-US" sz="2200" dirty="0">
                <a:latin typeface="Arial" panose="020B0604020202020204" pitchFamily="34" charset="0"/>
                <a:cs typeface="Arial" panose="020B0604020202020204" pitchFamily="34" charset="0"/>
              </a:rPr>
              <a:t>with </a:t>
            </a:r>
            <a:r>
              <a:rPr lang="en-US" sz="2200" b="1" dirty="0">
                <a:latin typeface="Arial" panose="020B0604020202020204" pitchFamily="34" charset="0"/>
                <a:cs typeface="Arial" panose="020B0604020202020204" pitchFamily="34" charset="0"/>
              </a:rPr>
              <a:t>minimal</a:t>
            </a:r>
            <a:r>
              <a:rPr lang="en-US" sz="2200" dirty="0">
                <a:latin typeface="Arial" panose="020B0604020202020204" pitchFamily="34" charset="0"/>
                <a:cs typeface="Arial" panose="020B0604020202020204" pitchFamily="34" charset="0"/>
              </a:rPr>
              <a:t> road traffic</a:t>
            </a:r>
          </a:p>
          <a:p>
            <a:pPr marL="457200" lvl="1" indent="0">
              <a:buNone/>
            </a:pPr>
            <a:endParaRPr lang="en-US" dirty="0"/>
          </a:p>
          <a:p>
            <a:endParaRPr lang="en-US" sz="2600" dirty="0"/>
          </a:p>
        </p:txBody>
      </p:sp>
    </p:spTree>
    <p:extLst>
      <p:ext uri="{BB962C8B-B14F-4D97-AF65-F5344CB8AC3E}">
        <p14:creationId xmlns:p14="http://schemas.microsoft.com/office/powerpoint/2010/main" val="38975820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7666" y="176551"/>
            <a:ext cx="8596668" cy="1320800"/>
          </a:xfrm>
        </p:spPr>
        <p:txBody>
          <a:bodyPr>
            <a:normAutofit fontScale="90000"/>
          </a:bodyPr>
          <a:lstStyle/>
          <a:p>
            <a:pPr algn="ctr"/>
            <a:r>
              <a:rPr lang="en-US" dirty="0">
                <a:effectLst>
                  <a:outerShdw blurRad="38100" dist="38100" dir="2700000" algn="tl">
                    <a:srgbClr val="000000">
                      <a:alpha val="43137"/>
                    </a:srgbClr>
                  </a:outerShdw>
                </a:effectLst>
              </a:rPr>
              <a:t>Day of Week DUI/All MJ/MJ no DUI Fatalities</a:t>
            </a:r>
            <a:br>
              <a:rPr lang="en-US" dirty="0">
                <a:effectLst>
                  <a:outerShdw blurRad="38100" dist="38100" dir="2700000" algn="tl">
                    <a:srgbClr val="000000">
                      <a:alpha val="43137"/>
                    </a:srgbClr>
                  </a:outerShdw>
                </a:effectLst>
              </a:rPr>
            </a:br>
            <a:r>
              <a:rPr lang="en-US" sz="2800" b="1" dirty="0"/>
              <a:t>2015 FARS Data Analysis</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495857542"/>
              </p:ext>
            </p:extLst>
          </p:nvPr>
        </p:nvGraphicFramePr>
        <p:xfrm>
          <a:off x="332874" y="1690688"/>
          <a:ext cx="9144000" cy="4689348"/>
        </p:xfrm>
        <a:graphic>
          <a:graphicData uri="http://schemas.openxmlformats.org/drawingml/2006/table">
            <a:tbl>
              <a:tblPr firstRow="1" firstCol="1" bandRow="1">
                <a:tableStyleId>{5C22544A-7EE6-4342-B048-85BDC9FD1C3A}</a:tableStyleId>
              </a:tblPr>
              <a:tblGrid>
                <a:gridCol w="231775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5425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161">
                <a:tc gridSpan="4">
                  <a:txBody>
                    <a:bodyPr/>
                    <a:lstStyle/>
                    <a:p>
                      <a:pPr marL="0" marR="0" algn="ctr">
                        <a:lnSpc>
                          <a:spcPct val="107000"/>
                        </a:lnSpc>
                        <a:spcBef>
                          <a:spcPts val="0"/>
                        </a:spcBef>
                        <a:spcAft>
                          <a:spcPts val="0"/>
                        </a:spcAft>
                      </a:pPr>
                      <a:r>
                        <a:rPr lang="en-US" sz="2000" dirty="0">
                          <a:effectLst/>
                        </a:rPr>
                        <a:t>Day of Week for DUI Fatal Crashes, All Marijuana and Marijuana Not DUI, </a:t>
                      </a:r>
                    </a:p>
                    <a:p>
                      <a:pPr marL="0" marR="0" algn="ctr">
                        <a:lnSpc>
                          <a:spcPct val="107000"/>
                        </a:lnSpc>
                        <a:spcBef>
                          <a:spcPts val="0"/>
                        </a:spcBef>
                        <a:spcAft>
                          <a:spcPts val="0"/>
                        </a:spcAft>
                      </a:pPr>
                      <a:r>
                        <a:rPr lang="en-US" sz="2000" dirty="0">
                          <a:effectLst/>
                        </a:rPr>
                        <a:t>2015 FARS Data</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3461">
                <a:tc>
                  <a:txBody>
                    <a:bodyPr/>
                    <a:lstStyle/>
                    <a:p>
                      <a:pPr marL="0" marR="0" algn="ctr">
                        <a:lnSpc>
                          <a:spcPct val="107000"/>
                        </a:lnSpc>
                        <a:spcBef>
                          <a:spcPts val="0"/>
                        </a:spcBef>
                        <a:spcAft>
                          <a:spcPts val="0"/>
                        </a:spcAft>
                      </a:pPr>
                      <a:r>
                        <a:rPr lang="en-US" sz="2000">
                          <a:effectLst/>
                        </a:rPr>
                        <a:t>Day of Week</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b="1" dirty="0">
                          <a:effectLst/>
                        </a:rPr>
                        <a:t>DUI (alcohol)</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b="1" dirty="0">
                          <a:effectLst/>
                        </a:rPr>
                        <a:t>All </a:t>
                      </a:r>
                      <a:r>
                        <a:rPr lang="en-US" sz="2000" b="1" dirty="0" err="1">
                          <a:effectLst/>
                        </a:rPr>
                        <a:t>Mj</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b="1" dirty="0" err="1">
                          <a:effectLst/>
                        </a:rPr>
                        <a:t>Mj</a:t>
                      </a:r>
                      <a:r>
                        <a:rPr lang="en-US" sz="2000" b="1" dirty="0">
                          <a:effectLst/>
                        </a:rPr>
                        <a:t> not DUI</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263461">
                <a:tc>
                  <a:txBody>
                    <a:bodyPr/>
                    <a:lstStyle/>
                    <a:p>
                      <a:pPr marL="0" marR="0" algn="ctr">
                        <a:lnSpc>
                          <a:spcPct val="107000"/>
                        </a:lnSpc>
                        <a:spcBef>
                          <a:spcPts val="0"/>
                        </a:spcBef>
                        <a:spcAft>
                          <a:spcPts val="0"/>
                        </a:spcAft>
                      </a:pPr>
                      <a:r>
                        <a:rPr lang="en-US" sz="2000" dirty="0">
                          <a:effectLst/>
                        </a:rPr>
                        <a:t>Monday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dirty="0">
                          <a:effectLst/>
                        </a:rPr>
                        <a:t>477</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342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242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02"/>
                  </a:ext>
                </a:extLst>
              </a:tr>
              <a:tr h="263461">
                <a:tc>
                  <a:txBody>
                    <a:bodyPr/>
                    <a:lstStyle/>
                    <a:p>
                      <a:pPr marL="0" marR="0" algn="ctr">
                        <a:lnSpc>
                          <a:spcPct val="107000"/>
                        </a:lnSpc>
                        <a:spcBef>
                          <a:spcPts val="0"/>
                        </a:spcBef>
                        <a:spcAft>
                          <a:spcPts val="0"/>
                        </a:spcAft>
                      </a:pPr>
                      <a:r>
                        <a:rPr lang="en-US" sz="2000" dirty="0">
                          <a:effectLst/>
                        </a:rPr>
                        <a:t>Tuesday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a:effectLst/>
                        </a:rPr>
                        <a:t>571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343</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223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03"/>
                  </a:ext>
                </a:extLst>
              </a:tr>
              <a:tr h="263461">
                <a:tc>
                  <a:txBody>
                    <a:bodyPr/>
                    <a:lstStyle/>
                    <a:p>
                      <a:pPr marL="0" marR="0" algn="ctr">
                        <a:lnSpc>
                          <a:spcPct val="107000"/>
                        </a:lnSpc>
                        <a:spcBef>
                          <a:spcPts val="0"/>
                        </a:spcBef>
                        <a:spcAft>
                          <a:spcPts val="0"/>
                        </a:spcAft>
                      </a:pPr>
                      <a:r>
                        <a:rPr lang="en-US" sz="2000" dirty="0">
                          <a:effectLst/>
                        </a:rPr>
                        <a:t>Wednesday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a:effectLst/>
                        </a:rPr>
                        <a:t>605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346</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227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04"/>
                  </a:ext>
                </a:extLst>
              </a:tr>
              <a:tr h="263461">
                <a:tc>
                  <a:txBody>
                    <a:bodyPr/>
                    <a:lstStyle/>
                    <a:p>
                      <a:pPr marL="0" marR="0" algn="ctr">
                        <a:lnSpc>
                          <a:spcPct val="107000"/>
                        </a:lnSpc>
                        <a:spcBef>
                          <a:spcPts val="0"/>
                        </a:spcBef>
                        <a:spcAft>
                          <a:spcPts val="0"/>
                        </a:spcAft>
                      </a:pPr>
                      <a:r>
                        <a:rPr lang="en-US" sz="2000" dirty="0">
                          <a:effectLst/>
                        </a:rPr>
                        <a:t>Thursday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a:effectLst/>
                        </a:rPr>
                        <a:t>718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340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219</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05"/>
                  </a:ext>
                </a:extLst>
              </a:tr>
              <a:tr h="263461">
                <a:tc>
                  <a:txBody>
                    <a:bodyPr/>
                    <a:lstStyle/>
                    <a:p>
                      <a:pPr marL="0" marR="0" algn="ctr">
                        <a:lnSpc>
                          <a:spcPct val="107000"/>
                        </a:lnSpc>
                        <a:spcBef>
                          <a:spcPts val="0"/>
                        </a:spcBef>
                        <a:spcAft>
                          <a:spcPts val="0"/>
                        </a:spcAft>
                      </a:pPr>
                      <a:r>
                        <a:rPr lang="en-US" sz="2000" dirty="0">
                          <a:solidFill>
                            <a:srgbClr val="FFFF00"/>
                          </a:solidFill>
                          <a:effectLst/>
                        </a:rPr>
                        <a:t>Mon-Thurs</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a:effectLst/>
                        </a:rPr>
                        <a:t>2371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1371</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911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06"/>
                  </a:ext>
                </a:extLst>
              </a:tr>
              <a:tr h="263461">
                <a:tc>
                  <a:txBody>
                    <a:bodyPr/>
                    <a:lstStyle/>
                    <a:p>
                      <a:pPr marL="0" marR="0" algn="ctr">
                        <a:lnSpc>
                          <a:spcPct val="107000"/>
                        </a:lnSpc>
                        <a:spcBef>
                          <a:spcPts val="0"/>
                        </a:spcBef>
                        <a:spcAft>
                          <a:spcPts val="0"/>
                        </a:spcAft>
                      </a:pPr>
                      <a:r>
                        <a:rPr lang="en-US" sz="2000" dirty="0">
                          <a:solidFill>
                            <a:srgbClr val="002060"/>
                          </a:solidFill>
                          <a:effectLst/>
                        </a:rPr>
                        <a:t>% Mon-Thurs</a:t>
                      </a:r>
                      <a:endParaRPr lang="en-US" sz="2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b="1" dirty="0">
                          <a:effectLst/>
                        </a:rPr>
                        <a:t>38.4%</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b="1" dirty="0">
                          <a:effectLst/>
                        </a:rPr>
                        <a:t>49.3%</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b="1" dirty="0">
                          <a:effectLst/>
                        </a:rPr>
                        <a:t>53.3%</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263461">
                <a:tc>
                  <a:txBody>
                    <a:bodyPr/>
                    <a:lstStyle/>
                    <a:p>
                      <a:pPr marL="0" marR="0" algn="ctr">
                        <a:lnSpc>
                          <a:spcPct val="107000"/>
                        </a:lnSpc>
                        <a:spcBef>
                          <a:spcPts val="0"/>
                        </a:spcBef>
                        <a:spcAft>
                          <a:spcPts val="0"/>
                        </a:spcAft>
                      </a:pPr>
                      <a:r>
                        <a:rPr lang="en-US" sz="2000" dirty="0">
                          <a:effectLst/>
                        </a:rPr>
                        <a:t>Friday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a:effectLst/>
                        </a:rPr>
                        <a:t>1169</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456</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284</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08"/>
                  </a:ext>
                </a:extLst>
              </a:tr>
              <a:tr h="263461">
                <a:tc>
                  <a:txBody>
                    <a:bodyPr/>
                    <a:lstStyle/>
                    <a:p>
                      <a:pPr marL="0" marR="0" algn="ctr">
                        <a:lnSpc>
                          <a:spcPct val="107000"/>
                        </a:lnSpc>
                        <a:spcBef>
                          <a:spcPts val="0"/>
                        </a:spcBef>
                        <a:spcAft>
                          <a:spcPts val="0"/>
                        </a:spcAft>
                      </a:pPr>
                      <a:r>
                        <a:rPr lang="en-US" sz="2000" dirty="0">
                          <a:effectLst/>
                        </a:rPr>
                        <a:t>Saturday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a:effectLst/>
                        </a:rPr>
                        <a:t>1580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532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266</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09"/>
                  </a:ext>
                </a:extLst>
              </a:tr>
              <a:tr h="263461">
                <a:tc>
                  <a:txBody>
                    <a:bodyPr/>
                    <a:lstStyle/>
                    <a:p>
                      <a:pPr marL="0" marR="0" algn="ctr">
                        <a:lnSpc>
                          <a:spcPct val="107000"/>
                        </a:lnSpc>
                        <a:spcBef>
                          <a:spcPts val="0"/>
                        </a:spcBef>
                        <a:spcAft>
                          <a:spcPts val="0"/>
                        </a:spcAft>
                      </a:pPr>
                      <a:r>
                        <a:rPr lang="en-US" sz="2000" dirty="0">
                          <a:effectLst/>
                        </a:rPr>
                        <a:t>Sunday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dirty="0">
                          <a:effectLst/>
                        </a:rPr>
                        <a:t>1049</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424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248</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10"/>
                  </a:ext>
                </a:extLst>
              </a:tr>
              <a:tr h="263461">
                <a:tc>
                  <a:txBody>
                    <a:bodyPr/>
                    <a:lstStyle/>
                    <a:p>
                      <a:pPr marL="0" marR="0" algn="ctr">
                        <a:lnSpc>
                          <a:spcPct val="107000"/>
                        </a:lnSpc>
                        <a:spcBef>
                          <a:spcPts val="0"/>
                        </a:spcBef>
                        <a:spcAft>
                          <a:spcPts val="0"/>
                        </a:spcAft>
                      </a:pPr>
                      <a:r>
                        <a:rPr lang="en-US" sz="2000" dirty="0">
                          <a:solidFill>
                            <a:srgbClr val="FFFF00"/>
                          </a:solidFill>
                          <a:effectLst/>
                        </a:rPr>
                        <a:t>Fri - Sun</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a:effectLst/>
                        </a:rPr>
                        <a:t>3798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1412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798</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11"/>
                  </a:ext>
                </a:extLst>
              </a:tr>
              <a:tr h="263461">
                <a:tc>
                  <a:txBody>
                    <a:bodyPr/>
                    <a:lstStyle/>
                    <a:p>
                      <a:pPr marL="0" marR="0" algn="ctr">
                        <a:lnSpc>
                          <a:spcPct val="107000"/>
                        </a:lnSpc>
                        <a:spcBef>
                          <a:spcPts val="0"/>
                        </a:spcBef>
                        <a:spcAft>
                          <a:spcPts val="0"/>
                        </a:spcAft>
                      </a:pPr>
                      <a:r>
                        <a:rPr lang="en-US" sz="2000" dirty="0">
                          <a:solidFill>
                            <a:srgbClr val="002060"/>
                          </a:solidFill>
                          <a:effectLst/>
                        </a:rPr>
                        <a:t>%Fri-Sun</a:t>
                      </a:r>
                      <a:endParaRPr lang="en-US" sz="2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b="1" dirty="0">
                          <a:solidFill>
                            <a:srgbClr val="FF0000"/>
                          </a:solidFill>
                          <a:effectLst/>
                        </a:rPr>
                        <a:t>61.6%</a:t>
                      </a:r>
                      <a:endParaRPr lang="en-US" sz="20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b="1" dirty="0">
                          <a:effectLst/>
                        </a:rPr>
                        <a:t>50.7%</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b="1" dirty="0">
                          <a:effectLst/>
                        </a:rPr>
                        <a:t>46.7%</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2"/>
                  </a:ext>
                </a:extLst>
              </a:tr>
              <a:tr h="263461">
                <a:tc>
                  <a:txBody>
                    <a:bodyPr/>
                    <a:lstStyle/>
                    <a:p>
                      <a:pPr marL="0" marR="0" algn="ctr">
                        <a:lnSpc>
                          <a:spcPct val="107000"/>
                        </a:lnSpc>
                        <a:spcBef>
                          <a:spcPts val="0"/>
                        </a:spcBef>
                        <a:spcAft>
                          <a:spcPts val="0"/>
                        </a:spcAft>
                      </a:pPr>
                      <a:r>
                        <a:rPr lang="en-US" sz="2000">
                          <a:effectLst/>
                        </a:rPr>
                        <a:t>Total</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a:effectLst/>
                        </a:rPr>
                        <a:t>6169</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a:effectLst/>
                        </a:rPr>
                        <a:t>2783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2000" dirty="0">
                          <a:effectLst/>
                        </a:rPr>
                        <a:t>1709</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013"/>
                  </a:ext>
                </a:extLst>
              </a:tr>
            </a:tbl>
          </a:graphicData>
        </a:graphic>
      </p:graphicFrame>
      <p:sp>
        <p:nvSpPr>
          <p:cNvPr id="10" name="TextBox 9"/>
          <p:cNvSpPr txBox="1"/>
          <p:nvPr/>
        </p:nvSpPr>
        <p:spPr>
          <a:xfrm>
            <a:off x="9749118" y="1690687"/>
            <a:ext cx="2041829" cy="3139321"/>
          </a:xfrm>
          <a:prstGeom prst="rect">
            <a:avLst/>
          </a:prstGeom>
          <a:solidFill>
            <a:schemeClr val="bg1"/>
          </a:solidFill>
        </p:spPr>
        <p:txBody>
          <a:bodyPr wrap="square" rtlCol="0">
            <a:spAutoFit/>
          </a:bodyPr>
          <a:lstStyle/>
          <a:p>
            <a:r>
              <a:rPr lang="en-US" b="1" dirty="0"/>
              <a:t>MJ no alcohol – </a:t>
            </a:r>
            <a:r>
              <a:rPr lang="en-US" b="1" u="sng" dirty="0"/>
              <a:t>NO</a:t>
            </a:r>
            <a:r>
              <a:rPr lang="en-US" b="1" dirty="0"/>
              <a:t> statistically significance </a:t>
            </a:r>
            <a:r>
              <a:rPr lang="en-US" b="1" u="sng" dirty="0"/>
              <a:t>difference</a:t>
            </a:r>
            <a:r>
              <a:rPr lang="en-US" b="1" dirty="0"/>
              <a:t> by day of week</a:t>
            </a:r>
          </a:p>
          <a:p>
            <a:endParaRPr lang="en-US" dirty="0"/>
          </a:p>
          <a:p>
            <a:endParaRPr lang="en-US" dirty="0"/>
          </a:p>
          <a:p>
            <a:endParaRPr lang="en-US" dirty="0"/>
          </a:p>
          <a:p>
            <a:r>
              <a:rPr lang="en-US" b="1" dirty="0"/>
              <a:t>Alcohol (DUI) – higher incidence </a:t>
            </a:r>
            <a:r>
              <a:rPr lang="en-US" b="1" u="sng" dirty="0"/>
              <a:t>on</a:t>
            </a:r>
            <a:r>
              <a:rPr lang="en-US" b="1" dirty="0"/>
              <a:t> </a:t>
            </a:r>
            <a:r>
              <a:rPr lang="en-US" b="1" u="sng" dirty="0"/>
              <a:t>weekends</a:t>
            </a:r>
          </a:p>
        </p:txBody>
      </p:sp>
    </p:spTree>
    <p:extLst>
      <p:ext uri="{BB962C8B-B14F-4D97-AF65-F5344CB8AC3E}">
        <p14:creationId xmlns:p14="http://schemas.microsoft.com/office/powerpoint/2010/main" val="31576547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476A5C-CE99-4FF1-A0A3-CF18EAC5D63B}"/>
              </a:ext>
            </a:extLst>
          </p:cNvPr>
          <p:cNvPicPr>
            <a:picLocks noChangeAspect="1"/>
          </p:cNvPicPr>
          <p:nvPr/>
        </p:nvPicPr>
        <p:blipFill rotWithShape="1">
          <a:blip r:embed="rId2"/>
          <a:srcRect r="1699"/>
          <a:stretch/>
        </p:blipFill>
        <p:spPr>
          <a:xfrm>
            <a:off x="787789" y="321708"/>
            <a:ext cx="10515600" cy="1151793"/>
          </a:xfrm>
          <a:prstGeom prst="rect">
            <a:avLst/>
          </a:prstGeom>
        </p:spPr>
      </p:pic>
      <p:pic>
        <p:nvPicPr>
          <p:cNvPr id="7" name="Picture 6">
            <a:extLst>
              <a:ext uri="{FF2B5EF4-FFF2-40B4-BE49-F238E27FC236}">
                <a16:creationId xmlns:a16="http://schemas.microsoft.com/office/drawing/2014/main" id="{6B08BE50-EE51-4CF8-82D6-9E094EB1BB3D}"/>
              </a:ext>
            </a:extLst>
          </p:cNvPr>
          <p:cNvPicPr>
            <a:picLocks noChangeAspect="1"/>
          </p:cNvPicPr>
          <p:nvPr/>
        </p:nvPicPr>
        <p:blipFill>
          <a:blip r:embed="rId3"/>
          <a:stretch>
            <a:fillRect/>
          </a:stretch>
        </p:blipFill>
        <p:spPr>
          <a:xfrm>
            <a:off x="787789" y="2599158"/>
            <a:ext cx="10222525" cy="3651006"/>
          </a:xfrm>
          <a:prstGeom prst="rect">
            <a:avLst/>
          </a:prstGeom>
        </p:spPr>
      </p:pic>
      <p:sp>
        <p:nvSpPr>
          <p:cNvPr id="6" name="TextBox 5">
            <a:extLst>
              <a:ext uri="{FF2B5EF4-FFF2-40B4-BE49-F238E27FC236}">
                <a16:creationId xmlns:a16="http://schemas.microsoft.com/office/drawing/2014/main" id="{F9860361-FB10-4BD8-BABB-4FF0A85FAB73}"/>
              </a:ext>
            </a:extLst>
          </p:cNvPr>
          <p:cNvSpPr txBox="1"/>
          <p:nvPr/>
        </p:nvSpPr>
        <p:spPr>
          <a:xfrm>
            <a:off x="787789" y="1450882"/>
            <a:ext cx="5819777" cy="1200329"/>
          </a:xfrm>
          <a:prstGeom prst="rect">
            <a:avLst/>
          </a:prstGeom>
          <a:noFill/>
        </p:spPr>
        <p:txBody>
          <a:bodyPr wrap="square">
            <a:spAutoFit/>
          </a:bodyPr>
          <a:lstStyle/>
          <a:p>
            <a:r>
              <a:rPr lang="en-US" b="1" dirty="0">
                <a:solidFill>
                  <a:srgbClr val="FF0000"/>
                </a:solidFill>
              </a:rPr>
              <a:t>During COVID pandemic from March – Sept  2020:</a:t>
            </a:r>
            <a:r>
              <a:rPr lang="en-US" dirty="0"/>
              <a:t> </a:t>
            </a:r>
          </a:p>
          <a:p>
            <a:pPr marL="285750" indent="-285750">
              <a:buFont typeface="Arial" panose="020B0604020202020204" pitchFamily="34" charset="0"/>
              <a:buChar char="•"/>
            </a:pPr>
            <a:r>
              <a:rPr lang="en-US" b="1" dirty="0"/>
              <a:t>5 trauma centers reports of serious/fatal injured drivers</a:t>
            </a:r>
          </a:p>
          <a:p>
            <a:pPr marL="285750" indent="-285750">
              <a:buFont typeface="Arial" panose="020B0604020202020204" pitchFamily="34" charset="0"/>
              <a:buChar char="•"/>
            </a:pPr>
            <a:r>
              <a:rPr lang="en-US" b="1" dirty="0">
                <a:solidFill>
                  <a:srgbClr val="00B050"/>
                </a:solidFill>
              </a:rPr>
              <a:t>Increased</a:t>
            </a:r>
            <a:r>
              <a:rPr lang="en-US" b="1" dirty="0"/>
              <a:t> alcohol, THC and opiate use; THC exceeded alcohol in prevalence in the first period of lockdown</a:t>
            </a:r>
          </a:p>
        </p:txBody>
      </p:sp>
      <p:sp>
        <p:nvSpPr>
          <p:cNvPr id="3" name="TextBox 2">
            <a:extLst>
              <a:ext uri="{FF2B5EF4-FFF2-40B4-BE49-F238E27FC236}">
                <a16:creationId xmlns:a16="http://schemas.microsoft.com/office/drawing/2014/main" id="{88071836-0F6D-4BF5-9E1D-B4059A78C1B2}"/>
              </a:ext>
            </a:extLst>
          </p:cNvPr>
          <p:cNvSpPr txBox="1"/>
          <p:nvPr/>
        </p:nvSpPr>
        <p:spPr>
          <a:xfrm>
            <a:off x="6199897" y="1473501"/>
            <a:ext cx="5268498" cy="1200329"/>
          </a:xfrm>
          <a:prstGeom prst="rect">
            <a:avLst/>
          </a:prstGeom>
          <a:noFill/>
        </p:spPr>
        <p:txBody>
          <a:bodyPr wrap="square" rtlCol="0">
            <a:spAutoFit/>
          </a:bodyPr>
          <a:lstStyle/>
          <a:p>
            <a:pPr marL="285750" indent="-285750">
              <a:buFont typeface="Arial" panose="020B0604020202020204" pitchFamily="34" charset="0"/>
              <a:buChar char="•"/>
            </a:pPr>
            <a:r>
              <a:rPr lang="en-US" b="1" dirty="0"/>
              <a:t>62-64 % had 1 substance (compared to 51% before pandemic), 25% poly-substance (18% before)</a:t>
            </a:r>
          </a:p>
          <a:p>
            <a:pPr marL="285750" indent="-285750">
              <a:buFont typeface="Arial" panose="020B0604020202020204" pitchFamily="34" charset="0"/>
              <a:buChar char="•"/>
            </a:pPr>
            <a:r>
              <a:rPr lang="en-US" b="1" dirty="0">
                <a:solidFill>
                  <a:srgbClr val="00B050"/>
                </a:solidFill>
              </a:rPr>
              <a:t>Increased</a:t>
            </a:r>
            <a:r>
              <a:rPr lang="en-US" b="1" dirty="0"/>
              <a:t> risk taking: lower seat belt use, higher ejection rates &amp; higher speeds in urban areas</a:t>
            </a:r>
          </a:p>
        </p:txBody>
      </p:sp>
    </p:spTree>
    <p:extLst>
      <p:ext uri="{BB962C8B-B14F-4D97-AF65-F5344CB8AC3E}">
        <p14:creationId xmlns:p14="http://schemas.microsoft.com/office/powerpoint/2010/main" val="4737092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a:xfrm>
            <a:off x="838200" y="365125"/>
            <a:ext cx="10515600" cy="1049001"/>
          </a:xfrm>
        </p:spPr>
        <p:txBody>
          <a:bodyPr>
            <a:normAutofit/>
          </a:bodyPr>
          <a:lstStyle/>
          <a:p>
            <a:r>
              <a:rPr lang="en-US" sz="3400" spc="20" dirty="0">
                <a:solidFill>
                  <a:srgbClr val="212529"/>
                </a:solidFill>
                <a:effectLst/>
                <a:latin typeface="var(--nsc-font-secondary)"/>
                <a:ea typeface="Times New Roman" panose="02020603050405020304" pitchFamily="18" charset="0"/>
                <a:cs typeface="Arial" panose="020B0604020202020204" pitchFamily="34" charset="0"/>
              </a:rPr>
              <a:t>Road to Zero Coalition and National Safety Council in 2018</a:t>
            </a:r>
            <a:endParaRPr lang="en-US" sz="3400" dirty="0"/>
          </a:p>
        </p:txBody>
      </p:sp>
      <p:sp>
        <p:nvSpPr>
          <p:cNvPr id="12" name="TextBox 11">
            <a:extLst>
              <a:ext uri="{FF2B5EF4-FFF2-40B4-BE49-F238E27FC236}">
                <a16:creationId xmlns:a16="http://schemas.microsoft.com/office/drawing/2014/main" id="{16642D9F-7206-4249-BED9-315BA76DA302}"/>
              </a:ext>
            </a:extLst>
          </p:cNvPr>
          <p:cNvSpPr txBox="1"/>
          <p:nvPr/>
        </p:nvSpPr>
        <p:spPr>
          <a:xfrm>
            <a:off x="838200" y="1269733"/>
            <a:ext cx="5448300" cy="5078313"/>
          </a:xfrm>
          <a:prstGeom prst="rect">
            <a:avLst/>
          </a:prstGeom>
          <a:noFill/>
        </p:spPr>
        <p:txBody>
          <a:bodyPr wrap="square">
            <a:spAutoFit/>
          </a:bodyPr>
          <a:lstStyle/>
          <a:p>
            <a:pPr marL="342900" marR="0" lvl="0" indent="-342900" fontAlgn="base">
              <a:spcBef>
                <a:spcPts val="0"/>
              </a:spcBef>
              <a:spcAft>
                <a:spcPts val="0"/>
              </a:spcAft>
              <a:buSzPts val="1000"/>
              <a:buFont typeface="Symbol" panose="05050102010706020507" pitchFamily="18" charset="2"/>
              <a:buChar char=""/>
              <a:tabLst>
                <a:tab pos="457200" algn="l"/>
              </a:tabLst>
            </a:pP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Equitable implementation of roadway safety laws, policies, procedures, infrastructure improvements </a:t>
            </a:r>
            <a:r>
              <a:rPr lang="en-US" sz="1700" spc="20" dirty="0">
                <a:solidFill>
                  <a:srgbClr val="0000FF"/>
                </a:solidFill>
                <a:effectLst/>
                <a:latin typeface="var(--nsc-font-secondary)"/>
                <a:ea typeface="Times New Roman" panose="02020603050405020304" pitchFamily="18" charset="0"/>
                <a:cs typeface="Arial" panose="020B0604020202020204" pitchFamily="34" charset="0"/>
                <a:hlinkClick r:id="rId2"/>
              </a:rPr>
              <a:t>is needed</a:t>
            </a: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Communities of color are disproportionately impacted by motor vehicle crashes, roadway policies, lack of access to public transportation and poor infrastructure, among other critical elements that make a safe system. </a:t>
            </a:r>
            <a:endParaRPr lang="en-US" sz="170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fontAlgn="base">
              <a:spcBef>
                <a:spcPts val="0"/>
              </a:spcBef>
              <a:spcAft>
                <a:spcPts val="0"/>
              </a:spcAft>
              <a:buSzPts val="1000"/>
              <a:buFont typeface="Symbol" panose="05050102010706020507" pitchFamily="18" charset="2"/>
              <a:buChar char=""/>
              <a:tabLst>
                <a:tab pos="457200" algn="l"/>
              </a:tabLst>
            </a:pP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Mandatory </a:t>
            </a:r>
            <a:r>
              <a:rPr lang="en-US" sz="1700" spc="20" dirty="0">
                <a:solidFill>
                  <a:srgbClr val="0000FF"/>
                </a:solidFill>
                <a:effectLst/>
                <a:latin typeface="var(--nsc-font-secondary)"/>
                <a:ea typeface="Times New Roman" panose="02020603050405020304" pitchFamily="18" charset="0"/>
                <a:cs typeface="Arial" panose="020B0604020202020204" pitchFamily="34" charset="0"/>
                <a:hlinkClick r:id="rId3"/>
              </a:rPr>
              <a:t>ignition interlocks</a:t>
            </a: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for convicted </a:t>
            </a:r>
            <a:r>
              <a:rPr lang="en-US" sz="17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drunk</a:t>
            </a: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drivers, lowering state </a:t>
            </a:r>
            <a:r>
              <a:rPr lang="en-US" sz="17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BAC levels </a:t>
            </a: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to .05 and </a:t>
            </a:r>
            <a:r>
              <a:rPr lang="en-US" sz="1700" spc="20" dirty="0">
                <a:solidFill>
                  <a:srgbClr val="0000FF"/>
                </a:solidFill>
                <a:effectLst/>
                <a:latin typeface="var(--nsc-font-secondary)"/>
                <a:ea typeface="Times New Roman" panose="02020603050405020304" pitchFamily="18" charset="0"/>
                <a:cs typeface="Arial" panose="020B0604020202020204" pitchFamily="34" charset="0"/>
                <a:hlinkClick r:id="rId4"/>
              </a:rPr>
              <a:t>better education</a:t>
            </a: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about the nature of impairment and when it begins</a:t>
            </a:r>
          </a:p>
          <a:p>
            <a:pPr marL="342900" indent="-342900" fontAlgn="base">
              <a:buSzPts val="1000"/>
              <a:buFont typeface="Symbol" panose="05050102010706020507" pitchFamily="18" charset="2"/>
              <a:buChar char=""/>
              <a:tabLst>
                <a:tab pos="457200" algn="l"/>
              </a:tabLst>
            </a:pPr>
            <a:r>
              <a:rPr lang="en-US" sz="1700" spc="20" dirty="0">
                <a:solidFill>
                  <a:srgbClr val="0000FF"/>
                </a:solidFill>
                <a:effectLst/>
                <a:latin typeface="var(--nsc-font-secondary)"/>
                <a:ea typeface="Times New Roman" panose="02020603050405020304" pitchFamily="18" charset="0"/>
                <a:cs typeface="Arial" panose="020B0604020202020204" pitchFamily="34" charset="0"/>
                <a:hlinkClick r:id="rId5"/>
              </a:rPr>
              <a:t>Lowering – not raising – speed limits</a:t>
            </a: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in accordance with roadway design, using a safe system approach</a:t>
            </a:r>
            <a:endParaRPr lang="en-US" sz="17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fontAlgn="base">
              <a:buSzPts val="1000"/>
              <a:buFont typeface="Symbol" panose="05050102010706020507" pitchFamily="18" charset="2"/>
              <a:buChar char=""/>
              <a:tabLst>
                <a:tab pos="457200" algn="l"/>
              </a:tabLst>
            </a:pP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Motorcycle </a:t>
            </a:r>
            <a:r>
              <a:rPr lang="en-US" sz="1700" spc="20" dirty="0">
                <a:solidFill>
                  <a:srgbClr val="0000FF"/>
                </a:solidFill>
                <a:effectLst/>
                <a:latin typeface="var(--nsc-font-secondary)"/>
                <a:ea typeface="Times New Roman" panose="02020603050405020304" pitchFamily="18" charset="0"/>
                <a:cs typeface="Arial" panose="020B0604020202020204" pitchFamily="34" charset="0"/>
                <a:hlinkClick r:id="rId6"/>
              </a:rPr>
              <a:t>helmet laws should be passed or reinstated</a:t>
            </a:r>
            <a:endParaRPr lang="en-US" sz="1700" dirty="0">
              <a:effectLst/>
              <a:latin typeface="Arial" panose="020B0604020202020204" pitchFamily="34" charset="0"/>
              <a:ea typeface="Calibri" panose="020F0502020204030204" pitchFamily="34" charset="0"/>
              <a:cs typeface="Times New Roman" panose="02020603050405020304" pitchFamily="18" charset="0"/>
            </a:endParaRPr>
          </a:p>
          <a:p>
            <a:pPr marL="342900" indent="-342900" fontAlgn="base">
              <a:buSzPts val="1000"/>
              <a:buFont typeface="Symbol" panose="05050102010706020507" pitchFamily="18" charset="2"/>
              <a:buChar char=""/>
              <a:tabLst>
                <a:tab pos="457200" algn="l"/>
              </a:tabLst>
            </a:pP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Installation and use of </a:t>
            </a:r>
            <a:r>
              <a:rPr lang="en-US" sz="1700" spc="20" dirty="0">
                <a:solidFill>
                  <a:srgbClr val="0000FF"/>
                </a:solidFill>
                <a:effectLst/>
                <a:latin typeface="var(--nsc-font-secondary)"/>
                <a:ea typeface="Times New Roman" panose="02020603050405020304" pitchFamily="18" charset="0"/>
                <a:cs typeface="Arial" panose="020B0604020202020204" pitchFamily="34" charset="0"/>
                <a:hlinkClick r:id="rId7"/>
              </a:rPr>
              <a:t>automated enforcement </a:t>
            </a:r>
            <a:r>
              <a:rPr lang="en-US" sz="17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to support safe speeds and </a:t>
            </a:r>
            <a:r>
              <a:rPr lang="en-US" sz="1700" spc="20" dirty="0">
                <a:solidFill>
                  <a:srgbClr val="0000FF"/>
                </a:solidFill>
                <a:effectLst/>
                <a:latin typeface="var(--nsc-font-secondary)"/>
                <a:ea typeface="Times New Roman" panose="02020603050405020304" pitchFamily="18" charset="0"/>
                <a:cs typeface="Arial" panose="020B0604020202020204" pitchFamily="34" charset="0"/>
                <a:hlinkClick r:id="rId8"/>
              </a:rPr>
              <a:t>adherence to traffic lights</a:t>
            </a:r>
            <a:endParaRPr lang="en-US" sz="170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fontAlgn="base">
              <a:spcBef>
                <a:spcPts val="0"/>
              </a:spcBef>
              <a:spcAft>
                <a:spcPts val="0"/>
              </a:spcAft>
              <a:buSzPts val="1000"/>
              <a:buFont typeface="Symbol" panose="05050102010706020507" pitchFamily="18" charset="2"/>
              <a:buChar char=""/>
              <a:tabLst>
                <a:tab pos="457200" algn="l"/>
              </a:tabLst>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36C9DED1-DA3D-4070-A599-B96FD3FEE2C3}"/>
              </a:ext>
            </a:extLst>
          </p:cNvPr>
          <p:cNvSpPr txBox="1"/>
          <p:nvPr/>
        </p:nvSpPr>
        <p:spPr>
          <a:xfrm>
            <a:off x="6165742" y="889625"/>
            <a:ext cx="5356443" cy="5355312"/>
          </a:xfrm>
          <a:prstGeom prst="rect">
            <a:avLst/>
          </a:prstGeom>
          <a:noFill/>
        </p:spPr>
        <p:txBody>
          <a:bodyPr wrap="square">
            <a:spAutoFit/>
          </a:bodyPr>
          <a:lstStyle/>
          <a:p>
            <a:pPr marR="0" lvl="0" fontAlgn="base">
              <a:spcBef>
                <a:spcPts val="0"/>
              </a:spcBef>
              <a:spcAft>
                <a:spcPts val="0"/>
              </a:spcAft>
              <a:buSzPts val="1000"/>
              <a:tabLst>
                <a:tab pos="457200" algn="l"/>
              </a:tabLst>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fontAlgn="base">
              <a:spcBef>
                <a:spcPts val="0"/>
              </a:spcBef>
              <a:spcAft>
                <a:spcPts val="0"/>
              </a:spcAft>
              <a:buSzPts val="1000"/>
              <a:buFont typeface="Symbol" panose="05050102010706020507" pitchFamily="18" charset="2"/>
              <a:buChar char=""/>
              <a:tabLst>
                <a:tab pos="457200" algn="l"/>
              </a:tabLst>
            </a:pPr>
            <a:r>
              <a:rPr lang="en-US" sz="1800" spc="20" dirty="0">
                <a:solidFill>
                  <a:srgbClr val="0000FF"/>
                </a:solidFill>
                <a:effectLst/>
                <a:latin typeface="var(--nsc-font-secondary)"/>
                <a:ea typeface="Times New Roman" panose="02020603050405020304" pitchFamily="18" charset="0"/>
                <a:cs typeface="Arial" panose="020B0604020202020204" pitchFamily="34" charset="0"/>
                <a:hlinkClick r:id="rId9"/>
              </a:rPr>
              <a:t>Laws banning all cell phone use</a:t>
            </a:r>
            <a:r>
              <a:rPr lang="en-US" sz="18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 including hands-free – should extend to all drivers, not just teens. States with existing bans need to upgrade enforcement from secondary to primary. </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fontAlgn="base">
              <a:spcBef>
                <a:spcPts val="0"/>
              </a:spcBef>
              <a:spcAft>
                <a:spcPts val="0"/>
              </a:spcAft>
              <a:buSzPts val="1000"/>
              <a:buFont typeface="Symbol" panose="05050102010706020507" pitchFamily="18" charset="2"/>
              <a:buChar char=""/>
              <a:tabLst>
                <a:tab pos="457200" algn="l"/>
              </a:tabLst>
            </a:pPr>
            <a:r>
              <a:rPr lang="en-US" sz="1800" spc="20" dirty="0">
                <a:solidFill>
                  <a:srgbClr val="0000FF"/>
                </a:solidFill>
                <a:effectLst/>
                <a:latin typeface="var(--nsc-font-secondary)"/>
                <a:ea typeface="Times New Roman" panose="02020603050405020304" pitchFamily="18" charset="0"/>
                <a:cs typeface="Arial" panose="020B0604020202020204" pitchFamily="34" charset="0"/>
                <a:hlinkClick r:id="rId10"/>
              </a:rPr>
              <a:t>Seat belt laws</a:t>
            </a:r>
            <a:r>
              <a:rPr lang="en-US" sz="18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should be upgraded from secondary to primary enforcement and restraint laws should extend to every passenger in every seating position, in all kinds of vehicles</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fontAlgn="base">
              <a:spcBef>
                <a:spcPts val="0"/>
              </a:spcBef>
              <a:spcAft>
                <a:spcPts val="0"/>
              </a:spcAft>
              <a:buSzPts val="1000"/>
              <a:buFont typeface="Symbol" panose="05050102010706020507" pitchFamily="18" charset="2"/>
              <a:buChar char=""/>
              <a:tabLst>
                <a:tab pos="457200" algn="l"/>
              </a:tabLst>
            </a:pPr>
            <a:r>
              <a:rPr lang="en-US" sz="18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All new drivers under 21 – not just those under 18 – should adhere to a </a:t>
            </a:r>
            <a:r>
              <a:rPr lang="en-US" sz="1800" spc="20" dirty="0">
                <a:solidFill>
                  <a:srgbClr val="0000FF"/>
                </a:solidFill>
                <a:effectLst/>
                <a:latin typeface="var(--nsc-font-secondary)"/>
                <a:ea typeface="Times New Roman" panose="02020603050405020304" pitchFamily="18" charset="0"/>
                <a:cs typeface="Arial" panose="020B0604020202020204" pitchFamily="34" charset="0"/>
                <a:hlinkClick r:id="rId11"/>
              </a:rPr>
              <a:t>three-tiered licensing system</a:t>
            </a:r>
            <a:r>
              <a:rPr lang="en-US" sz="18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for novice drivers</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fontAlgn="base">
              <a:spcBef>
                <a:spcPts val="0"/>
              </a:spcBef>
              <a:spcAft>
                <a:spcPts val="0"/>
              </a:spcAft>
              <a:buSzPts val="1000"/>
              <a:buFont typeface="Symbol" panose="05050102010706020507" pitchFamily="18" charset="2"/>
              <a:buChar char=""/>
              <a:tabLst>
                <a:tab pos="457200" algn="l"/>
              </a:tabLst>
            </a:pPr>
            <a:r>
              <a:rPr lang="en-US" sz="18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Automated Driver Assistance Systems (ADAS) that have life-saving potential should be </a:t>
            </a:r>
            <a:r>
              <a:rPr lang="en-US" sz="1800" spc="20" dirty="0">
                <a:solidFill>
                  <a:srgbClr val="0000FF"/>
                </a:solidFill>
                <a:effectLst/>
                <a:latin typeface="var(--nsc-font-secondary)"/>
                <a:ea typeface="Times New Roman" panose="02020603050405020304" pitchFamily="18" charset="0"/>
                <a:cs typeface="Arial" panose="020B0604020202020204" pitchFamily="34" charset="0"/>
                <a:hlinkClick r:id="rId12"/>
              </a:rPr>
              <a:t>standardized and accelerated</a:t>
            </a:r>
            <a:r>
              <a:rPr lang="en-US" sz="18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into the fleet</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fontAlgn="base">
              <a:spcBef>
                <a:spcPts val="0"/>
              </a:spcBef>
              <a:spcAft>
                <a:spcPts val="0"/>
              </a:spcAft>
              <a:buSzPts val="1000"/>
              <a:buFont typeface="Symbol" panose="05050102010706020507" pitchFamily="18" charset="2"/>
              <a:buChar char=""/>
              <a:tabLst>
                <a:tab pos="457200" algn="l"/>
              </a:tabLst>
            </a:pPr>
            <a:r>
              <a:rPr lang="en-US" sz="18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Communities and municipalities should </a:t>
            </a:r>
            <a:r>
              <a:rPr lang="en-US" sz="1800" spc="20" dirty="0">
                <a:solidFill>
                  <a:srgbClr val="0000FF"/>
                </a:solidFill>
                <a:effectLst/>
                <a:latin typeface="var(--nsc-font-secondary)"/>
                <a:ea typeface="Times New Roman" panose="02020603050405020304" pitchFamily="18" charset="0"/>
                <a:cs typeface="Arial" panose="020B0604020202020204" pitchFamily="34" charset="0"/>
                <a:hlinkClick r:id="rId6"/>
              </a:rPr>
              <a:t>adopt comprehensive programs</a:t>
            </a:r>
            <a:r>
              <a:rPr lang="en-US" sz="1800" dirty="0">
                <a:solidFill>
                  <a:srgbClr val="212529"/>
                </a:solidFill>
                <a:effectLst/>
                <a:latin typeface="Arial" panose="020B0604020202020204" pitchFamily="34" charset="0"/>
                <a:ea typeface="Times New Roman" panose="02020603050405020304" pitchFamily="18" charset="0"/>
                <a:cs typeface="Arial" panose="020B0604020202020204" pitchFamily="34" charset="0"/>
              </a:rPr>
              <a:t> for pedestrian and bicyclist safety</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9E78E53E-8413-4467-B3AF-9F435F4D032E}"/>
              </a:ext>
            </a:extLst>
          </p:cNvPr>
          <p:cNvSpPr txBox="1"/>
          <p:nvPr/>
        </p:nvSpPr>
        <p:spPr>
          <a:xfrm>
            <a:off x="1143000" y="6348046"/>
            <a:ext cx="6154615" cy="461665"/>
          </a:xfrm>
          <a:prstGeom prst="rect">
            <a:avLst/>
          </a:prstGeom>
          <a:noFill/>
        </p:spPr>
        <p:txBody>
          <a:bodyPr wrap="square" rtlCol="0">
            <a:spAutoFit/>
          </a:bodyPr>
          <a:lstStyle/>
          <a:p>
            <a:r>
              <a:rPr lang="en-US" sz="2400" b="1" dirty="0">
                <a:solidFill>
                  <a:srgbClr val="FF0000"/>
                </a:solidFill>
              </a:rPr>
              <a:t>… ONLY drug mentioned = alcohol</a:t>
            </a:r>
          </a:p>
        </p:txBody>
      </p:sp>
    </p:spTree>
    <p:extLst>
      <p:ext uri="{BB962C8B-B14F-4D97-AF65-F5344CB8AC3E}">
        <p14:creationId xmlns:p14="http://schemas.microsoft.com/office/powerpoint/2010/main" val="36277667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2645" y="110359"/>
            <a:ext cx="9207645" cy="1001986"/>
          </a:xfrm>
        </p:spPr>
        <p:txBody>
          <a:bodyPr>
            <a:normAutofit fontScale="90000"/>
          </a:bodyPr>
          <a:lstStyle/>
          <a:p>
            <a:r>
              <a:rPr lang="en-US" b="1" dirty="0">
                <a:effectLst>
                  <a:outerShdw blurRad="38100" dist="38100" dir="2700000" algn="tl">
                    <a:srgbClr val="000000">
                      <a:alpha val="43137"/>
                    </a:srgbClr>
                  </a:outerShdw>
                </a:effectLst>
              </a:rPr>
              <a:t>Bottom line </a:t>
            </a:r>
            <a:r>
              <a:rPr lang="en-US" dirty="0"/>
              <a:t>– Marijuana Driving Impairment</a:t>
            </a:r>
          </a:p>
        </p:txBody>
      </p:sp>
      <p:sp>
        <p:nvSpPr>
          <p:cNvPr id="3" name="Content Placeholder 2"/>
          <p:cNvSpPr>
            <a:spLocks noGrp="1"/>
          </p:cNvSpPr>
          <p:nvPr>
            <p:ph idx="1"/>
          </p:nvPr>
        </p:nvSpPr>
        <p:spPr>
          <a:xfrm>
            <a:off x="754912" y="867103"/>
            <a:ext cx="10621925" cy="5880538"/>
          </a:xfrm>
        </p:spPr>
        <p:txBody>
          <a:bodyPr>
            <a:normAutofit/>
          </a:bodyPr>
          <a:lstStyle/>
          <a:p>
            <a:pPr marL="457200" indent="-457200">
              <a:buAutoNum type="arabicPeriod"/>
            </a:pPr>
            <a:r>
              <a:rPr lang="en-US" sz="2400" dirty="0"/>
              <a:t>Law Enforcement </a:t>
            </a:r>
            <a:r>
              <a:rPr lang="en-US" sz="2400" b="1" u="sng" dirty="0"/>
              <a:t>CAN</a:t>
            </a:r>
            <a:r>
              <a:rPr lang="en-US" sz="2400" dirty="0"/>
              <a:t> detect marijuana impairment w/ 4 SFSTs</a:t>
            </a:r>
          </a:p>
          <a:p>
            <a:pPr marL="857250" lvl="1" indent="-457200">
              <a:buFont typeface="+mj-lt"/>
              <a:buAutoNum type="alphaLcPeriod"/>
            </a:pPr>
            <a:r>
              <a:rPr lang="en-US" sz="2000" dirty="0"/>
              <a:t>Evaluate ALL drivers of vehicles (NOT just selective “at risk” drivers)</a:t>
            </a:r>
          </a:p>
          <a:p>
            <a:pPr marL="457200" indent="-457200">
              <a:buAutoNum type="arabicPeriod"/>
            </a:pPr>
            <a:endParaRPr lang="en-US" sz="800" dirty="0"/>
          </a:p>
          <a:p>
            <a:pPr marL="457200" indent="-457200">
              <a:buAutoNum type="arabicPeriod"/>
            </a:pPr>
            <a:r>
              <a:rPr lang="en-US" sz="2400" dirty="0"/>
              <a:t>Current THC biologic samples (blood, urine, saliva, breath)  – does </a:t>
            </a:r>
            <a:r>
              <a:rPr lang="en-US" sz="2400" b="1" u="sng" dirty="0"/>
              <a:t>NOT</a:t>
            </a:r>
            <a:r>
              <a:rPr lang="en-US" sz="2400" dirty="0"/>
              <a:t> confer THC driving </a:t>
            </a:r>
            <a:r>
              <a:rPr lang="en-US" sz="2400" u="sng" dirty="0"/>
              <a:t>impairment</a:t>
            </a:r>
            <a:r>
              <a:rPr lang="en-US" sz="2400" dirty="0"/>
              <a:t> </a:t>
            </a:r>
            <a:r>
              <a:rPr lang="en-US" sz="2000" i="1" dirty="0"/>
              <a:t>(consider a brain/CSF sample?)</a:t>
            </a:r>
          </a:p>
          <a:p>
            <a:pPr marL="857250" lvl="1" indent="-457200">
              <a:buFont typeface="+mj-lt"/>
              <a:buAutoNum type="alphaLcPeriod"/>
            </a:pPr>
            <a:r>
              <a:rPr lang="en-US" sz="2000" dirty="0"/>
              <a:t>Currently, many are sampling the WRONG specimen - blood</a:t>
            </a:r>
          </a:p>
          <a:p>
            <a:pPr marL="857250" lvl="1" indent="-457200">
              <a:buFont typeface="+mj-lt"/>
              <a:buAutoNum type="alphaLcPeriod"/>
            </a:pPr>
            <a:r>
              <a:rPr lang="en-US" sz="2000" dirty="0"/>
              <a:t>Mere presence/absence does </a:t>
            </a:r>
            <a:r>
              <a:rPr lang="en-US" sz="2000" b="1" u="sng" dirty="0"/>
              <a:t>not</a:t>
            </a:r>
            <a:r>
              <a:rPr lang="en-US" sz="2000" dirty="0"/>
              <a:t> equal lack of impairment</a:t>
            </a:r>
          </a:p>
          <a:p>
            <a:pPr marL="857250" lvl="1" indent="-457200">
              <a:buFont typeface="+mj-lt"/>
              <a:buAutoNum type="alphaLcPeriod"/>
            </a:pPr>
            <a:r>
              <a:rPr lang="en-US" sz="2000" dirty="0"/>
              <a:t>Get </a:t>
            </a:r>
            <a:r>
              <a:rPr lang="en-US" sz="2000" u="sng" dirty="0"/>
              <a:t>screening</a:t>
            </a:r>
            <a:r>
              <a:rPr lang="en-US" sz="2000" dirty="0"/>
              <a:t> sample (saliva, breath) STAT at the roadside to determine THE substance(s) causing impairment/increased risk (evidence collection)</a:t>
            </a:r>
          </a:p>
          <a:p>
            <a:pPr marL="857250" lvl="1" indent="-457200">
              <a:buFont typeface="+mj-lt"/>
              <a:buAutoNum type="alphaLcPeriod"/>
            </a:pPr>
            <a:r>
              <a:rPr lang="en-US" sz="2000" dirty="0"/>
              <a:t>If you demand a level - what is the “level” for poly-drugged drivers for each substance?</a:t>
            </a:r>
          </a:p>
          <a:p>
            <a:pPr marL="400050" lvl="1" indent="0">
              <a:buNone/>
            </a:pPr>
            <a:r>
              <a:rPr lang="en-US" sz="2000" dirty="0"/>
              <a:t>	(answer: depends if agents are additive/synergistic/antagonistic)</a:t>
            </a:r>
          </a:p>
          <a:p>
            <a:pPr marL="857250" lvl="1" indent="-457200">
              <a:buFont typeface="+mj-lt"/>
              <a:buAutoNum type="alphaLcPeriod"/>
            </a:pPr>
            <a:endParaRPr lang="en-US" sz="800" dirty="0"/>
          </a:p>
          <a:p>
            <a:pPr marL="457200" indent="-457200">
              <a:buAutoNum type="arabicPeriod"/>
            </a:pPr>
            <a:r>
              <a:rPr lang="en-US" sz="2400" dirty="0"/>
              <a:t>Impairment lasts HOURS </a:t>
            </a:r>
            <a:r>
              <a:rPr lang="en-US" sz="2000" dirty="0"/>
              <a:t>(for infrequent users: at least 6 </a:t>
            </a:r>
            <a:r>
              <a:rPr lang="en-US" sz="2000" dirty="0" err="1"/>
              <a:t>hrs</a:t>
            </a:r>
            <a:r>
              <a:rPr lang="en-US" sz="2000" dirty="0"/>
              <a:t> if smoked, 8 </a:t>
            </a:r>
            <a:r>
              <a:rPr lang="en-US" sz="2000" dirty="0" err="1"/>
              <a:t>hrs</a:t>
            </a:r>
            <a:r>
              <a:rPr lang="en-US" sz="2000" dirty="0"/>
              <a:t> if edibles)</a:t>
            </a:r>
          </a:p>
          <a:p>
            <a:pPr marL="857250" lvl="1" indent="-457200">
              <a:buFont typeface="+mj-lt"/>
              <a:buAutoNum type="alphaLcPeriod"/>
            </a:pPr>
            <a:r>
              <a:rPr lang="en-US" sz="2000" b="1" u="sng" dirty="0"/>
              <a:t>When</a:t>
            </a:r>
            <a:r>
              <a:rPr lang="en-US" sz="2000" dirty="0"/>
              <a:t> did they last consume? How do you know?</a:t>
            </a:r>
          </a:p>
          <a:p>
            <a:pPr marL="457200" indent="-457200">
              <a:buFont typeface="+mj-lt"/>
              <a:buAutoNum type="alphaLcPeriod"/>
            </a:pPr>
            <a:endParaRPr lang="en-US" sz="800" dirty="0"/>
          </a:p>
          <a:p>
            <a:pPr marL="457200" indent="-457200">
              <a:buFont typeface="+mj-lt"/>
              <a:buAutoNum type="arabicPeriod" startAt="4"/>
            </a:pPr>
            <a:r>
              <a:rPr lang="en-US" sz="2400" dirty="0"/>
              <a:t>Chronic users are </a:t>
            </a:r>
            <a:r>
              <a:rPr lang="en-US" sz="2400" b="1" u="sng" dirty="0"/>
              <a:t>NOT</a:t>
            </a:r>
            <a:r>
              <a:rPr lang="en-US" sz="2400" dirty="0"/>
              <a:t> better/tolerant – chronic brain impairment?</a:t>
            </a:r>
          </a:p>
        </p:txBody>
      </p:sp>
    </p:spTree>
    <p:extLst>
      <p:ext uri="{BB962C8B-B14F-4D97-AF65-F5344CB8AC3E}">
        <p14:creationId xmlns:p14="http://schemas.microsoft.com/office/powerpoint/2010/main" val="1014760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Increasing Incidence</a:t>
            </a:r>
          </a:p>
        </p:txBody>
      </p:sp>
      <p:pic>
        <p:nvPicPr>
          <p:cNvPr id="4" name="Picture 3">
            <a:hlinkClick r:id="rId2"/>
            <a:extLst>
              <a:ext uri="{FF2B5EF4-FFF2-40B4-BE49-F238E27FC236}">
                <a16:creationId xmlns:a16="http://schemas.microsoft.com/office/drawing/2014/main" id="{E82D4180-A96C-4F10-9C28-DA051FEB7C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9120"/>
          <a:stretch/>
        </p:blipFill>
        <p:spPr bwMode="auto">
          <a:xfrm>
            <a:off x="7263130" y="533648"/>
            <a:ext cx="4090670" cy="1933106"/>
          </a:xfrm>
          <a:prstGeom prst="rect">
            <a:avLst/>
          </a:prstGeom>
          <a:noFill/>
          <a:ln>
            <a:noFill/>
          </a:ln>
        </p:spPr>
      </p:pic>
      <p:sp>
        <p:nvSpPr>
          <p:cNvPr id="6" name="TextBox 5">
            <a:extLst>
              <a:ext uri="{FF2B5EF4-FFF2-40B4-BE49-F238E27FC236}">
                <a16:creationId xmlns:a16="http://schemas.microsoft.com/office/drawing/2014/main" id="{FE4B7402-E414-4632-85AC-892C6612E540}"/>
              </a:ext>
            </a:extLst>
          </p:cNvPr>
          <p:cNvSpPr txBox="1"/>
          <p:nvPr/>
        </p:nvSpPr>
        <p:spPr>
          <a:xfrm>
            <a:off x="5858540" y="2648056"/>
            <a:ext cx="5656521" cy="704360"/>
          </a:xfrm>
          <a:prstGeom prst="rect">
            <a:avLst/>
          </a:prstGeom>
          <a:noFill/>
        </p:spPr>
        <p:txBody>
          <a:bodyPr wrap="square">
            <a:spAutoFit/>
          </a:bodyPr>
          <a:lstStyle/>
          <a:p>
            <a:pPr marL="0" marR="0">
              <a:lnSpc>
                <a:spcPct val="107000"/>
              </a:lnSpc>
              <a:spcBef>
                <a:spcPts val="0"/>
              </a:spcBef>
              <a:spcAft>
                <a:spcPts val="600"/>
              </a:spcAft>
            </a:pPr>
            <a:r>
              <a:rPr lang="en-US" sz="1900" b="1" kern="1800" dirty="0">
                <a:effectLst/>
                <a:latin typeface="Fira Sans Condensed" panose="020B0503050000020004" pitchFamily="34" charset="0"/>
                <a:ea typeface="Times New Roman" panose="02020603050405020304" pitchFamily="18" charset="0"/>
                <a:cs typeface="Times New Roman" panose="02020603050405020304" pitchFamily="18" charset="0"/>
              </a:rPr>
              <a:t>Adult seriously injured, child also injured after head-on crash involving school bus near Crystal Lake</a:t>
            </a:r>
            <a:endParaRPr lang="en-US" sz="1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AD048D20-D82C-40AB-8F84-BDA077904E22}"/>
              </a:ext>
            </a:extLst>
          </p:cNvPr>
          <p:cNvSpPr txBox="1"/>
          <p:nvPr/>
        </p:nvSpPr>
        <p:spPr>
          <a:xfrm>
            <a:off x="6241298" y="5710442"/>
            <a:ext cx="5059455" cy="553998"/>
          </a:xfrm>
          <a:prstGeom prst="rect">
            <a:avLst/>
          </a:prstGeom>
          <a:noFill/>
        </p:spPr>
        <p:txBody>
          <a:bodyPr wrap="square">
            <a:spAutoFit/>
          </a:bodyPr>
          <a:lstStyle/>
          <a:p>
            <a:r>
              <a:rPr lang="en-US" sz="1000" dirty="0"/>
              <a:t>https://www.lakemchenryscanner.com/2021/09/15/adult-seriously-injured-child-also-injured-after-head-on-crash-involving-school-bus-near-crystal-lake/?fbclid=IwAR0XqiMGOLoF9VlhToPZ8vLCiRR1ZnDZNDtX9IpOnAhWhVfwF0uJF3QIcrg</a:t>
            </a:r>
          </a:p>
        </p:txBody>
      </p:sp>
      <p:sp>
        <p:nvSpPr>
          <p:cNvPr id="10" name="TextBox 9">
            <a:extLst>
              <a:ext uri="{FF2B5EF4-FFF2-40B4-BE49-F238E27FC236}">
                <a16:creationId xmlns:a16="http://schemas.microsoft.com/office/drawing/2014/main" id="{046E95A3-289B-422A-A829-0A100E556A5A}"/>
              </a:ext>
            </a:extLst>
          </p:cNvPr>
          <p:cNvSpPr txBox="1"/>
          <p:nvPr/>
        </p:nvSpPr>
        <p:spPr>
          <a:xfrm>
            <a:off x="5984163" y="3467292"/>
            <a:ext cx="5316590" cy="1754326"/>
          </a:xfrm>
          <a:prstGeom prst="rect">
            <a:avLst/>
          </a:prstGeom>
          <a:noFill/>
        </p:spPr>
        <p:txBody>
          <a:bodyPr wrap="square">
            <a:spAutoFit/>
          </a:bodyPr>
          <a:lstStyle/>
          <a:p>
            <a:r>
              <a:rPr lang="en-US" sz="1800" dirty="0">
                <a:solidFill>
                  <a:srgbClr val="111111"/>
                </a:solidFill>
                <a:effectLst/>
                <a:latin typeface="Georgia" panose="02040502050405020303" pitchFamily="18" charset="0"/>
                <a:ea typeface="Times New Roman" panose="02020603050405020304" pitchFamily="18" charset="0"/>
                <a:cs typeface="Times New Roman" panose="02020603050405020304" pitchFamily="18" charset="0"/>
              </a:rPr>
              <a:t>Owens was charged with driving </a:t>
            </a:r>
            <a:r>
              <a:rPr lang="en-US" sz="1800" dirty="0">
                <a:solidFill>
                  <a:srgbClr val="111111"/>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under the influence of drugs</a:t>
            </a:r>
            <a:r>
              <a:rPr lang="en-US" sz="1800" dirty="0">
                <a:solidFill>
                  <a:srgbClr val="111111"/>
                </a:solidFill>
                <a:effectLst/>
                <a:latin typeface="Georgia" panose="02040502050405020303" pitchFamily="18" charset="0"/>
                <a:ea typeface="Times New Roman" panose="02020603050405020304" pitchFamily="18" charset="0"/>
                <a:cs typeface="Times New Roman" panose="02020603050405020304" pitchFamily="18" charset="0"/>
              </a:rPr>
              <a:t>, operating a motor vehicle while using an electronic communication device, possession of cannabis by a driver, improper lane usage, failure to reduce speed to avoid a crash and operating an uninsured motor vehicle.</a:t>
            </a:r>
            <a:endParaRPr lang="en-US" dirty="0"/>
          </a:p>
        </p:txBody>
      </p:sp>
      <p:sp>
        <p:nvSpPr>
          <p:cNvPr id="11" name="TextBox 10">
            <a:extLst>
              <a:ext uri="{FF2B5EF4-FFF2-40B4-BE49-F238E27FC236}">
                <a16:creationId xmlns:a16="http://schemas.microsoft.com/office/drawing/2014/main" id="{A7FB47AF-63AA-40A9-A1AE-FF6F9950C212}"/>
              </a:ext>
            </a:extLst>
          </p:cNvPr>
          <p:cNvSpPr txBox="1"/>
          <p:nvPr/>
        </p:nvSpPr>
        <p:spPr>
          <a:xfrm>
            <a:off x="838200" y="1674673"/>
            <a:ext cx="5220821" cy="3508653"/>
          </a:xfrm>
          <a:prstGeom prst="rect">
            <a:avLst/>
          </a:prstGeom>
          <a:noFill/>
        </p:spPr>
        <p:txBody>
          <a:bodyPr wrap="square">
            <a:spAutoFit/>
          </a:bodyPr>
          <a:lstStyle/>
          <a:p>
            <a:pPr algn="l" fontAlgn="base"/>
            <a:br>
              <a:rPr lang="en-US" b="1" i="0" dirty="0">
                <a:effectLst/>
                <a:latin typeface="var(--nsc-font-primary)"/>
              </a:rPr>
            </a:br>
            <a:r>
              <a:rPr lang="en-US" sz="2000" b="1" i="0" dirty="0">
                <a:effectLst/>
                <a:highlight>
                  <a:srgbClr val="FFFF00"/>
                </a:highlight>
                <a:latin typeface="var(--nsc-font-primary)"/>
              </a:rPr>
              <a:t>Motor Vehicle Deaths </a:t>
            </a:r>
            <a:r>
              <a:rPr lang="en-US" sz="2000" b="1" i="0" dirty="0">
                <a:effectLst/>
                <a:latin typeface="var(--nsc-font-primary)"/>
              </a:rPr>
              <a:t>in 2020 Estimated to be </a:t>
            </a:r>
            <a:r>
              <a:rPr lang="en-US" sz="2000" b="1" i="0" dirty="0">
                <a:effectLst/>
                <a:highlight>
                  <a:srgbClr val="FFFF00"/>
                </a:highlight>
                <a:latin typeface="var(--nsc-font-primary)"/>
              </a:rPr>
              <a:t>Highest in 13 Years</a:t>
            </a:r>
            <a:r>
              <a:rPr lang="en-US" sz="2000" b="1" i="0" dirty="0">
                <a:effectLst/>
                <a:latin typeface="var(--nsc-font-primary)"/>
              </a:rPr>
              <a:t>, Despite Dramatic Drops in Miles Driven</a:t>
            </a:r>
          </a:p>
          <a:p>
            <a:pPr algn="l" fontAlgn="base"/>
            <a:r>
              <a:rPr lang="en-US" b="0" i="0" dirty="0">
                <a:effectLst/>
                <a:latin typeface="var(--nsc-font-secondary)"/>
              </a:rPr>
              <a:t>A 24% spike in roadway death rates is highest in 96 years; NSC calls on President Biden to commit to zero deaths immediately. </a:t>
            </a:r>
            <a:r>
              <a:rPr lang="en-US" sz="1800" u="sng" spc="20" dirty="0">
                <a:solidFill>
                  <a:srgbClr val="0000FF"/>
                </a:solidFill>
                <a:effectLst/>
                <a:latin typeface="var(--nsc-font-secondary)"/>
                <a:ea typeface="Times New Roman" panose="02020603050405020304" pitchFamily="18" charset="0"/>
                <a:cs typeface="Arial" panose="020B0604020202020204" pitchFamily="34" charset="0"/>
                <a:hlinkClick r:id="rId4"/>
              </a:rPr>
              <a:t>42,060 people are estimated to have died</a:t>
            </a:r>
            <a:r>
              <a:rPr lang="en-US" sz="1800" spc="20" dirty="0">
                <a:solidFill>
                  <a:srgbClr val="212529"/>
                </a:solidFill>
                <a:effectLst/>
                <a:latin typeface="var(--nsc-font-secondary)"/>
                <a:ea typeface="Times New Roman" panose="02020603050405020304" pitchFamily="18" charset="0"/>
                <a:cs typeface="Arial" panose="020B0604020202020204" pitchFamily="34" charset="0"/>
              </a:rPr>
              <a:t> in motor vehicle crashes in 2020. That marks an 8% increase over 2019 . An estimated </a:t>
            </a:r>
            <a:r>
              <a:rPr lang="en-US" sz="1800" u="sng" spc="20" dirty="0">
                <a:solidFill>
                  <a:srgbClr val="0000FF"/>
                </a:solidFill>
                <a:effectLst/>
                <a:latin typeface="var(--nsc-font-secondary)"/>
                <a:ea typeface="Times New Roman" panose="02020603050405020304" pitchFamily="18" charset="0"/>
                <a:cs typeface="Arial" panose="020B0604020202020204" pitchFamily="34" charset="0"/>
                <a:hlinkClick r:id="rId4"/>
              </a:rPr>
              <a:t>4.8 million additional roadway users were seriously injured</a:t>
            </a:r>
            <a:r>
              <a:rPr lang="en-US" sz="1800" spc="20" dirty="0">
                <a:solidFill>
                  <a:srgbClr val="212529"/>
                </a:solidFill>
                <a:effectLst/>
                <a:latin typeface="var(--nsc-font-secondary)"/>
                <a:ea typeface="Times New Roman" panose="02020603050405020304" pitchFamily="18" charset="0"/>
                <a:cs typeface="Arial" panose="020B0604020202020204" pitchFamily="34" charset="0"/>
              </a:rPr>
              <a:t> in crashes in 2020, and the estimated cost to society was $474 billion</a:t>
            </a:r>
            <a:endParaRPr lang="en-US" b="0" i="0" dirty="0">
              <a:effectLst/>
              <a:latin typeface="var(--nsc-font-secondary)"/>
            </a:endParaRPr>
          </a:p>
        </p:txBody>
      </p:sp>
      <p:sp>
        <p:nvSpPr>
          <p:cNvPr id="13" name="TextBox 12">
            <a:extLst>
              <a:ext uri="{FF2B5EF4-FFF2-40B4-BE49-F238E27FC236}">
                <a16:creationId xmlns:a16="http://schemas.microsoft.com/office/drawing/2014/main" id="{B83E3119-FF93-4135-A17B-67BFF1D0762F}"/>
              </a:ext>
            </a:extLst>
          </p:cNvPr>
          <p:cNvSpPr txBox="1"/>
          <p:nvPr/>
        </p:nvSpPr>
        <p:spPr>
          <a:xfrm>
            <a:off x="850266" y="5572694"/>
            <a:ext cx="4787674" cy="646331"/>
          </a:xfrm>
          <a:prstGeom prst="rect">
            <a:avLst/>
          </a:prstGeom>
          <a:noFill/>
        </p:spPr>
        <p:txBody>
          <a:bodyPr wrap="square">
            <a:spAutoFit/>
          </a:bodyPr>
          <a:lstStyle/>
          <a:p>
            <a:r>
              <a:rPr lang="en-US" dirty="0"/>
              <a:t>https://www.nsc.org/newsroom/motor-vehicle-deaths-2020-estimated-to-be-highest</a:t>
            </a:r>
          </a:p>
        </p:txBody>
      </p:sp>
    </p:spTree>
    <p:extLst>
      <p:ext uri="{BB962C8B-B14F-4D97-AF65-F5344CB8AC3E}">
        <p14:creationId xmlns:p14="http://schemas.microsoft.com/office/powerpoint/2010/main" val="31596181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a:xfrm>
            <a:off x="838200" y="365126"/>
            <a:ext cx="10515600" cy="1252660"/>
          </a:xfrm>
        </p:spPr>
        <p:txBody>
          <a:bodyPr>
            <a:normAutofit/>
          </a:bodyPr>
          <a:lstStyle/>
          <a:p>
            <a:r>
              <a:rPr lang="en-US" sz="3600" b="1" i="1" dirty="0"/>
              <a:t>Suggested Law Enforcement Enhancements on 4/20</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p:txBody>
          <a:bodyPr>
            <a:normAutofit/>
          </a:bodyPr>
          <a:lstStyle/>
          <a:p>
            <a:r>
              <a:rPr lang="en-US" sz="2800" dirty="0"/>
              <a:t>Increase roadway patrols from 4:20 pm to midnight</a:t>
            </a:r>
          </a:p>
          <a:p>
            <a:endParaRPr lang="en-US" sz="800" dirty="0"/>
          </a:p>
          <a:p>
            <a:r>
              <a:rPr lang="en-US" sz="2800" dirty="0"/>
              <a:t>Notify media with a press release of the enhanced risk and </a:t>
            </a:r>
            <a:r>
              <a:rPr lang="en-US" sz="2800" u="sng" dirty="0"/>
              <a:t>roadside interdiction</a:t>
            </a:r>
            <a:r>
              <a:rPr lang="en-US" sz="2800" dirty="0"/>
              <a:t> (sobriety check points) on April 20</a:t>
            </a:r>
            <a:r>
              <a:rPr lang="en-US" sz="2800" baseline="30000" dirty="0"/>
              <a:t>th</a:t>
            </a:r>
          </a:p>
          <a:p>
            <a:endParaRPr lang="en-US" sz="800" dirty="0"/>
          </a:p>
          <a:p>
            <a:r>
              <a:rPr lang="en-US" sz="2800" dirty="0"/>
              <a:t>Activate Amber Alert system with “High Means DUI” signage starting on April 18 through April 20</a:t>
            </a:r>
          </a:p>
          <a:p>
            <a:endParaRPr lang="en-US" sz="800" dirty="0"/>
          </a:p>
          <a:p>
            <a:r>
              <a:rPr lang="en-US" sz="2800" dirty="0"/>
              <a:t>Oral fluid testing for suspected drivers to rapidly identify drug presence</a:t>
            </a:r>
          </a:p>
        </p:txBody>
      </p:sp>
    </p:spTree>
    <p:extLst>
      <p:ext uri="{BB962C8B-B14F-4D97-AF65-F5344CB8AC3E}">
        <p14:creationId xmlns:p14="http://schemas.microsoft.com/office/powerpoint/2010/main" val="21195052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Committee Recommendations</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a:xfrm>
            <a:off x="962525" y="1572962"/>
            <a:ext cx="4219435" cy="4795940"/>
          </a:xfrm>
        </p:spPr>
        <p:txBody>
          <a:bodyPr>
            <a:normAutofit fontScale="85000" lnSpcReduction="20000"/>
          </a:bodyPr>
          <a:lstStyle/>
          <a:p>
            <a:r>
              <a:rPr lang="en-US" sz="3100" b="1" dirty="0"/>
              <a:t>Data</a:t>
            </a:r>
            <a:r>
              <a:rPr lang="en-US" sz="3100" dirty="0"/>
              <a:t>: state-wide tracking of  all DUI/DUID - toxicology, arrest outcomes, crashes, analysis</a:t>
            </a:r>
          </a:p>
          <a:p>
            <a:endParaRPr lang="en-US" sz="900" dirty="0"/>
          </a:p>
          <a:p>
            <a:r>
              <a:rPr lang="en-US" sz="3100" b="1" dirty="0"/>
              <a:t>Research</a:t>
            </a:r>
            <a:r>
              <a:rPr lang="en-US" sz="3100" dirty="0"/>
              <a:t>: state funding to detect, time from use, dose, route, impairment tests, chemical, various conditions</a:t>
            </a:r>
          </a:p>
          <a:p>
            <a:endParaRPr lang="en-US" sz="900" dirty="0"/>
          </a:p>
          <a:p>
            <a:r>
              <a:rPr lang="en-US" b="1" dirty="0"/>
              <a:t>Toxicology</a:t>
            </a:r>
            <a:r>
              <a:rPr lang="en-US" dirty="0"/>
              <a:t>: crime labs, proper equipment, collection procedures, multiple specimens, drug testing, HPLC/MS, NSC standards, find impairments limits, if possible</a:t>
            </a:r>
          </a:p>
        </p:txBody>
      </p:sp>
      <p:sp>
        <p:nvSpPr>
          <p:cNvPr id="7" name="TextBox 6">
            <a:extLst>
              <a:ext uri="{FF2B5EF4-FFF2-40B4-BE49-F238E27FC236}">
                <a16:creationId xmlns:a16="http://schemas.microsoft.com/office/drawing/2014/main" id="{CAF83BF7-D7AC-4EE8-9760-80F1880B6B28}"/>
              </a:ext>
            </a:extLst>
          </p:cNvPr>
          <p:cNvSpPr txBox="1"/>
          <p:nvPr/>
        </p:nvSpPr>
        <p:spPr>
          <a:xfrm>
            <a:off x="5306285" y="1360671"/>
            <a:ext cx="4605127" cy="4893647"/>
          </a:xfrm>
          <a:prstGeom prst="rect">
            <a:avLst/>
          </a:prstGeom>
          <a:noFill/>
        </p:spPr>
        <p:txBody>
          <a:bodyPr wrap="square">
            <a:spAutoFit/>
          </a:bodyPr>
          <a:lstStyle/>
          <a:p>
            <a:pPr marL="457200" indent="-457200">
              <a:buFont typeface="Arial" panose="020B0604020202020204" pitchFamily="34" charset="0"/>
              <a:buChar char="•"/>
            </a:pPr>
            <a:r>
              <a:rPr lang="en-US" sz="2600" b="1" dirty="0"/>
              <a:t>Consumer Education</a:t>
            </a:r>
            <a:r>
              <a:rPr lang="en-US" sz="2600" dirty="0"/>
              <a:t>: retailers &amp; consumption sites, similar responsibilities as alcohol, must provide driving risk Ad warnings, provide to customers, alternate transportation options, age-appropriate warnings, legal/judiciary, medical/pharmacy, traffic school education requirements</a:t>
            </a:r>
          </a:p>
        </p:txBody>
      </p:sp>
      <p:pic>
        <p:nvPicPr>
          <p:cNvPr id="9" name="Picture 8">
            <a:extLst>
              <a:ext uri="{FF2B5EF4-FFF2-40B4-BE49-F238E27FC236}">
                <a16:creationId xmlns:a16="http://schemas.microsoft.com/office/drawing/2014/main" id="{05275ED0-4186-4EB9-ABCF-14EF0A53361D}"/>
              </a:ext>
            </a:extLst>
          </p:cNvPr>
          <p:cNvPicPr>
            <a:picLocks noChangeAspect="1"/>
          </p:cNvPicPr>
          <p:nvPr/>
        </p:nvPicPr>
        <p:blipFill>
          <a:blip r:embed="rId2"/>
          <a:stretch>
            <a:fillRect/>
          </a:stretch>
        </p:blipFill>
        <p:spPr>
          <a:xfrm>
            <a:off x="9650045" y="268223"/>
            <a:ext cx="2343481" cy="3174251"/>
          </a:xfrm>
          <a:prstGeom prst="rect">
            <a:avLst/>
          </a:prstGeom>
        </p:spPr>
      </p:pic>
      <p:sp>
        <p:nvSpPr>
          <p:cNvPr id="4" name="TextBox 3">
            <a:extLst>
              <a:ext uri="{FF2B5EF4-FFF2-40B4-BE49-F238E27FC236}">
                <a16:creationId xmlns:a16="http://schemas.microsoft.com/office/drawing/2014/main" id="{B5964E26-9D13-44F6-B1CA-919E66B82EBA}"/>
              </a:ext>
            </a:extLst>
          </p:cNvPr>
          <p:cNvSpPr txBox="1"/>
          <p:nvPr/>
        </p:nvSpPr>
        <p:spPr>
          <a:xfrm>
            <a:off x="738231" y="6368902"/>
            <a:ext cx="8279934" cy="367458"/>
          </a:xfrm>
          <a:prstGeom prst="rect">
            <a:avLst/>
          </a:prstGeom>
          <a:noFill/>
        </p:spPr>
        <p:txBody>
          <a:bodyPr wrap="square" rtlCol="0">
            <a:spAutoFit/>
          </a:bodyPr>
          <a:lstStyle/>
          <a:p>
            <a:r>
              <a:rPr lang="en-US" dirty="0"/>
              <a:t>https://www.chp.ca.gov/ImpairedDrivingSite/Documents/Senate_Bill_94.pdf</a:t>
            </a:r>
          </a:p>
        </p:txBody>
      </p:sp>
    </p:spTree>
    <p:extLst>
      <p:ext uri="{BB962C8B-B14F-4D97-AF65-F5344CB8AC3E}">
        <p14:creationId xmlns:p14="http://schemas.microsoft.com/office/powerpoint/2010/main" val="19680843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Committee Recommendations</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a:xfrm>
            <a:off x="5057635" y="1482658"/>
            <a:ext cx="4804611" cy="4351338"/>
          </a:xfrm>
        </p:spPr>
        <p:txBody>
          <a:bodyPr>
            <a:normAutofit lnSpcReduction="10000"/>
          </a:bodyPr>
          <a:lstStyle/>
          <a:p>
            <a:r>
              <a:rPr lang="en-US" b="1" dirty="0"/>
              <a:t>Additional</a:t>
            </a:r>
            <a:r>
              <a:rPr lang="en-US" dirty="0"/>
              <a:t>: coroners to perform drug/alcohol testing in all crashes, law enforcement phlebotomy programs to expedite blood samples, fluid screening devices for use, establish long term work group (CHP, DOJ, DMV, others) to improve impaired driving process/grant awarding/ prioritize funding</a:t>
            </a:r>
          </a:p>
        </p:txBody>
      </p:sp>
      <p:sp>
        <p:nvSpPr>
          <p:cNvPr id="7" name="TextBox 6">
            <a:extLst>
              <a:ext uri="{FF2B5EF4-FFF2-40B4-BE49-F238E27FC236}">
                <a16:creationId xmlns:a16="http://schemas.microsoft.com/office/drawing/2014/main" id="{CAF83BF7-D7AC-4EE8-9760-80F1880B6B28}"/>
              </a:ext>
            </a:extLst>
          </p:cNvPr>
          <p:cNvSpPr txBox="1"/>
          <p:nvPr/>
        </p:nvSpPr>
        <p:spPr>
          <a:xfrm>
            <a:off x="719065" y="1454561"/>
            <a:ext cx="4219435" cy="4893647"/>
          </a:xfrm>
          <a:prstGeom prst="rect">
            <a:avLst/>
          </a:prstGeom>
          <a:noFill/>
        </p:spPr>
        <p:txBody>
          <a:bodyPr wrap="square">
            <a:spAutoFit/>
          </a:bodyPr>
          <a:lstStyle/>
          <a:p>
            <a:pPr marL="457200" indent="-457200">
              <a:buFont typeface="Arial" panose="020B0604020202020204" pitchFamily="34" charset="0"/>
              <a:buChar char="•"/>
            </a:pPr>
            <a:r>
              <a:rPr lang="en-US" sz="2600" b="1" dirty="0"/>
              <a:t>Law Enforcement</a:t>
            </a:r>
            <a:r>
              <a:rPr lang="en-US" sz="2600" dirty="0"/>
              <a:t>: SFST required training in all law enforcement academies, ARIDE w/in 1 </a:t>
            </a:r>
            <a:r>
              <a:rPr lang="en-US" sz="2600" dirty="0" err="1"/>
              <a:t>yr</a:t>
            </a:r>
            <a:r>
              <a:rPr lang="en-US" sz="2600" dirty="0"/>
              <a:t> assigned to traffic enforcement, increase DRE numbers and pay, use best available roadside screening mechanisms, expedite testing, video/audio recording of DUI investigations</a:t>
            </a:r>
          </a:p>
        </p:txBody>
      </p:sp>
      <p:pic>
        <p:nvPicPr>
          <p:cNvPr id="6" name="Picture 5">
            <a:extLst>
              <a:ext uri="{FF2B5EF4-FFF2-40B4-BE49-F238E27FC236}">
                <a16:creationId xmlns:a16="http://schemas.microsoft.com/office/drawing/2014/main" id="{70E82C6C-F1F3-416E-BE62-BE1A244A4AF3}"/>
              </a:ext>
            </a:extLst>
          </p:cNvPr>
          <p:cNvPicPr>
            <a:picLocks noChangeAspect="1"/>
          </p:cNvPicPr>
          <p:nvPr/>
        </p:nvPicPr>
        <p:blipFill>
          <a:blip r:embed="rId2"/>
          <a:stretch>
            <a:fillRect/>
          </a:stretch>
        </p:blipFill>
        <p:spPr>
          <a:xfrm>
            <a:off x="9674429" y="204880"/>
            <a:ext cx="2380298" cy="3224119"/>
          </a:xfrm>
          <a:prstGeom prst="rect">
            <a:avLst/>
          </a:prstGeom>
        </p:spPr>
      </p:pic>
      <p:sp>
        <p:nvSpPr>
          <p:cNvPr id="4" name="TextBox 3">
            <a:extLst>
              <a:ext uri="{FF2B5EF4-FFF2-40B4-BE49-F238E27FC236}">
                <a16:creationId xmlns:a16="http://schemas.microsoft.com/office/drawing/2014/main" id="{4F05DC2D-785B-4736-AAB2-D857D2600339}"/>
              </a:ext>
            </a:extLst>
          </p:cNvPr>
          <p:cNvSpPr txBox="1"/>
          <p:nvPr/>
        </p:nvSpPr>
        <p:spPr>
          <a:xfrm>
            <a:off x="1090569" y="6348208"/>
            <a:ext cx="10010862" cy="369332"/>
          </a:xfrm>
          <a:prstGeom prst="rect">
            <a:avLst/>
          </a:prstGeom>
          <a:noFill/>
        </p:spPr>
        <p:txBody>
          <a:bodyPr wrap="square" rtlCol="0">
            <a:spAutoFit/>
          </a:bodyPr>
          <a:lstStyle/>
          <a:p>
            <a:r>
              <a:rPr lang="en-US" dirty="0">
                <a:solidFill>
                  <a:srgbClr val="FF0000"/>
                </a:solidFill>
              </a:rPr>
              <a:t>Note: All recommendations should say SHALL/MUST with a 2 </a:t>
            </a:r>
            <a:r>
              <a:rPr lang="en-US" dirty="0" err="1">
                <a:solidFill>
                  <a:srgbClr val="FF0000"/>
                </a:solidFill>
              </a:rPr>
              <a:t>yr</a:t>
            </a:r>
            <a:r>
              <a:rPr lang="en-US" dirty="0">
                <a:solidFill>
                  <a:srgbClr val="FF0000"/>
                </a:solidFill>
              </a:rPr>
              <a:t> timeline to be accomplished</a:t>
            </a:r>
          </a:p>
        </p:txBody>
      </p:sp>
    </p:spTree>
    <p:extLst>
      <p:ext uri="{BB962C8B-B14F-4D97-AF65-F5344CB8AC3E}">
        <p14:creationId xmlns:p14="http://schemas.microsoft.com/office/powerpoint/2010/main" val="28317046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029800" y="2995448"/>
            <a:ext cx="4362408" cy="3770424"/>
          </a:xfrm>
        </p:spPr>
      </p:pic>
      <p:pic>
        <p:nvPicPr>
          <p:cNvPr id="3" name="Picture 3" descr="120717_seattle_crash_g_1[2]"/>
          <p:cNvPicPr>
            <a:picLocks noChangeAspect="1" noChangeArrowheads="1"/>
          </p:cNvPicPr>
          <p:nvPr/>
        </p:nvPicPr>
        <p:blipFill>
          <a:blip r:embed="rId3">
            <a:extLst>
              <a:ext uri="{28A0092B-C50C-407E-A947-70E740481C1C}">
                <a14:useLocalDpi xmlns:a14="http://schemas.microsoft.com/office/drawing/2010/main" val="0"/>
              </a:ext>
            </a:extLst>
          </a:blip>
          <a:srcRect r="29428" b="15468"/>
          <a:stretch>
            <a:fillRect/>
          </a:stretch>
        </p:blipFill>
        <p:spPr bwMode="auto">
          <a:xfrm>
            <a:off x="0" y="0"/>
            <a:ext cx="3350096" cy="26103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1913" y="1"/>
            <a:ext cx="3120087" cy="2551116"/>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9794" t="5216" r="12728" b="9227"/>
          <a:stretch/>
        </p:blipFill>
        <p:spPr>
          <a:xfrm>
            <a:off x="-24753" y="2610338"/>
            <a:ext cx="3374849" cy="1947072"/>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t="12817" r="54230" b="38507"/>
          <a:stretch/>
        </p:blipFill>
        <p:spPr>
          <a:xfrm>
            <a:off x="9071912" y="2551115"/>
            <a:ext cx="3120087" cy="1876999"/>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71913" y="4428115"/>
            <a:ext cx="3237994" cy="2474016"/>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557410"/>
            <a:ext cx="3350097" cy="2300590"/>
          </a:xfrm>
          <a:prstGeom prst="rect">
            <a:avLst/>
          </a:prstGeom>
        </p:spPr>
      </p:pic>
      <p:sp>
        <p:nvSpPr>
          <p:cNvPr id="2" name="Rectangle 1"/>
          <p:cNvSpPr/>
          <p:nvPr/>
        </p:nvSpPr>
        <p:spPr>
          <a:xfrm>
            <a:off x="3550445" y="673678"/>
            <a:ext cx="5321118" cy="1323439"/>
          </a:xfrm>
          <a:prstGeom prst="rect">
            <a:avLst/>
          </a:prstGeom>
        </p:spPr>
        <p:txBody>
          <a:bodyPr wrap="square">
            <a:spAutoFit/>
          </a:bodyPr>
          <a:lstStyle/>
          <a:p>
            <a:pPr algn="ctr"/>
            <a:r>
              <a:rPr lang="en-US" sz="3600" b="1" dirty="0">
                <a:solidFill>
                  <a:srgbClr val="FF0000"/>
                </a:solidFill>
              </a:rPr>
              <a:t>Marijuana + Drivers</a:t>
            </a:r>
          </a:p>
          <a:p>
            <a:pPr algn="ctr"/>
            <a:r>
              <a:rPr lang="en-US" sz="3600" b="1" dirty="0">
                <a:solidFill>
                  <a:srgbClr val="FF0000"/>
                </a:solidFill>
              </a:rPr>
              <a:t>and Fatalities</a:t>
            </a:r>
          </a:p>
          <a:p>
            <a:pPr algn="ctr"/>
            <a:endParaRPr lang="en-US" sz="800" b="1" dirty="0">
              <a:solidFill>
                <a:srgbClr val="FF0000"/>
              </a:solidFill>
            </a:endParaRPr>
          </a:p>
        </p:txBody>
      </p:sp>
    </p:spTree>
    <p:extLst>
      <p:ext uri="{BB962C8B-B14F-4D97-AF65-F5344CB8AC3E}">
        <p14:creationId xmlns:p14="http://schemas.microsoft.com/office/powerpoint/2010/main" val="5026483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1E8127BE-A4DB-49C1-87DA-FD0E4E24B92E}"/>
              </a:ext>
            </a:extLst>
          </p:cNvPr>
          <p:cNvPicPr>
            <a:picLocks noChangeAspect="1"/>
          </p:cNvPicPr>
          <p:nvPr/>
        </p:nvPicPr>
        <p:blipFill rotWithShape="1">
          <a:blip r:embed="rId2"/>
          <a:srcRect b="3312"/>
          <a:stretch/>
        </p:blipFill>
        <p:spPr>
          <a:xfrm>
            <a:off x="1552352" y="660934"/>
            <a:ext cx="9048307" cy="5536131"/>
          </a:xfrm>
          <a:prstGeom prst="rect">
            <a:avLst/>
          </a:prstGeom>
          <a:effectLst>
            <a:innerShdw blurRad="63500" dist="114300" dir="2700000">
              <a:prstClr val="black">
                <a:alpha val="50000"/>
              </a:prstClr>
            </a:innerShdw>
          </a:effectLst>
        </p:spPr>
      </p:pic>
    </p:spTree>
    <p:extLst>
      <p:ext uri="{BB962C8B-B14F-4D97-AF65-F5344CB8AC3E}">
        <p14:creationId xmlns:p14="http://schemas.microsoft.com/office/powerpoint/2010/main" val="1091647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normAutofit/>
          </a:bodyPr>
          <a:lstStyle/>
          <a:p>
            <a:pPr algn="ctr"/>
            <a:r>
              <a:rPr lang="en-US" dirty="0"/>
              <a:t>Alcohol vs cannabidiol (CBD) </a:t>
            </a:r>
            <a:br>
              <a:rPr lang="en-US" dirty="0"/>
            </a:br>
            <a:r>
              <a:rPr lang="en-US" dirty="0"/>
              <a:t>vs   -9 tetrahydrocannabinol (THC)</a:t>
            </a:r>
          </a:p>
        </p:txBody>
      </p:sp>
      <p:pic>
        <p:nvPicPr>
          <p:cNvPr id="4" name="Content Placeholder 3">
            <a:extLst>
              <a:ext uri="{FF2B5EF4-FFF2-40B4-BE49-F238E27FC236}">
                <a16:creationId xmlns:a16="http://schemas.microsoft.com/office/drawing/2014/main" id="{70CB54EF-DC08-49AE-AE9F-55399F157A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6691" y="2634529"/>
            <a:ext cx="1914525" cy="1200150"/>
          </a:xfrm>
          <a:prstGeom prst="rect">
            <a:avLst/>
          </a:prstGeom>
        </p:spPr>
      </p:pic>
      <p:pic>
        <p:nvPicPr>
          <p:cNvPr id="1026" name="Picture 2" descr="See the source image">
            <a:extLst>
              <a:ext uri="{FF2B5EF4-FFF2-40B4-BE49-F238E27FC236}">
                <a16:creationId xmlns:a16="http://schemas.microsoft.com/office/drawing/2014/main" id="{47DD9094-804F-4B7A-9ED4-0B0D6D7F65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7089" y="2019874"/>
            <a:ext cx="7014430" cy="3629609"/>
          </a:xfrm>
          <a:prstGeom prst="rect">
            <a:avLst/>
          </a:prstGeom>
          <a:noFill/>
          <a:extLst>
            <a:ext uri="{909E8E84-426E-40DD-AFC4-6F175D3DCCD1}">
              <a14:hiddenFill xmlns:a14="http://schemas.microsoft.com/office/drawing/2010/main">
                <a:solidFill>
                  <a:srgbClr val="FFFFFF"/>
                </a:solidFill>
              </a14:hiddenFill>
            </a:ext>
          </a:extLst>
        </p:spPr>
      </p:pic>
      <p:sp>
        <p:nvSpPr>
          <p:cNvPr id="6" name="Isosceles Triangle 5">
            <a:extLst>
              <a:ext uri="{FF2B5EF4-FFF2-40B4-BE49-F238E27FC236}">
                <a16:creationId xmlns:a16="http://schemas.microsoft.com/office/drawing/2014/main" id="{9321A394-F816-4100-AB5C-E9FDA488A6D0}"/>
              </a:ext>
            </a:extLst>
          </p:cNvPr>
          <p:cNvSpPr/>
          <p:nvPr/>
        </p:nvSpPr>
        <p:spPr>
          <a:xfrm>
            <a:off x="2850539" y="1124726"/>
            <a:ext cx="281354" cy="450166"/>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2189790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Driving Warnings w/ dronabinol &amp; cannabidiol</a:t>
            </a:r>
          </a:p>
        </p:txBody>
      </p:sp>
      <p:sp>
        <p:nvSpPr>
          <p:cNvPr id="3" name="Content Placeholder 2">
            <a:extLst>
              <a:ext uri="{FF2B5EF4-FFF2-40B4-BE49-F238E27FC236}">
                <a16:creationId xmlns:a16="http://schemas.microsoft.com/office/drawing/2014/main" id="{6257E61E-9D9C-4864-A6CE-781DF8C1A4A4}"/>
              </a:ext>
            </a:extLst>
          </p:cNvPr>
          <p:cNvSpPr>
            <a:spLocks noGrp="1"/>
          </p:cNvSpPr>
          <p:nvPr>
            <p:ph idx="1"/>
          </p:nvPr>
        </p:nvSpPr>
        <p:spPr/>
        <p:txBody>
          <a:bodyPr/>
          <a:lstStyle/>
          <a:p>
            <a:pPr marL="0" indent="0">
              <a:buNone/>
            </a:pPr>
            <a:r>
              <a:rPr lang="en-US" dirty="0"/>
              <a:t>dronabinol = Marinol®  = THC</a:t>
            </a:r>
          </a:p>
          <a:p>
            <a:pPr marL="0" indent="0">
              <a:buNone/>
            </a:pPr>
            <a:endParaRPr lang="en-US" dirty="0"/>
          </a:p>
        </p:txBody>
      </p:sp>
      <p:pic>
        <p:nvPicPr>
          <p:cNvPr id="4" name="Picture 3">
            <a:extLst>
              <a:ext uri="{FF2B5EF4-FFF2-40B4-BE49-F238E27FC236}">
                <a16:creationId xmlns:a16="http://schemas.microsoft.com/office/drawing/2014/main" id="{FCADADC6-7E5D-4846-B462-EEC22D2B4057}"/>
              </a:ext>
            </a:extLst>
          </p:cNvPr>
          <p:cNvPicPr>
            <a:picLocks noChangeAspect="1"/>
          </p:cNvPicPr>
          <p:nvPr/>
        </p:nvPicPr>
        <p:blipFill rotWithShape="1">
          <a:blip r:embed="rId2"/>
          <a:srcRect l="10625" t="42496" r="13281" b="31658"/>
          <a:stretch/>
        </p:blipFill>
        <p:spPr>
          <a:xfrm>
            <a:off x="1059509" y="2305248"/>
            <a:ext cx="4878704" cy="2772339"/>
          </a:xfrm>
          <a:prstGeom prst="rect">
            <a:avLst/>
          </a:prstGeom>
        </p:spPr>
      </p:pic>
      <p:sp>
        <p:nvSpPr>
          <p:cNvPr id="6" name="TextBox 5">
            <a:extLst>
              <a:ext uri="{FF2B5EF4-FFF2-40B4-BE49-F238E27FC236}">
                <a16:creationId xmlns:a16="http://schemas.microsoft.com/office/drawing/2014/main" id="{91F12084-3D0C-46CF-AE47-B00D2E69405D}"/>
              </a:ext>
            </a:extLst>
          </p:cNvPr>
          <p:cNvSpPr txBox="1"/>
          <p:nvPr/>
        </p:nvSpPr>
        <p:spPr>
          <a:xfrm>
            <a:off x="1323242" y="5526265"/>
            <a:ext cx="8629650" cy="646331"/>
          </a:xfrm>
          <a:prstGeom prst="rect">
            <a:avLst/>
          </a:prstGeom>
          <a:noFill/>
        </p:spPr>
        <p:txBody>
          <a:bodyPr wrap="square">
            <a:spAutoFit/>
          </a:bodyPr>
          <a:lstStyle/>
          <a:p>
            <a:r>
              <a:rPr lang="en-US" sz="1800" dirty="0">
                <a:hlinkClick r:id="rId3"/>
              </a:rPr>
              <a:t>https://www.accessdata.fda.gov/drugsatfda_docs/label/2017/018651s029lbl.pdf</a:t>
            </a:r>
            <a:endParaRPr lang="en-US" sz="1800" dirty="0"/>
          </a:p>
          <a:p>
            <a:r>
              <a:rPr lang="en-US" sz="1800" dirty="0">
                <a:hlinkClick r:id="rId4"/>
              </a:rPr>
              <a:t>https://www.accessdata.fda.gov/drugsatfda_docs/label/2018/210365lbl.pdf</a:t>
            </a:r>
            <a:endParaRPr lang="en-US" sz="1800" dirty="0"/>
          </a:p>
        </p:txBody>
      </p:sp>
      <p:sp>
        <p:nvSpPr>
          <p:cNvPr id="8" name="TextBox 7">
            <a:extLst>
              <a:ext uri="{FF2B5EF4-FFF2-40B4-BE49-F238E27FC236}">
                <a16:creationId xmlns:a16="http://schemas.microsoft.com/office/drawing/2014/main" id="{12B46E50-7B64-407C-89D8-52BDB2BF1DEF}"/>
              </a:ext>
            </a:extLst>
          </p:cNvPr>
          <p:cNvSpPr txBox="1"/>
          <p:nvPr/>
        </p:nvSpPr>
        <p:spPr>
          <a:xfrm>
            <a:off x="6468209" y="1782028"/>
            <a:ext cx="4664282" cy="523220"/>
          </a:xfrm>
          <a:prstGeom prst="rect">
            <a:avLst/>
          </a:prstGeom>
          <a:noFill/>
        </p:spPr>
        <p:txBody>
          <a:bodyPr wrap="square">
            <a:spAutoFit/>
          </a:bodyPr>
          <a:lstStyle/>
          <a:p>
            <a:r>
              <a:rPr lang="en-US" sz="2800" dirty="0"/>
              <a:t>cannabidiol = </a:t>
            </a:r>
            <a:r>
              <a:rPr lang="en-US" sz="2800" dirty="0" err="1"/>
              <a:t>Epidiolex</a:t>
            </a:r>
            <a:r>
              <a:rPr lang="en-US" sz="2800" dirty="0"/>
              <a:t>® = CBD </a:t>
            </a:r>
          </a:p>
        </p:txBody>
      </p:sp>
      <p:pic>
        <p:nvPicPr>
          <p:cNvPr id="10" name="Picture 9">
            <a:extLst>
              <a:ext uri="{FF2B5EF4-FFF2-40B4-BE49-F238E27FC236}">
                <a16:creationId xmlns:a16="http://schemas.microsoft.com/office/drawing/2014/main" id="{8B3500F8-2114-46DA-B995-8EE35C078E1F}"/>
              </a:ext>
            </a:extLst>
          </p:cNvPr>
          <p:cNvPicPr>
            <a:picLocks noChangeAspect="1"/>
          </p:cNvPicPr>
          <p:nvPr/>
        </p:nvPicPr>
        <p:blipFill rotWithShape="1">
          <a:blip r:embed="rId5"/>
          <a:srcRect l="45156" t="26655" r="24687" b="66397"/>
          <a:stretch/>
        </p:blipFill>
        <p:spPr>
          <a:xfrm>
            <a:off x="6818399" y="2717900"/>
            <a:ext cx="4314092" cy="973517"/>
          </a:xfrm>
          <a:prstGeom prst="rect">
            <a:avLst/>
          </a:prstGeom>
        </p:spPr>
      </p:pic>
    </p:spTree>
    <p:extLst>
      <p:ext uri="{BB962C8B-B14F-4D97-AF65-F5344CB8AC3E}">
        <p14:creationId xmlns:p14="http://schemas.microsoft.com/office/powerpoint/2010/main" val="1264169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r>
              <a:rPr lang="en-US" dirty="0"/>
              <a:t>AB 266 – California’s Medical MJ Bill</a:t>
            </a:r>
          </a:p>
        </p:txBody>
      </p:sp>
      <p:sp>
        <p:nvSpPr>
          <p:cNvPr id="4" name="Content Placeholder 2">
            <a:extLst>
              <a:ext uri="{FF2B5EF4-FFF2-40B4-BE49-F238E27FC236}">
                <a16:creationId xmlns:a16="http://schemas.microsoft.com/office/drawing/2014/main" id="{A9F1CC1F-91E0-4351-8DA1-AFCA81A9478D}"/>
              </a:ext>
            </a:extLst>
          </p:cNvPr>
          <p:cNvSpPr>
            <a:spLocks noGrp="1"/>
          </p:cNvSpPr>
          <p:nvPr>
            <p:ph idx="1"/>
          </p:nvPr>
        </p:nvSpPr>
        <p:spPr>
          <a:xfrm>
            <a:off x="838200" y="1488558"/>
            <a:ext cx="10515600" cy="4688405"/>
          </a:xfrm>
        </p:spPr>
        <p:txBody>
          <a:bodyPr>
            <a:normAutofit fontScale="77500" lnSpcReduction="20000"/>
          </a:bodyPr>
          <a:lstStyle/>
          <a:p>
            <a:r>
              <a:rPr lang="en-US" dirty="0"/>
              <a:t>19347. (a) Prior to delivery or sale at a dispensary, </a:t>
            </a:r>
            <a:r>
              <a:rPr lang="en-US" b="1" dirty="0">
                <a:solidFill>
                  <a:srgbClr val="FF0000"/>
                </a:solidFill>
              </a:rPr>
              <a:t>medical cannabis products </a:t>
            </a:r>
            <a:r>
              <a:rPr lang="en-US" dirty="0"/>
              <a:t>shall </a:t>
            </a:r>
            <a:r>
              <a:rPr lang="en-US" b="1" dirty="0">
                <a:solidFill>
                  <a:srgbClr val="FF0000"/>
                </a:solidFill>
              </a:rPr>
              <a:t>be labeled </a:t>
            </a:r>
            <a:r>
              <a:rPr lang="en-US" dirty="0"/>
              <a:t>and in a tamper-evident package. Labels and packages of medical cannabis products shall meet the following requirements: </a:t>
            </a:r>
          </a:p>
          <a:p>
            <a:r>
              <a:rPr lang="en-US" dirty="0"/>
              <a:t>(1) Medical cannabis packages and labels shall not be made to be attractive to children. </a:t>
            </a:r>
          </a:p>
          <a:p>
            <a:r>
              <a:rPr lang="en-US" dirty="0"/>
              <a:t>(2) All medical cannabis product labels </a:t>
            </a:r>
            <a:r>
              <a:rPr lang="en-US" b="1" dirty="0">
                <a:solidFill>
                  <a:srgbClr val="FF0000"/>
                </a:solidFill>
              </a:rPr>
              <a:t>shall include </a:t>
            </a:r>
            <a:r>
              <a:rPr lang="en-US" dirty="0"/>
              <a:t>the following information, prominently displayed and in a clear and legible font: </a:t>
            </a:r>
          </a:p>
          <a:p>
            <a:pPr marL="0" indent="0">
              <a:buNone/>
            </a:pPr>
            <a:r>
              <a:rPr lang="en-US" dirty="0"/>
              <a:t>	(A) Manufacture date and source. </a:t>
            </a:r>
          </a:p>
          <a:p>
            <a:pPr marL="0" indent="0">
              <a:buNone/>
            </a:pPr>
            <a:r>
              <a:rPr lang="en-US" dirty="0"/>
              <a:t>	(B) The statement “SCHEDULE I CONTROLLED SUBSTANCE.” </a:t>
            </a:r>
          </a:p>
          <a:p>
            <a:pPr marL="0" indent="0">
              <a:buNone/>
            </a:pPr>
            <a:r>
              <a:rPr lang="en-US" dirty="0"/>
              <a:t>	(C) The statement “KEEP OUT OF REACH OF CHILDREN AND ANIMALS” in bold print. </a:t>
            </a:r>
          </a:p>
          <a:p>
            <a:pPr marL="0" indent="0">
              <a:buNone/>
            </a:pPr>
            <a:r>
              <a:rPr lang="en-US" dirty="0"/>
              <a:t>	(D) The statement “FOR MEDICAL USE ONLY.” </a:t>
            </a:r>
          </a:p>
          <a:p>
            <a:pPr marL="0" indent="0">
              <a:buNone/>
            </a:pPr>
            <a:r>
              <a:rPr lang="en-US" dirty="0"/>
              <a:t>	(E) The statement “THE INTOXICATING EFFECTS OF THIS PRODUCT MAY BE DELAYED BY UP TO TWO HOURS.” </a:t>
            </a:r>
          </a:p>
          <a:p>
            <a:pPr marL="0" indent="0">
              <a:buNone/>
            </a:pPr>
            <a:r>
              <a:rPr lang="en-US" dirty="0"/>
              <a:t>	(F) The statement </a:t>
            </a:r>
            <a:r>
              <a:rPr lang="en-US" b="1" dirty="0">
                <a:solidFill>
                  <a:srgbClr val="FF0000"/>
                </a:solidFill>
              </a:rPr>
              <a:t>“THIS PRODUCT MAY </a:t>
            </a:r>
            <a:r>
              <a:rPr lang="en-US" b="1" u="sng" dirty="0">
                <a:solidFill>
                  <a:srgbClr val="FF0000"/>
                </a:solidFill>
              </a:rPr>
              <a:t>IMPAIR</a:t>
            </a:r>
            <a:r>
              <a:rPr lang="en-US" b="1" dirty="0">
                <a:solidFill>
                  <a:srgbClr val="FF0000"/>
                </a:solidFill>
              </a:rPr>
              <a:t> THE </a:t>
            </a:r>
            <a:r>
              <a:rPr lang="en-US" b="1" u="sng" dirty="0">
                <a:solidFill>
                  <a:srgbClr val="FF0000"/>
                </a:solidFill>
              </a:rPr>
              <a:t>ABILITY</a:t>
            </a:r>
            <a:r>
              <a:rPr lang="en-US" b="1" dirty="0">
                <a:solidFill>
                  <a:srgbClr val="FF0000"/>
                </a:solidFill>
              </a:rPr>
              <a:t> </a:t>
            </a:r>
            <a:r>
              <a:rPr lang="en-US" b="1" u="sng" dirty="0">
                <a:solidFill>
                  <a:srgbClr val="FF0000"/>
                </a:solidFill>
              </a:rPr>
              <a:t>TO</a:t>
            </a:r>
            <a:r>
              <a:rPr lang="en-US" b="1" dirty="0">
                <a:solidFill>
                  <a:srgbClr val="FF0000"/>
                </a:solidFill>
              </a:rPr>
              <a:t> </a:t>
            </a:r>
            <a:r>
              <a:rPr lang="en-US" b="1" u="sng" dirty="0">
                <a:solidFill>
                  <a:srgbClr val="FF0000"/>
                </a:solidFill>
              </a:rPr>
              <a:t>DRIVE</a:t>
            </a:r>
            <a:r>
              <a:rPr lang="en-US" b="1" dirty="0">
                <a:solidFill>
                  <a:srgbClr val="FF0000"/>
                </a:solidFill>
              </a:rPr>
              <a:t> OR OPERATE MACHINERY. PLEASE USE EXTREME CAUTION.” </a:t>
            </a:r>
          </a:p>
          <a:p>
            <a:endParaRPr lang="en-US" dirty="0"/>
          </a:p>
          <a:p>
            <a:endParaRPr lang="en-US" dirty="0"/>
          </a:p>
        </p:txBody>
      </p:sp>
    </p:spTree>
    <p:extLst>
      <p:ext uri="{BB962C8B-B14F-4D97-AF65-F5344CB8AC3E}">
        <p14:creationId xmlns:p14="http://schemas.microsoft.com/office/powerpoint/2010/main" val="2813558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83B7F-61EC-40C9-BFE2-EAE0543BFB2E}"/>
              </a:ext>
            </a:extLst>
          </p:cNvPr>
          <p:cNvSpPr>
            <a:spLocks noGrp="1"/>
          </p:cNvSpPr>
          <p:nvPr>
            <p:ph type="title"/>
          </p:nvPr>
        </p:nvSpPr>
        <p:spPr/>
        <p:txBody>
          <a:bodyPr/>
          <a:lstStyle/>
          <a:p>
            <a:pPr algn="ctr"/>
            <a:r>
              <a:rPr lang="en-US" dirty="0"/>
              <a:t>Plasma THC &amp; metabolites over Time</a:t>
            </a:r>
            <a:br>
              <a:rPr lang="en-US" dirty="0"/>
            </a:br>
            <a:r>
              <a:rPr lang="en-US" dirty="0"/>
              <a:t>- Inhaled vs Oral</a:t>
            </a:r>
          </a:p>
        </p:txBody>
      </p:sp>
      <p:pic>
        <p:nvPicPr>
          <p:cNvPr id="4" name="Content Placeholder 3">
            <a:extLst>
              <a:ext uri="{FF2B5EF4-FFF2-40B4-BE49-F238E27FC236}">
                <a16:creationId xmlns:a16="http://schemas.microsoft.com/office/drawing/2014/main" id="{0F1D54CD-A822-4C67-89F5-DF5B385AB15F}"/>
              </a:ext>
            </a:extLst>
          </p:cNvPr>
          <p:cNvPicPr>
            <a:picLocks noGrp="1"/>
          </p:cNvPicPr>
          <p:nvPr>
            <p:ph idx="1"/>
          </p:nvPr>
        </p:nvPicPr>
        <p:blipFill rotWithShape="1">
          <a:blip r:embed="rId2"/>
          <a:srcRect l="12014" t="27318" r="14154" b="41565"/>
          <a:stretch/>
        </p:blipFill>
        <p:spPr>
          <a:xfrm>
            <a:off x="979952" y="1839942"/>
            <a:ext cx="5343573" cy="3389566"/>
          </a:xfrm>
          <a:prstGeom prst="rect">
            <a:avLst/>
          </a:prstGeom>
          <a:noFill/>
          <a:ln>
            <a:noFill/>
          </a:ln>
        </p:spPr>
      </p:pic>
      <p:sp>
        <p:nvSpPr>
          <p:cNvPr id="5" name="Rectangle 4">
            <a:extLst>
              <a:ext uri="{FF2B5EF4-FFF2-40B4-BE49-F238E27FC236}">
                <a16:creationId xmlns:a16="http://schemas.microsoft.com/office/drawing/2014/main" id="{82CE8037-FE31-404B-B00C-0C0BC58D92D7}"/>
              </a:ext>
            </a:extLst>
          </p:cNvPr>
          <p:cNvSpPr/>
          <p:nvPr/>
        </p:nvSpPr>
        <p:spPr>
          <a:xfrm rot="16200000">
            <a:off x="379788" y="3244334"/>
            <a:ext cx="1569660" cy="369332"/>
          </a:xfrm>
          <a:prstGeom prst="rect">
            <a:avLst/>
          </a:prstGeom>
        </p:spPr>
        <p:txBody>
          <a:bodyPr wrap="none">
            <a:spAutoFit/>
          </a:bodyPr>
          <a:lstStyle/>
          <a:p>
            <a:r>
              <a:rPr lang="en-US" dirty="0"/>
              <a:t>Plasma Level</a:t>
            </a:r>
          </a:p>
        </p:txBody>
      </p:sp>
      <p:pic>
        <p:nvPicPr>
          <p:cNvPr id="7" name="Picture 6">
            <a:extLst>
              <a:ext uri="{FF2B5EF4-FFF2-40B4-BE49-F238E27FC236}">
                <a16:creationId xmlns:a16="http://schemas.microsoft.com/office/drawing/2014/main" id="{71849BAA-7539-4406-A7B4-AAD7C0410BBE}"/>
              </a:ext>
            </a:extLst>
          </p:cNvPr>
          <p:cNvPicPr/>
          <p:nvPr/>
        </p:nvPicPr>
        <p:blipFill rotWithShape="1">
          <a:blip r:embed="rId3"/>
          <a:srcRect l="14071" t="34599" r="15439" b="27762"/>
          <a:stretch/>
        </p:blipFill>
        <p:spPr>
          <a:xfrm>
            <a:off x="6323524" y="2082902"/>
            <a:ext cx="5030275" cy="3047472"/>
          </a:xfrm>
          <a:prstGeom prst="rect">
            <a:avLst/>
          </a:prstGeom>
        </p:spPr>
      </p:pic>
      <p:sp>
        <p:nvSpPr>
          <p:cNvPr id="8" name="Rectangle 7">
            <a:extLst>
              <a:ext uri="{FF2B5EF4-FFF2-40B4-BE49-F238E27FC236}">
                <a16:creationId xmlns:a16="http://schemas.microsoft.com/office/drawing/2014/main" id="{1258456A-E2C9-44A5-8357-457EC52843EE}"/>
              </a:ext>
            </a:extLst>
          </p:cNvPr>
          <p:cNvSpPr/>
          <p:nvPr/>
        </p:nvSpPr>
        <p:spPr>
          <a:xfrm rot="16200000">
            <a:off x="5723359" y="3100049"/>
            <a:ext cx="1569660" cy="369332"/>
          </a:xfrm>
          <a:prstGeom prst="rect">
            <a:avLst/>
          </a:prstGeom>
        </p:spPr>
        <p:txBody>
          <a:bodyPr wrap="none">
            <a:spAutoFit/>
          </a:bodyPr>
          <a:lstStyle/>
          <a:p>
            <a:r>
              <a:rPr lang="en-US" dirty="0"/>
              <a:t>Plasma Level</a:t>
            </a:r>
          </a:p>
        </p:txBody>
      </p:sp>
      <p:sp>
        <p:nvSpPr>
          <p:cNvPr id="10" name="Rectangle 9">
            <a:extLst>
              <a:ext uri="{FF2B5EF4-FFF2-40B4-BE49-F238E27FC236}">
                <a16:creationId xmlns:a16="http://schemas.microsoft.com/office/drawing/2014/main" id="{79AB71E3-289E-428C-B0FF-FE5ED02E166D}"/>
              </a:ext>
            </a:extLst>
          </p:cNvPr>
          <p:cNvSpPr/>
          <p:nvPr/>
        </p:nvSpPr>
        <p:spPr>
          <a:xfrm>
            <a:off x="1996312" y="5213065"/>
            <a:ext cx="1887055" cy="369332"/>
          </a:xfrm>
          <a:prstGeom prst="rect">
            <a:avLst/>
          </a:prstGeom>
        </p:spPr>
        <p:txBody>
          <a:bodyPr wrap="none">
            <a:spAutoFit/>
          </a:bodyPr>
          <a:lstStyle/>
          <a:p>
            <a:r>
              <a:rPr lang="en-US" dirty="0">
                <a:solidFill>
                  <a:srgbClr val="00B050"/>
                </a:solidFill>
              </a:rPr>
              <a:t>Inhaled </a:t>
            </a:r>
            <a:r>
              <a:rPr lang="en-US" dirty="0"/>
              <a:t>marijuana</a:t>
            </a:r>
          </a:p>
        </p:txBody>
      </p:sp>
      <p:sp>
        <p:nvSpPr>
          <p:cNvPr id="12" name="Rectangle 11">
            <a:extLst>
              <a:ext uri="{FF2B5EF4-FFF2-40B4-BE49-F238E27FC236}">
                <a16:creationId xmlns:a16="http://schemas.microsoft.com/office/drawing/2014/main" id="{2668E35B-F3BE-47E2-BB46-C53947203288}"/>
              </a:ext>
            </a:extLst>
          </p:cNvPr>
          <p:cNvSpPr/>
          <p:nvPr/>
        </p:nvSpPr>
        <p:spPr>
          <a:xfrm>
            <a:off x="8273713" y="5147266"/>
            <a:ext cx="1576137" cy="369332"/>
          </a:xfrm>
          <a:prstGeom prst="rect">
            <a:avLst/>
          </a:prstGeom>
        </p:spPr>
        <p:txBody>
          <a:bodyPr wrap="none">
            <a:spAutoFit/>
          </a:bodyPr>
          <a:lstStyle/>
          <a:p>
            <a:r>
              <a:rPr lang="en-US" dirty="0">
                <a:solidFill>
                  <a:srgbClr val="00B050"/>
                </a:solidFill>
              </a:rPr>
              <a:t>Oral</a:t>
            </a:r>
            <a:r>
              <a:rPr lang="en-US" dirty="0"/>
              <a:t> marijuana</a:t>
            </a:r>
          </a:p>
        </p:txBody>
      </p:sp>
      <p:sp>
        <p:nvSpPr>
          <p:cNvPr id="13" name="Rectangle 12">
            <a:extLst>
              <a:ext uri="{FF2B5EF4-FFF2-40B4-BE49-F238E27FC236}">
                <a16:creationId xmlns:a16="http://schemas.microsoft.com/office/drawing/2014/main" id="{713DD1F8-E123-4963-94D1-53F7346A1BAC}"/>
              </a:ext>
            </a:extLst>
          </p:cNvPr>
          <p:cNvSpPr/>
          <p:nvPr/>
        </p:nvSpPr>
        <p:spPr>
          <a:xfrm>
            <a:off x="799301" y="5621721"/>
            <a:ext cx="10978578" cy="646331"/>
          </a:xfrm>
          <a:prstGeom prst="rect">
            <a:avLst/>
          </a:prstGeom>
        </p:spPr>
        <p:txBody>
          <a:bodyPr wrap="square">
            <a:spAutoFit/>
          </a:bodyPr>
          <a:lstStyle/>
          <a:p>
            <a:r>
              <a:rPr lang="en-US" dirty="0">
                <a:solidFill>
                  <a:srgbClr val="FF0000"/>
                </a:solidFill>
              </a:rPr>
              <a:t>NOTE: Unlike alcohol which has a standard (zero-order) elimination rate of 0.015 gm%/</a:t>
            </a:r>
            <a:r>
              <a:rPr lang="en-US" dirty="0" err="1">
                <a:solidFill>
                  <a:srgbClr val="FF0000"/>
                </a:solidFill>
              </a:rPr>
              <a:t>hr</a:t>
            </a:r>
            <a:r>
              <a:rPr lang="en-US" dirty="0">
                <a:solidFill>
                  <a:srgbClr val="FF0000"/>
                </a:solidFill>
              </a:rPr>
              <a:t>; </a:t>
            </a:r>
          </a:p>
          <a:p>
            <a:r>
              <a:rPr lang="en-US" dirty="0">
                <a:solidFill>
                  <a:srgbClr val="FF0000"/>
                </a:solidFill>
              </a:rPr>
              <a:t>             marijuana does </a:t>
            </a:r>
            <a:r>
              <a:rPr lang="en-US" u="sng" dirty="0">
                <a:solidFill>
                  <a:srgbClr val="FF0000"/>
                </a:solidFill>
              </a:rPr>
              <a:t>NOT</a:t>
            </a:r>
            <a:r>
              <a:rPr lang="en-US" dirty="0">
                <a:solidFill>
                  <a:srgbClr val="FF0000"/>
                </a:solidFill>
              </a:rPr>
              <a:t> have a consistent rate of elimination</a:t>
            </a:r>
          </a:p>
        </p:txBody>
      </p:sp>
      <p:sp>
        <p:nvSpPr>
          <p:cNvPr id="14" name="Rectangle 13">
            <a:extLst>
              <a:ext uri="{FF2B5EF4-FFF2-40B4-BE49-F238E27FC236}">
                <a16:creationId xmlns:a16="http://schemas.microsoft.com/office/drawing/2014/main" id="{8180324F-20D0-4CCF-AB86-58F3D4BAF0EA}"/>
              </a:ext>
            </a:extLst>
          </p:cNvPr>
          <p:cNvSpPr/>
          <p:nvPr/>
        </p:nvSpPr>
        <p:spPr>
          <a:xfrm>
            <a:off x="401783" y="6417305"/>
            <a:ext cx="6291072" cy="276999"/>
          </a:xfrm>
          <a:prstGeom prst="rect">
            <a:avLst/>
          </a:prstGeom>
        </p:spPr>
        <p:txBody>
          <a:bodyPr wrap="square">
            <a:spAutoFit/>
          </a:bodyPr>
          <a:lstStyle/>
          <a:p>
            <a:r>
              <a:rPr lang="en-US" sz="1200" dirty="0"/>
              <a:t>F </a:t>
            </a:r>
            <a:r>
              <a:rPr lang="en-US" sz="1200" dirty="0" err="1"/>
              <a:t>Grotenhermen</a:t>
            </a:r>
            <a:r>
              <a:rPr lang="en-US" sz="1200" dirty="0"/>
              <a:t>, G </a:t>
            </a:r>
            <a:r>
              <a:rPr lang="en-US" sz="1200" dirty="0" err="1"/>
              <a:t>Leson</a:t>
            </a:r>
            <a:r>
              <a:rPr lang="en-US" sz="1200" dirty="0"/>
              <a:t>. Testing for Impairment by Cannabis. May 2004</a:t>
            </a:r>
          </a:p>
        </p:txBody>
      </p:sp>
    </p:spTree>
    <p:extLst>
      <p:ext uri="{BB962C8B-B14F-4D97-AF65-F5344CB8AC3E}">
        <p14:creationId xmlns:p14="http://schemas.microsoft.com/office/powerpoint/2010/main" val="32681569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702</TotalTime>
  <Words>5188</Words>
  <Application>Microsoft Office PowerPoint</Application>
  <PresentationFormat>Widescreen</PresentationFormat>
  <Paragraphs>494</Paragraphs>
  <Slides>54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54</vt:i4>
      </vt:variant>
    </vt:vector>
  </HeadingPairs>
  <TitlesOfParts>
    <vt:vector size="63" baseType="lpstr">
      <vt:lpstr>Arial</vt:lpstr>
      <vt:lpstr>Calibri</vt:lpstr>
      <vt:lpstr>Calibri Light</vt:lpstr>
      <vt:lpstr>Fira Sans Condensed</vt:lpstr>
      <vt:lpstr>Georgia</vt:lpstr>
      <vt:lpstr>Symbol</vt:lpstr>
      <vt:lpstr>var(--nsc-font-primary)</vt:lpstr>
      <vt:lpstr>var(--nsc-font-secondary)</vt:lpstr>
      <vt:lpstr>Office Theme</vt:lpstr>
      <vt:lpstr>Marijuana’s Impact on Driving</vt:lpstr>
      <vt:lpstr>Disclosure Statement of Financial Interest</vt:lpstr>
      <vt:lpstr>Objectives</vt:lpstr>
      <vt:lpstr>PowerPoint Presentation</vt:lpstr>
      <vt:lpstr>Increasing Incidence</vt:lpstr>
      <vt:lpstr>Alcohol vs cannabidiol (CBD)  vs   -9 tetrahydrocannabinol (THC)</vt:lpstr>
      <vt:lpstr>Driving Warnings w/ dronabinol &amp; cannabidiol</vt:lpstr>
      <vt:lpstr>AB 266 – California’s Medical MJ Bill</vt:lpstr>
      <vt:lpstr>Plasma THC &amp; metabolites over Time - Inhaled vs Oral</vt:lpstr>
      <vt:lpstr>Time to Draw Blood in CO in 2012</vt:lpstr>
      <vt:lpstr>Plasma THC &amp; metabolites over Time - Inhaled vs Oral (at 2 hours)</vt:lpstr>
      <vt:lpstr>90% of Impaired Drivers test below 5 ng/ml THC</vt:lpstr>
      <vt:lpstr>“High” sensation vs plasma THC over time - for oral MJ</vt:lpstr>
      <vt:lpstr>Marijuana Use and Time to Wait to Drive</vt:lpstr>
      <vt:lpstr>How much is 18 mg THC?</vt:lpstr>
      <vt:lpstr>Traffic Deaths related to Marijuana per Year - when Driver tested + for Marijuana  (Colorado 2006 – 2020)</vt:lpstr>
      <vt:lpstr>PowerPoint Presentation</vt:lpstr>
      <vt:lpstr>PowerPoint Presentation</vt:lpstr>
      <vt:lpstr>Economic Cost of Vehicle Accidents Resulting in Fatalities US DOT 2010</vt:lpstr>
      <vt:lpstr>Increased US Driving Fatalities on April 20 aka “4/20”</vt:lpstr>
      <vt:lpstr>4/20 Driving injuries &amp; fatal crashes – Great Britain</vt:lpstr>
      <vt:lpstr>‘Big marijuana’</vt:lpstr>
      <vt:lpstr>Why is this happening?   … Marijuana Effects</vt:lpstr>
      <vt:lpstr>Cannabis Consumption Dysfunction  In Glare Response</vt:lpstr>
      <vt:lpstr>Glare Recovery</vt:lpstr>
      <vt:lpstr>Visual Impact</vt:lpstr>
      <vt:lpstr>IMMAD In Casual User Shows  Tunneling Vision with Marijuana Use </vt:lpstr>
      <vt:lpstr>Why is this happening?   … Marijuana Effects</vt:lpstr>
      <vt:lpstr>Chronic MJ Users – have chronic brain impairment</vt:lpstr>
      <vt:lpstr>DRE Examination Characteristics of Marijuana Impairment</vt:lpstr>
      <vt:lpstr>A 2-Year Study of THC Concentrations in Drivers: Examining Driving and Standard Field Sobriety Test (SFST) Performance</vt:lpstr>
      <vt:lpstr>Cannabis Effects on Driving -Standard Deviations of Lateral Position (weaving) w/ and w/out Alcohol</vt:lpstr>
      <vt:lpstr>Effects of Chronic MJ Use  on Driving Performance</vt:lpstr>
      <vt:lpstr>Driving Performance and Perception of Safety</vt:lpstr>
      <vt:lpstr>Driving Study Flaws</vt:lpstr>
      <vt:lpstr>PowerPoint Presentation</vt:lpstr>
      <vt:lpstr>PowerPoint Presentation</vt:lpstr>
      <vt:lpstr>US Dept of Transportation Rule 49 CFR Part 40 (updated 8/8/16)</vt:lpstr>
      <vt:lpstr>Marijuana testing for Interstate Truck Drivers The Impact: getting drugged drivers off our roads</vt:lpstr>
      <vt:lpstr>“Positive” urine testing for Cannabis  IS ASSOCIATED with INCREASED risk of traffic crashes</vt:lpstr>
      <vt:lpstr>Breath/Oral Fluid Testing for Marijuana</vt:lpstr>
      <vt:lpstr>Validity of Oral Fluid Testing</vt:lpstr>
      <vt:lpstr>Michigan Oral Fluid Program – Phase II</vt:lpstr>
      <vt:lpstr>2018 National Report</vt:lpstr>
      <vt:lpstr>Time of Day of Driving Fatalities in US  2015 FARS Data Analysis</vt:lpstr>
      <vt:lpstr>Day of Week DUI/All MJ/MJ no DUI Fatalities 2015 FARS Data Analysis</vt:lpstr>
      <vt:lpstr>PowerPoint Presentation</vt:lpstr>
      <vt:lpstr>Road to Zero Coalition and National Safety Council in 2018</vt:lpstr>
      <vt:lpstr>Bottom line – Marijuana Driving Impairment</vt:lpstr>
      <vt:lpstr>Suggested Law Enforcement Enhancements on 4/20</vt:lpstr>
      <vt:lpstr>Committee Recommendations</vt:lpstr>
      <vt:lpstr>Committee Recommendations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Hewett</dc:creator>
  <cp:lastModifiedBy>Herschel Baker</cp:lastModifiedBy>
  <cp:revision>45</cp:revision>
  <dcterms:created xsi:type="dcterms:W3CDTF">2021-08-20T10:08:52Z</dcterms:created>
  <dcterms:modified xsi:type="dcterms:W3CDTF">2022-03-07T23:29:03Z</dcterms:modified>
</cp:coreProperties>
</file>